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8" r:id="rId4"/>
  </p:sldMasterIdLst>
  <p:notesMasterIdLst>
    <p:notesMasterId r:id="rId19"/>
  </p:notesMasterIdLst>
  <p:sldIdLst>
    <p:sldId id="256" r:id="rId5"/>
    <p:sldId id="275" r:id="rId6"/>
    <p:sldId id="277" r:id="rId7"/>
    <p:sldId id="278" r:id="rId8"/>
    <p:sldId id="285" r:id="rId9"/>
    <p:sldId id="279" r:id="rId10"/>
    <p:sldId id="280" r:id="rId11"/>
    <p:sldId id="282" r:id="rId12"/>
    <p:sldId id="266" r:id="rId13"/>
    <p:sldId id="283" r:id="rId14"/>
    <p:sldId id="270" r:id="rId15"/>
    <p:sldId id="1515" r:id="rId16"/>
    <p:sldId id="1430" r:id="rId17"/>
    <p:sldId id="273" r:id="rId18"/>
  </p:sldIdLst>
  <p:sldSz cx="9144000" cy="5143500" type="screen16x9"/>
  <p:notesSz cx="6858000" cy="9144000"/>
  <p:embeddedFontLst>
    <p:embeddedFont>
      <p:font typeface="Arial Narrow" panose="020B0604020202020204" pitchFamily="34" charset="0"/>
      <p:regular r:id="rId20"/>
      <p:bold r:id="rId21"/>
      <p:italic r:id="rId22"/>
      <p:boldItalic r:id="rId23"/>
    </p:embeddedFont>
    <p:embeddedFont>
      <p:font typeface="Avenir Book" panose="02000503020000020003" pitchFamily="2" charset="0"/>
      <p:regular r:id="rId24"/>
      <p:italic r:id="rId25"/>
    </p:embeddedFont>
    <p:embeddedFont>
      <p:font typeface="Oswald" pitchFamily="2" charset="77"/>
      <p:regular r:id="rId26"/>
      <p:bold r:id="rId2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12121"/>
    <a:srgbClr val="035782"/>
    <a:srgbClr val="2DA15C"/>
    <a:srgbClr val="000000"/>
    <a:srgbClr val="0B344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B5681E7-3F6B-493A-A081-50176DB923CF}">
  <a:tblStyle styleId="{6B5681E7-3F6B-493A-A081-50176DB923CF}"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451EFF09-86D4-41D1-8CD3-602A2CEEB6E7}"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6528"/>
    <p:restoredTop sz="94731"/>
  </p:normalViewPr>
  <p:slideViewPr>
    <p:cSldViewPr snapToGrid="0">
      <p:cViewPr>
        <p:scale>
          <a:sx n="178" d="100"/>
          <a:sy n="178" d="100"/>
        </p:scale>
        <p:origin x="336" y="61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7.fntdata"/><Relationship Id="rId3" Type="http://schemas.openxmlformats.org/officeDocument/2006/relationships/customXml" Target="../customXml/item3.xml"/><Relationship Id="rId21" Type="http://schemas.openxmlformats.org/officeDocument/2006/relationships/font" Target="fonts/font2.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6.fntdata"/><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font" Target="fonts/font1.fntdata"/><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5.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4.fntdata"/><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notesMaster" Target="notesMasters/notesMaster1.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3.fntdata"/><Relationship Id="rId27" Type="http://schemas.openxmlformats.org/officeDocument/2006/relationships/font" Target="fonts/font8.fntdata"/><Relationship Id="rId30" Type="http://schemas.openxmlformats.org/officeDocument/2006/relationships/theme" Target="theme/theme1.xml"/></Relationships>
</file>

<file path=ppt/diagrams/_rels/data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svg"/><Relationship Id="rId9"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902A2E6-3F92-774C-9E1E-2F2E035633DB}" type="doc">
      <dgm:prSet loTypeId="urn:microsoft.com/office/officeart/2005/8/layout/matrix1" loCatId="" qsTypeId="urn:microsoft.com/office/officeart/2005/8/quickstyle/simple1" qsCatId="simple" csTypeId="urn:microsoft.com/office/officeart/2005/8/colors/colorful5" csCatId="colorful" phldr="1"/>
      <dgm:spPr/>
      <dgm:t>
        <a:bodyPr/>
        <a:lstStyle/>
        <a:p>
          <a:endParaRPr lang="en-GB"/>
        </a:p>
      </dgm:t>
    </dgm:pt>
    <dgm:pt modelId="{A9DD3742-7896-D94E-B091-35088EB38774}">
      <dgm:prSet phldrT="[Text]" custT="1"/>
      <dgm:spPr/>
      <dgm:t>
        <a:bodyPr/>
        <a:lstStyle/>
        <a:p>
          <a:pPr>
            <a:buNone/>
          </a:pPr>
          <a:r>
            <a:rPr lang="en-ZA" sz="1050" b="1" i="0" u="none" dirty="0"/>
            <a:t>Value for Members</a:t>
          </a:r>
          <a:br>
            <a:rPr lang="en-ZA" sz="1050" dirty="0"/>
          </a:br>
          <a:r>
            <a:rPr lang="en-ZA" sz="1050" b="0" i="0" u="none" dirty="0"/>
            <a:t>The extent to which a medical scheme provides comprehensive and equitable access to quality healthcare services while ensuring financial protection and affordability.</a:t>
          </a:r>
          <a:endParaRPr lang="en-GB" sz="1050" dirty="0"/>
        </a:p>
      </dgm:t>
    </dgm:pt>
    <dgm:pt modelId="{26301B32-DFC0-A544-AF61-08F23383D108}" type="parTrans" cxnId="{84D4165C-43D2-E044-A49D-850E5D8DB5DB}">
      <dgm:prSet/>
      <dgm:spPr/>
      <dgm:t>
        <a:bodyPr/>
        <a:lstStyle/>
        <a:p>
          <a:endParaRPr lang="en-GB"/>
        </a:p>
      </dgm:t>
    </dgm:pt>
    <dgm:pt modelId="{76CCB99E-8485-DF4F-BCF6-30FCD4A935E0}" type="sibTrans" cxnId="{84D4165C-43D2-E044-A49D-850E5D8DB5DB}">
      <dgm:prSet/>
      <dgm:spPr/>
      <dgm:t>
        <a:bodyPr/>
        <a:lstStyle/>
        <a:p>
          <a:endParaRPr lang="en-GB"/>
        </a:p>
      </dgm:t>
    </dgm:pt>
    <dgm:pt modelId="{D3EE1EB7-15CF-1641-8541-15CFE94E1A35}">
      <dgm:prSet phldrT="[Text]" custT="1"/>
      <dgm:spPr/>
      <dgm:t>
        <a:bodyPr/>
        <a:lstStyle/>
        <a:p>
          <a:r>
            <a:rPr lang="en-ZA" sz="1200" b="1" dirty="0"/>
            <a:t>Financial Protection</a:t>
          </a:r>
          <a:br>
            <a:rPr lang="en-ZA" sz="1200" dirty="0"/>
          </a:br>
          <a:r>
            <a:rPr lang="en-ZA" sz="1200" dirty="0"/>
            <a:t>Minimising the risk of catastrophic out-of-pocket expenses and ensuring predictable, manageable contributions.</a:t>
          </a:r>
          <a:endParaRPr lang="en-GB" sz="1200" dirty="0"/>
        </a:p>
      </dgm:t>
    </dgm:pt>
    <dgm:pt modelId="{8C4A0538-48FB-0D41-8EA5-CE06CF12C7FE}" type="parTrans" cxnId="{26321C02-EC7B-7342-B75D-D5832347DC98}">
      <dgm:prSet/>
      <dgm:spPr/>
      <dgm:t>
        <a:bodyPr/>
        <a:lstStyle/>
        <a:p>
          <a:endParaRPr lang="en-GB"/>
        </a:p>
      </dgm:t>
    </dgm:pt>
    <dgm:pt modelId="{49C253EF-A6A5-D04E-B12F-42DE7322F0DC}" type="sibTrans" cxnId="{26321C02-EC7B-7342-B75D-D5832347DC98}">
      <dgm:prSet/>
      <dgm:spPr/>
      <dgm:t>
        <a:bodyPr/>
        <a:lstStyle/>
        <a:p>
          <a:endParaRPr lang="en-GB"/>
        </a:p>
      </dgm:t>
    </dgm:pt>
    <dgm:pt modelId="{8E6BAE08-5CB1-A64D-A707-CF6EC68F79DE}">
      <dgm:prSet phldrT="[Text]" phldr="1"/>
      <dgm:spPr/>
      <dgm:t>
        <a:bodyPr/>
        <a:lstStyle/>
        <a:p>
          <a:endParaRPr lang="en-GB" dirty="0"/>
        </a:p>
      </dgm:t>
    </dgm:pt>
    <dgm:pt modelId="{5683AE76-3A9B-1A47-85A3-635039E13CED}" type="parTrans" cxnId="{AA6C475E-A40C-CC4A-A1B5-F05AB69420D8}">
      <dgm:prSet/>
      <dgm:spPr/>
      <dgm:t>
        <a:bodyPr/>
        <a:lstStyle/>
        <a:p>
          <a:endParaRPr lang="en-GB"/>
        </a:p>
      </dgm:t>
    </dgm:pt>
    <dgm:pt modelId="{DDCF3039-0BCC-1548-B3A6-053F878CF608}" type="sibTrans" cxnId="{AA6C475E-A40C-CC4A-A1B5-F05AB69420D8}">
      <dgm:prSet/>
      <dgm:spPr/>
      <dgm:t>
        <a:bodyPr/>
        <a:lstStyle/>
        <a:p>
          <a:endParaRPr lang="en-GB"/>
        </a:p>
      </dgm:t>
    </dgm:pt>
    <dgm:pt modelId="{A776C7B7-2728-174E-97BF-A6329B16B425}">
      <dgm:prSet phldrT="[Text]" phldr="1"/>
      <dgm:spPr/>
      <dgm:t>
        <a:bodyPr/>
        <a:lstStyle/>
        <a:p>
          <a:endParaRPr lang="en-GB" dirty="0"/>
        </a:p>
      </dgm:t>
    </dgm:pt>
    <dgm:pt modelId="{8246C17B-CD74-DB43-97BD-98D8E2877853}" type="parTrans" cxnId="{7C47A158-1A33-B545-9CDB-54940B26AF46}">
      <dgm:prSet/>
      <dgm:spPr/>
      <dgm:t>
        <a:bodyPr/>
        <a:lstStyle/>
        <a:p>
          <a:endParaRPr lang="en-GB"/>
        </a:p>
      </dgm:t>
    </dgm:pt>
    <dgm:pt modelId="{1EFC6DDC-C628-C240-96DD-1176B0786C16}" type="sibTrans" cxnId="{7C47A158-1A33-B545-9CDB-54940B26AF46}">
      <dgm:prSet/>
      <dgm:spPr/>
      <dgm:t>
        <a:bodyPr/>
        <a:lstStyle/>
        <a:p>
          <a:endParaRPr lang="en-GB"/>
        </a:p>
      </dgm:t>
    </dgm:pt>
    <dgm:pt modelId="{365089CF-B5C9-874B-B8E9-48739250784C}">
      <dgm:prSet phldrT="[Text]" phldr="1"/>
      <dgm:spPr/>
      <dgm:t>
        <a:bodyPr/>
        <a:lstStyle/>
        <a:p>
          <a:endParaRPr lang="en-GB" dirty="0"/>
        </a:p>
      </dgm:t>
    </dgm:pt>
    <dgm:pt modelId="{6BB4236A-735C-DD43-BB7B-290A81B639BC}" type="parTrans" cxnId="{484420D7-317A-B543-91FD-5E88990D803B}">
      <dgm:prSet/>
      <dgm:spPr/>
      <dgm:t>
        <a:bodyPr/>
        <a:lstStyle/>
        <a:p>
          <a:endParaRPr lang="en-GB"/>
        </a:p>
      </dgm:t>
    </dgm:pt>
    <dgm:pt modelId="{5345CBD0-10F2-F84E-AD25-D46CAC9A567B}" type="sibTrans" cxnId="{484420D7-317A-B543-91FD-5E88990D803B}">
      <dgm:prSet/>
      <dgm:spPr/>
      <dgm:t>
        <a:bodyPr/>
        <a:lstStyle/>
        <a:p>
          <a:endParaRPr lang="en-GB"/>
        </a:p>
      </dgm:t>
    </dgm:pt>
    <dgm:pt modelId="{524688FD-464F-EC4E-BB26-DAAEC8BB7F22}">
      <dgm:prSet custT="1"/>
      <dgm:spPr/>
      <dgm:t>
        <a:bodyPr/>
        <a:lstStyle/>
        <a:p>
          <a:r>
            <a:rPr lang="en-ZA" sz="1200" b="1" dirty="0"/>
            <a:t>Value for Money</a:t>
          </a:r>
          <a:br>
            <a:rPr lang="en-ZA" sz="1200" dirty="0"/>
          </a:br>
          <a:r>
            <a:rPr lang="en-ZA" sz="1200" dirty="0"/>
            <a:t>Ensuring that the cost of contributions reflects the quality and range of benefits received, including preventive, curative, and wellness services.</a:t>
          </a:r>
        </a:p>
      </dgm:t>
    </dgm:pt>
    <dgm:pt modelId="{14FCF34E-DE7E-434C-98A2-F17638A39BDC}" type="parTrans" cxnId="{5AABB161-C752-4A40-8AC7-080A0AAE8382}">
      <dgm:prSet/>
      <dgm:spPr/>
      <dgm:t>
        <a:bodyPr/>
        <a:lstStyle/>
        <a:p>
          <a:endParaRPr lang="en-GB"/>
        </a:p>
      </dgm:t>
    </dgm:pt>
    <dgm:pt modelId="{4BBAC413-3082-4240-AB23-5747B87ACE6D}" type="sibTrans" cxnId="{5AABB161-C752-4A40-8AC7-080A0AAE8382}">
      <dgm:prSet/>
      <dgm:spPr/>
      <dgm:t>
        <a:bodyPr/>
        <a:lstStyle/>
        <a:p>
          <a:endParaRPr lang="en-GB"/>
        </a:p>
      </dgm:t>
    </dgm:pt>
    <dgm:pt modelId="{1CF18D3B-926D-A045-A66A-DF4E3E3485DE}">
      <dgm:prSet custT="1"/>
      <dgm:spPr/>
      <dgm:t>
        <a:bodyPr/>
        <a:lstStyle/>
        <a:p>
          <a:r>
            <a:rPr lang="en-ZA" sz="1200" b="1" dirty="0"/>
            <a:t>Health Outcomes</a:t>
          </a:r>
          <a:br>
            <a:rPr lang="en-ZA" sz="1200" dirty="0"/>
          </a:br>
          <a:r>
            <a:rPr lang="en-ZA" sz="1200" dirty="0"/>
            <a:t>Delivering tangible improvements in members’ health.</a:t>
          </a:r>
        </a:p>
      </dgm:t>
    </dgm:pt>
    <dgm:pt modelId="{C7A7E4FE-529A-1742-9DE5-30D95E227EF2}" type="parTrans" cxnId="{A898472E-273B-5140-972B-0A7778B38C81}">
      <dgm:prSet/>
      <dgm:spPr/>
      <dgm:t>
        <a:bodyPr/>
        <a:lstStyle/>
        <a:p>
          <a:endParaRPr lang="en-GB"/>
        </a:p>
      </dgm:t>
    </dgm:pt>
    <dgm:pt modelId="{1B9F61B4-8A5A-6241-8835-15CDE27E3106}" type="sibTrans" cxnId="{A898472E-273B-5140-972B-0A7778B38C81}">
      <dgm:prSet/>
      <dgm:spPr/>
      <dgm:t>
        <a:bodyPr/>
        <a:lstStyle/>
        <a:p>
          <a:endParaRPr lang="en-GB"/>
        </a:p>
      </dgm:t>
    </dgm:pt>
    <dgm:pt modelId="{0E3E4BFF-3878-8E41-8D2B-68C7D1617AFC}">
      <dgm:prSet custT="1"/>
      <dgm:spPr/>
      <dgm:t>
        <a:bodyPr/>
        <a:lstStyle/>
        <a:p>
          <a:r>
            <a:rPr lang="en-ZA" sz="1200" b="1" dirty="0"/>
            <a:t>Equity and Access</a:t>
          </a:r>
          <a:br>
            <a:rPr lang="en-ZA" sz="1200" dirty="0"/>
          </a:br>
          <a:r>
            <a:rPr lang="en-ZA" sz="1200" dirty="0"/>
            <a:t>Ensuring all members can access appropriate care without discrimination or barriers.</a:t>
          </a:r>
        </a:p>
      </dgm:t>
    </dgm:pt>
    <dgm:pt modelId="{56A94355-0E07-DD4B-97DC-6C41A8711527}" type="parTrans" cxnId="{54795F88-B158-914B-80F3-EB43BCCD0B18}">
      <dgm:prSet/>
      <dgm:spPr/>
      <dgm:t>
        <a:bodyPr/>
        <a:lstStyle/>
        <a:p>
          <a:endParaRPr lang="en-GB"/>
        </a:p>
      </dgm:t>
    </dgm:pt>
    <dgm:pt modelId="{7EE85428-C279-FD42-B470-2CAD2F4DB780}" type="sibTrans" cxnId="{54795F88-B158-914B-80F3-EB43BCCD0B18}">
      <dgm:prSet/>
      <dgm:spPr/>
      <dgm:t>
        <a:bodyPr/>
        <a:lstStyle/>
        <a:p>
          <a:endParaRPr lang="en-GB"/>
        </a:p>
      </dgm:t>
    </dgm:pt>
    <dgm:pt modelId="{FE91D95B-EA90-1743-A15E-821D24C5557F}" type="pres">
      <dgm:prSet presAssocID="{9902A2E6-3F92-774C-9E1E-2F2E035633DB}" presName="diagram" presStyleCnt="0">
        <dgm:presLayoutVars>
          <dgm:chMax val="1"/>
          <dgm:dir/>
          <dgm:animLvl val="ctr"/>
          <dgm:resizeHandles val="exact"/>
        </dgm:presLayoutVars>
      </dgm:prSet>
      <dgm:spPr/>
    </dgm:pt>
    <dgm:pt modelId="{59A58E93-AE30-B74F-AFD9-03A9B41A8F29}" type="pres">
      <dgm:prSet presAssocID="{9902A2E6-3F92-774C-9E1E-2F2E035633DB}" presName="matrix" presStyleCnt="0"/>
      <dgm:spPr/>
    </dgm:pt>
    <dgm:pt modelId="{4BB82426-5F15-CD49-BACA-49D63900E3C0}" type="pres">
      <dgm:prSet presAssocID="{9902A2E6-3F92-774C-9E1E-2F2E035633DB}" presName="tile1" presStyleLbl="node1" presStyleIdx="0" presStyleCnt="4"/>
      <dgm:spPr/>
    </dgm:pt>
    <dgm:pt modelId="{16A28C62-8E34-CF41-A00A-BA7AA0B6E414}" type="pres">
      <dgm:prSet presAssocID="{9902A2E6-3F92-774C-9E1E-2F2E035633DB}" presName="tile1text" presStyleLbl="node1" presStyleIdx="0" presStyleCnt="4">
        <dgm:presLayoutVars>
          <dgm:chMax val="0"/>
          <dgm:chPref val="0"/>
          <dgm:bulletEnabled val="1"/>
        </dgm:presLayoutVars>
      </dgm:prSet>
      <dgm:spPr/>
    </dgm:pt>
    <dgm:pt modelId="{68488011-61DE-054E-BB82-3128AB20AE40}" type="pres">
      <dgm:prSet presAssocID="{9902A2E6-3F92-774C-9E1E-2F2E035633DB}" presName="tile2" presStyleLbl="node1" presStyleIdx="1" presStyleCnt="4"/>
      <dgm:spPr/>
    </dgm:pt>
    <dgm:pt modelId="{36D9563C-F1E5-3349-86FB-5700AE8898C4}" type="pres">
      <dgm:prSet presAssocID="{9902A2E6-3F92-774C-9E1E-2F2E035633DB}" presName="tile2text" presStyleLbl="node1" presStyleIdx="1" presStyleCnt="4">
        <dgm:presLayoutVars>
          <dgm:chMax val="0"/>
          <dgm:chPref val="0"/>
          <dgm:bulletEnabled val="1"/>
        </dgm:presLayoutVars>
      </dgm:prSet>
      <dgm:spPr/>
    </dgm:pt>
    <dgm:pt modelId="{28DE14A9-A99D-C644-8517-DD54797D15A7}" type="pres">
      <dgm:prSet presAssocID="{9902A2E6-3F92-774C-9E1E-2F2E035633DB}" presName="tile3" presStyleLbl="node1" presStyleIdx="2" presStyleCnt="4"/>
      <dgm:spPr/>
    </dgm:pt>
    <dgm:pt modelId="{3C9D4BEC-AA01-DE4B-8FBD-B6E0E7510A74}" type="pres">
      <dgm:prSet presAssocID="{9902A2E6-3F92-774C-9E1E-2F2E035633DB}" presName="tile3text" presStyleLbl="node1" presStyleIdx="2" presStyleCnt="4">
        <dgm:presLayoutVars>
          <dgm:chMax val="0"/>
          <dgm:chPref val="0"/>
          <dgm:bulletEnabled val="1"/>
        </dgm:presLayoutVars>
      </dgm:prSet>
      <dgm:spPr/>
    </dgm:pt>
    <dgm:pt modelId="{080C344E-EEFA-834D-90A5-58F7D689781F}" type="pres">
      <dgm:prSet presAssocID="{9902A2E6-3F92-774C-9E1E-2F2E035633DB}" presName="tile4" presStyleLbl="node1" presStyleIdx="3" presStyleCnt="4"/>
      <dgm:spPr/>
    </dgm:pt>
    <dgm:pt modelId="{A9122B40-BF1A-7D48-B6C8-5C608FB2BEB6}" type="pres">
      <dgm:prSet presAssocID="{9902A2E6-3F92-774C-9E1E-2F2E035633DB}" presName="tile4text" presStyleLbl="node1" presStyleIdx="3" presStyleCnt="4">
        <dgm:presLayoutVars>
          <dgm:chMax val="0"/>
          <dgm:chPref val="0"/>
          <dgm:bulletEnabled val="1"/>
        </dgm:presLayoutVars>
      </dgm:prSet>
      <dgm:spPr/>
    </dgm:pt>
    <dgm:pt modelId="{2DBF3185-C0D5-F841-B1BE-5B7227E08016}" type="pres">
      <dgm:prSet presAssocID="{9902A2E6-3F92-774C-9E1E-2F2E035633DB}" presName="centerTile" presStyleLbl="fgShp" presStyleIdx="0" presStyleCnt="1" custScaleX="173977" custScaleY="136555" custLinFactNeighborX="-1843" custLinFactNeighborY="11636">
        <dgm:presLayoutVars>
          <dgm:chMax val="0"/>
          <dgm:chPref val="0"/>
        </dgm:presLayoutVars>
      </dgm:prSet>
      <dgm:spPr/>
    </dgm:pt>
  </dgm:ptLst>
  <dgm:cxnLst>
    <dgm:cxn modelId="{26321C02-EC7B-7342-B75D-D5832347DC98}" srcId="{A9DD3742-7896-D94E-B091-35088EB38774}" destId="{D3EE1EB7-15CF-1641-8541-15CFE94E1A35}" srcOrd="0" destOrd="0" parTransId="{8C4A0538-48FB-0D41-8EA5-CE06CF12C7FE}" sibTransId="{49C253EF-A6A5-D04E-B12F-42DE7322F0DC}"/>
    <dgm:cxn modelId="{7F4C2703-70E6-8549-B05E-A815CDE08B9C}" type="presOf" srcId="{524688FD-464F-EC4E-BB26-DAAEC8BB7F22}" destId="{68488011-61DE-054E-BB82-3128AB20AE40}" srcOrd="0" destOrd="0" presId="urn:microsoft.com/office/officeart/2005/8/layout/matrix1"/>
    <dgm:cxn modelId="{A83F2506-5E82-7847-9172-8224C4A221AD}" type="presOf" srcId="{9902A2E6-3F92-774C-9E1E-2F2E035633DB}" destId="{FE91D95B-EA90-1743-A15E-821D24C5557F}" srcOrd="0" destOrd="0" presId="urn:microsoft.com/office/officeart/2005/8/layout/matrix1"/>
    <dgm:cxn modelId="{0BBB250C-55E5-A74D-8E41-066BB40876A5}" type="presOf" srcId="{D3EE1EB7-15CF-1641-8541-15CFE94E1A35}" destId="{4BB82426-5F15-CD49-BACA-49D63900E3C0}" srcOrd="0" destOrd="0" presId="urn:microsoft.com/office/officeart/2005/8/layout/matrix1"/>
    <dgm:cxn modelId="{A898472E-273B-5140-972B-0A7778B38C81}" srcId="{A9DD3742-7896-D94E-B091-35088EB38774}" destId="{1CF18D3B-926D-A045-A66A-DF4E3E3485DE}" srcOrd="2" destOrd="0" parTransId="{C7A7E4FE-529A-1742-9DE5-30D95E227EF2}" sibTransId="{1B9F61B4-8A5A-6241-8835-15CDE27E3106}"/>
    <dgm:cxn modelId="{C474AF3C-A840-C64B-A892-212E3704093C}" type="presOf" srcId="{1CF18D3B-926D-A045-A66A-DF4E3E3485DE}" destId="{3C9D4BEC-AA01-DE4B-8FBD-B6E0E7510A74}" srcOrd="1" destOrd="0" presId="urn:microsoft.com/office/officeart/2005/8/layout/matrix1"/>
    <dgm:cxn modelId="{61232641-D8FE-0A40-B1AF-8D51B3A718CA}" type="presOf" srcId="{0E3E4BFF-3878-8E41-8D2B-68C7D1617AFC}" destId="{080C344E-EEFA-834D-90A5-58F7D689781F}" srcOrd="0" destOrd="0" presId="urn:microsoft.com/office/officeart/2005/8/layout/matrix1"/>
    <dgm:cxn modelId="{7C47A158-1A33-B545-9CDB-54940B26AF46}" srcId="{A9DD3742-7896-D94E-B091-35088EB38774}" destId="{A776C7B7-2728-174E-97BF-A6329B16B425}" srcOrd="5" destOrd="0" parTransId="{8246C17B-CD74-DB43-97BD-98D8E2877853}" sibTransId="{1EFC6DDC-C628-C240-96DD-1176B0786C16}"/>
    <dgm:cxn modelId="{84D4165C-43D2-E044-A49D-850E5D8DB5DB}" srcId="{9902A2E6-3F92-774C-9E1E-2F2E035633DB}" destId="{A9DD3742-7896-D94E-B091-35088EB38774}" srcOrd="0" destOrd="0" parTransId="{26301B32-DFC0-A544-AF61-08F23383D108}" sibTransId="{76CCB99E-8485-DF4F-BCF6-30FCD4A935E0}"/>
    <dgm:cxn modelId="{AA6C475E-A40C-CC4A-A1B5-F05AB69420D8}" srcId="{A9DD3742-7896-D94E-B091-35088EB38774}" destId="{8E6BAE08-5CB1-A64D-A707-CF6EC68F79DE}" srcOrd="4" destOrd="0" parTransId="{5683AE76-3A9B-1A47-85A3-635039E13CED}" sibTransId="{DDCF3039-0BCC-1548-B3A6-053F878CF608}"/>
    <dgm:cxn modelId="{5AABB161-C752-4A40-8AC7-080A0AAE8382}" srcId="{A9DD3742-7896-D94E-B091-35088EB38774}" destId="{524688FD-464F-EC4E-BB26-DAAEC8BB7F22}" srcOrd="1" destOrd="0" parTransId="{14FCF34E-DE7E-434C-98A2-F17638A39BDC}" sibTransId="{4BBAC413-3082-4240-AB23-5747B87ACE6D}"/>
    <dgm:cxn modelId="{A3A1F569-0FF8-F64C-8FE5-E1DAD13F5A29}" type="presOf" srcId="{A9DD3742-7896-D94E-B091-35088EB38774}" destId="{2DBF3185-C0D5-F841-B1BE-5B7227E08016}" srcOrd="0" destOrd="0" presId="urn:microsoft.com/office/officeart/2005/8/layout/matrix1"/>
    <dgm:cxn modelId="{301F2D83-3EF9-7E44-B1C7-B8AB778C81C6}" type="presOf" srcId="{524688FD-464F-EC4E-BB26-DAAEC8BB7F22}" destId="{36D9563C-F1E5-3349-86FB-5700AE8898C4}" srcOrd="1" destOrd="0" presId="urn:microsoft.com/office/officeart/2005/8/layout/matrix1"/>
    <dgm:cxn modelId="{54795F88-B158-914B-80F3-EB43BCCD0B18}" srcId="{A9DD3742-7896-D94E-B091-35088EB38774}" destId="{0E3E4BFF-3878-8E41-8D2B-68C7D1617AFC}" srcOrd="3" destOrd="0" parTransId="{56A94355-0E07-DD4B-97DC-6C41A8711527}" sibTransId="{7EE85428-C279-FD42-B470-2CAD2F4DB780}"/>
    <dgm:cxn modelId="{86FC13D1-DE0F-8B44-AFD7-AB296CF68A61}" type="presOf" srcId="{D3EE1EB7-15CF-1641-8541-15CFE94E1A35}" destId="{16A28C62-8E34-CF41-A00A-BA7AA0B6E414}" srcOrd="1" destOrd="0" presId="urn:microsoft.com/office/officeart/2005/8/layout/matrix1"/>
    <dgm:cxn modelId="{E95F0CD6-510B-9747-906C-7845F3F880F4}" type="presOf" srcId="{0E3E4BFF-3878-8E41-8D2B-68C7D1617AFC}" destId="{A9122B40-BF1A-7D48-B6C8-5C608FB2BEB6}" srcOrd="1" destOrd="0" presId="urn:microsoft.com/office/officeart/2005/8/layout/matrix1"/>
    <dgm:cxn modelId="{484420D7-317A-B543-91FD-5E88990D803B}" srcId="{A9DD3742-7896-D94E-B091-35088EB38774}" destId="{365089CF-B5C9-874B-B8E9-48739250784C}" srcOrd="6" destOrd="0" parTransId="{6BB4236A-735C-DD43-BB7B-290A81B639BC}" sibTransId="{5345CBD0-10F2-F84E-AD25-D46CAC9A567B}"/>
    <dgm:cxn modelId="{D77D3EE7-E013-904D-A4F8-5E68AF1C2259}" type="presOf" srcId="{1CF18D3B-926D-A045-A66A-DF4E3E3485DE}" destId="{28DE14A9-A99D-C644-8517-DD54797D15A7}" srcOrd="0" destOrd="0" presId="urn:microsoft.com/office/officeart/2005/8/layout/matrix1"/>
    <dgm:cxn modelId="{784C15FC-687D-8C45-9DA2-248F11E2A93B}" type="presParOf" srcId="{FE91D95B-EA90-1743-A15E-821D24C5557F}" destId="{59A58E93-AE30-B74F-AFD9-03A9B41A8F29}" srcOrd="0" destOrd="0" presId="urn:microsoft.com/office/officeart/2005/8/layout/matrix1"/>
    <dgm:cxn modelId="{29DE2ED2-DAD3-BB4F-8D0C-7AD83FAB5DE7}" type="presParOf" srcId="{59A58E93-AE30-B74F-AFD9-03A9B41A8F29}" destId="{4BB82426-5F15-CD49-BACA-49D63900E3C0}" srcOrd="0" destOrd="0" presId="urn:microsoft.com/office/officeart/2005/8/layout/matrix1"/>
    <dgm:cxn modelId="{89AB7D02-3375-3B44-8E2F-7E7FA5A5C4A7}" type="presParOf" srcId="{59A58E93-AE30-B74F-AFD9-03A9B41A8F29}" destId="{16A28C62-8E34-CF41-A00A-BA7AA0B6E414}" srcOrd="1" destOrd="0" presId="urn:microsoft.com/office/officeart/2005/8/layout/matrix1"/>
    <dgm:cxn modelId="{B7ABA9FD-766B-6E4A-9B69-8601B8B22AD8}" type="presParOf" srcId="{59A58E93-AE30-B74F-AFD9-03A9B41A8F29}" destId="{68488011-61DE-054E-BB82-3128AB20AE40}" srcOrd="2" destOrd="0" presId="urn:microsoft.com/office/officeart/2005/8/layout/matrix1"/>
    <dgm:cxn modelId="{95479EC3-A398-0D4C-A140-B9110F45A3BF}" type="presParOf" srcId="{59A58E93-AE30-B74F-AFD9-03A9B41A8F29}" destId="{36D9563C-F1E5-3349-86FB-5700AE8898C4}" srcOrd="3" destOrd="0" presId="urn:microsoft.com/office/officeart/2005/8/layout/matrix1"/>
    <dgm:cxn modelId="{814E190E-99C3-6C4C-A09E-97C481AA3E48}" type="presParOf" srcId="{59A58E93-AE30-B74F-AFD9-03A9B41A8F29}" destId="{28DE14A9-A99D-C644-8517-DD54797D15A7}" srcOrd="4" destOrd="0" presId="urn:microsoft.com/office/officeart/2005/8/layout/matrix1"/>
    <dgm:cxn modelId="{5FA848E4-F5CF-0142-A6D1-3483EF6A7E57}" type="presParOf" srcId="{59A58E93-AE30-B74F-AFD9-03A9B41A8F29}" destId="{3C9D4BEC-AA01-DE4B-8FBD-B6E0E7510A74}" srcOrd="5" destOrd="0" presId="urn:microsoft.com/office/officeart/2005/8/layout/matrix1"/>
    <dgm:cxn modelId="{295C6C1D-F981-DC42-A911-2828B3F6BBEE}" type="presParOf" srcId="{59A58E93-AE30-B74F-AFD9-03A9B41A8F29}" destId="{080C344E-EEFA-834D-90A5-58F7D689781F}" srcOrd="6" destOrd="0" presId="urn:microsoft.com/office/officeart/2005/8/layout/matrix1"/>
    <dgm:cxn modelId="{D4AC4BA6-C732-7A4F-AD33-CCAB8DEE1CFB}" type="presParOf" srcId="{59A58E93-AE30-B74F-AFD9-03A9B41A8F29}" destId="{A9122B40-BF1A-7D48-B6C8-5C608FB2BEB6}" srcOrd="7" destOrd="0" presId="urn:microsoft.com/office/officeart/2005/8/layout/matrix1"/>
    <dgm:cxn modelId="{999FAEEA-2BED-9944-99FB-D2196D5A3ED4}" type="presParOf" srcId="{FE91D95B-EA90-1743-A15E-821D24C5557F}" destId="{2DBF3185-C0D5-F841-B1BE-5B7227E08016}" srcOrd="1" destOrd="0" presId="urn:microsoft.com/office/officeart/2005/8/layout/matrix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20373CB-76CF-4B27-A1AB-106102F98F56}" type="doc">
      <dgm:prSet loTypeId="urn:microsoft.com/office/officeart/2005/8/layout/hList1" loCatId="list" qsTypeId="urn:microsoft.com/office/officeart/2005/8/quickstyle/simple3" qsCatId="simple" csTypeId="urn:microsoft.com/office/officeart/2005/8/colors/colorful5" csCatId="colorful" phldr="1"/>
      <dgm:spPr/>
      <dgm:t>
        <a:bodyPr/>
        <a:lstStyle/>
        <a:p>
          <a:endParaRPr lang="en-ZA"/>
        </a:p>
      </dgm:t>
    </dgm:pt>
    <dgm:pt modelId="{B7BDE21E-5155-4D48-B54A-16C170DDA6B5}">
      <dgm:prSet phldrT="[Text]"/>
      <dgm:spPr>
        <a:solidFill>
          <a:srgbClr val="035782"/>
        </a:solidFill>
      </dgm:spPr>
      <dgm:t>
        <a:bodyPr/>
        <a:lstStyle/>
        <a:p>
          <a:r>
            <a:rPr lang="en-US" b="1" dirty="0">
              <a:solidFill>
                <a:schemeClr val="bg1"/>
              </a:solidFill>
            </a:rPr>
            <a:t>ACCESS</a:t>
          </a:r>
          <a:endParaRPr lang="en-ZA" b="1" dirty="0">
            <a:solidFill>
              <a:schemeClr val="bg1"/>
            </a:solidFill>
          </a:endParaRPr>
        </a:p>
      </dgm:t>
    </dgm:pt>
    <dgm:pt modelId="{BC446674-E2E0-4DBC-AB58-C8AF9995A0DE}" type="parTrans" cxnId="{B7DBC47F-1957-40A2-939E-C84CA66F1A3E}">
      <dgm:prSet/>
      <dgm:spPr/>
      <dgm:t>
        <a:bodyPr/>
        <a:lstStyle/>
        <a:p>
          <a:endParaRPr lang="en-ZA">
            <a:solidFill>
              <a:schemeClr val="tx1"/>
            </a:solidFill>
          </a:endParaRPr>
        </a:p>
      </dgm:t>
    </dgm:pt>
    <dgm:pt modelId="{E9465A06-2135-4C07-A353-2CB8F3DBDD9F}" type="sibTrans" cxnId="{B7DBC47F-1957-40A2-939E-C84CA66F1A3E}">
      <dgm:prSet/>
      <dgm:spPr/>
      <dgm:t>
        <a:bodyPr/>
        <a:lstStyle/>
        <a:p>
          <a:endParaRPr lang="en-ZA">
            <a:solidFill>
              <a:schemeClr val="tx1"/>
            </a:solidFill>
          </a:endParaRPr>
        </a:p>
      </dgm:t>
    </dgm:pt>
    <dgm:pt modelId="{ECA8D514-BD6C-4F58-AFCE-7DEF5A546AC0}">
      <dgm:prSet/>
      <dgm:spPr>
        <a:solidFill>
          <a:srgbClr val="2DA15C"/>
        </a:solidFill>
        <a:ln>
          <a:noFill/>
        </a:ln>
      </dgm:spPr>
      <dgm:t>
        <a:bodyPr/>
        <a:lstStyle/>
        <a:p>
          <a:r>
            <a:rPr lang="en-US" b="1" dirty="0">
              <a:solidFill>
                <a:schemeClr val="bg1"/>
              </a:solidFill>
            </a:rPr>
            <a:t>AFFORDABILITY</a:t>
          </a:r>
        </a:p>
      </dgm:t>
    </dgm:pt>
    <dgm:pt modelId="{54C4F8D4-6618-495D-9B7B-2CCA615545E8}" type="parTrans" cxnId="{AB8D6CBD-329D-488A-BC6E-C48F1760A5BA}">
      <dgm:prSet/>
      <dgm:spPr/>
      <dgm:t>
        <a:bodyPr/>
        <a:lstStyle/>
        <a:p>
          <a:endParaRPr lang="en-ZA">
            <a:solidFill>
              <a:schemeClr val="tx1"/>
            </a:solidFill>
          </a:endParaRPr>
        </a:p>
      </dgm:t>
    </dgm:pt>
    <dgm:pt modelId="{B9114A13-D86D-4A31-A988-FE1272B73256}" type="sibTrans" cxnId="{AB8D6CBD-329D-488A-BC6E-C48F1760A5BA}">
      <dgm:prSet/>
      <dgm:spPr/>
      <dgm:t>
        <a:bodyPr/>
        <a:lstStyle/>
        <a:p>
          <a:endParaRPr lang="en-ZA">
            <a:solidFill>
              <a:schemeClr val="tx1"/>
            </a:solidFill>
          </a:endParaRPr>
        </a:p>
      </dgm:t>
    </dgm:pt>
    <dgm:pt modelId="{08388819-6B8F-4EF3-AED0-34BCE2A29B88}">
      <dgm:prSet/>
      <dgm:spPr>
        <a:solidFill>
          <a:schemeClr val="bg1">
            <a:lumMod val="65000"/>
          </a:schemeClr>
        </a:solidFill>
        <a:ln>
          <a:noFill/>
        </a:ln>
      </dgm:spPr>
      <dgm:t>
        <a:bodyPr/>
        <a:lstStyle/>
        <a:p>
          <a:r>
            <a:rPr lang="en-US" b="1"/>
            <a:t>QUALITY</a:t>
          </a:r>
          <a:endParaRPr lang="en-US" b="1" dirty="0"/>
        </a:p>
      </dgm:t>
    </dgm:pt>
    <dgm:pt modelId="{58BA6ABF-97F4-4430-BB77-B681C0FA66A0}" type="parTrans" cxnId="{8D491A67-E826-4DE3-8BBE-564541EC83A7}">
      <dgm:prSet/>
      <dgm:spPr/>
      <dgm:t>
        <a:bodyPr/>
        <a:lstStyle/>
        <a:p>
          <a:endParaRPr lang="en-ZA">
            <a:solidFill>
              <a:schemeClr val="tx1"/>
            </a:solidFill>
          </a:endParaRPr>
        </a:p>
      </dgm:t>
    </dgm:pt>
    <dgm:pt modelId="{61C5666E-E260-481E-9A8F-A75B08D3CA43}" type="sibTrans" cxnId="{8D491A67-E826-4DE3-8BBE-564541EC83A7}">
      <dgm:prSet/>
      <dgm:spPr/>
      <dgm:t>
        <a:bodyPr/>
        <a:lstStyle/>
        <a:p>
          <a:endParaRPr lang="en-ZA">
            <a:solidFill>
              <a:schemeClr val="tx1"/>
            </a:solidFill>
          </a:endParaRPr>
        </a:p>
      </dgm:t>
    </dgm:pt>
    <dgm:pt modelId="{FB764402-360E-49DC-8AEB-A174AD1CB50A}">
      <dgm:prSet phldrT="[Text]"/>
      <dgm:spPr>
        <a:solidFill>
          <a:srgbClr val="035782">
            <a:alpha val="80000"/>
          </a:srgbClr>
        </a:solidFill>
        <a:ln>
          <a:noFill/>
        </a:ln>
      </dgm:spPr>
      <dgm:t>
        <a:bodyPr/>
        <a:lstStyle/>
        <a:p>
          <a:pPr>
            <a:lnSpc>
              <a:spcPct val="100000"/>
            </a:lnSpc>
            <a:buFont typeface="Arial" panose="020B0604020202020204" pitchFamily="34" charset="0"/>
            <a:buNone/>
          </a:pPr>
          <a:r>
            <a:rPr lang="en-US" b="1" dirty="0" err="1"/>
            <a:t>Optimi</a:t>
          </a:r>
          <a:r>
            <a:rPr lang="en-GB" b="1" dirty="0"/>
            <a:t>se Networks</a:t>
          </a:r>
          <a:r>
            <a:rPr lang="en-US" dirty="0"/>
            <a:t> Efficient DSP contracts reduce barriers to care.</a:t>
          </a:r>
          <a:endParaRPr lang="en-ZA" dirty="0"/>
        </a:p>
      </dgm:t>
    </dgm:pt>
    <dgm:pt modelId="{ED0A158C-B6A2-4BF6-860B-B669D67636BA}" type="parTrans" cxnId="{3EAB3307-CE64-4B76-95F0-0B8B491D67A6}">
      <dgm:prSet/>
      <dgm:spPr/>
      <dgm:t>
        <a:bodyPr/>
        <a:lstStyle/>
        <a:p>
          <a:endParaRPr lang="en-ZA">
            <a:solidFill>
              <a:schemeClr val="tx1"/>
            </a:solidFill>
          </a:endParaRPr>
        </a:p>
      </dgm:t>
    </dgm:pt>
    <dgm:pt modelId="{8297B63D-61D6-4876-9C68-3B4ED9DF853D}" type="sibTrans" cxnId="{3EAB3307-CE64-4B76-95F0-0B8B491D67A6}">
      <dgm:prSet/>
      <dgm:spPr/>
      <dgm:t>
        <a:bodyPr/>
        <a:lstStyle/>
        <a:p>
          <a:endParaRPr lang="en-ZA">
            <a:solidFill>
              <a:schemeClr val="tx1"/>
            </a:solidFill>
          </a:endParaRPr>
        </a:p>
      </dgm:t>
    </dgm:pt>
    <dgm:pt modelId="{DF33928C-2F06-4FBE-AD36-DFEBBBD53AEB}">
      <dgm:prSet/>
      <dgm:spPr>
        <a:solidFill>
          <a:srgbClr val="2DA15C">
            <a:alpha val="80000"/>
          </a:srgbClr>
        </a:solidFill>
        <a:ln>
          <a:noFill/>
        </a:ln>
      </dgm:spPr>
      <dgm:t>
        <a:bodyPr/>
        <a:lstStyle/>
        <a:p>
          <a:pPr>
            <a:buNone/>
          </a:pPr>
          <a:r>
            <a:rPr lang="en-US" b="1" dirty="0"/>
            <a:t>Fair Premiums:</a:t>
          </a:r>
          <a:r>
            <a:rPr lang="en-US" dirty="0"/>
            <a:t> Regulatory oversight ensures benefits align with costs.</a:t>
          </a:r>
        </a:p>
      </dgm:t>
    </dgm:pt>
    <dgm:pt modelId="{9A6BACB3-08A1-4AD9-87DD-421BD6ECB063}" type="parTrans" cxnId="{A312D8F8-8A86-4225-B70A-7477D9BF7CD5}">
      <dgm:prSet/>
      <dgm:spPr/>
      <dgm:t>
        <a:bodyPr/>
        <a:lstStyle/>
        <a:p>
          <a:endParaRPr lang="en-ZA">
            <a:solidFill>
              <a:schemeClr val="tx1"/>
            </a:solidFill>
          </a:endParaRPr>
        </a:p>
      </dgm:t>
    </dgm:pt>
    <dgm:pt modelId="{76C9989F-0905-4DD7-B1C2-A89DE2A371B6}" type="sibTrans" cxnId="{A312D8F8-8A86-4225-B70A-7477D9BF7CD5}">
      <dgm:prSet/>
      <dgm:spPr/>
      <dgm:t>
        <a:bodyPr/>
        <a:lstStyle/>
        <a:p>
          <a:endParaRPr lang="en-ZA">
            <a:solidFill>
              <a:schemeClr val="tx1"/>
            </a:solidFill>
          </a:endParaRPr>
        </a:p>
      </dgm:t>
    </dgm:pt>
    <dgm:pt modelId="{02588991-645F-46D2-B120-BC95A3958C53}">
      <dgm:prSet/>
      <dgm:spPr>
        <a:solidFill>
          <a:schemeClr val="bg1">
            <a:lumMod val="65000"/>
            <a:alpha val="80000"/>
          </a:schemeClr>
        </a:solidFill>
        <a:ln>
          <a:noFill/>
        </a:ln>
      </dgm:spPr>
      <dgm:t>
        <a:bodyPr/>
        <a:lstStyle/>
        <a:p>
          <a:r>
            <a:rPr lang="en-US" b="1" dirty="0"/>
            <a:t>Invest in Quality</a:t>
          </a:r>
          <a:r>
            <a:rPr lang="en-US" dirty="0"/>
            <a:t> Provider networks, technology, and monitoring enhance care.</a:t>
          </a:r>
          <a:endParaRPr lang="en-ZA" dirty="0"/>
        </a:p>
      </dgm:t>
    </dgm:pt>
    <dgm:pt modelId="{73C9BB5B-3836-4D86-85CD-7701A76084F7}" type="parTrans" cxnId="{0B079795-E526-45C8-AD44-2DF503DFBA6C}">
      <dgm:prSet/>
      <dgm:spPr/>
      <dgm:t>
        <a:bodyPr/>
        <a:lstStyle/>
        <a:p>
          <a:endParaRPr lang="en-ZA">
            <a:solidFill>
              <a:schemeClr val="tx1"/>
            </a:solidFill>
          </a:endParaRPr>
        </a:p>
      </dgm:t>
    </dgm:pt>
    <dgm:pt modelId="{036AC9C7-5FB0-4072-B9D1-DD73A4D825D3}" type="sibTrans" cxnId="{0B079795-E526-45C8-AD44-2DF503DFBA6C}">
      <dgm:prSet/>
      <dgm:spPr/>
      <dgm:t>
        <a:bodyPr/>
        <a:lstStyle/>
        <a:p>
          <a:endParaRPr lang="en-ZA">
            <a:solidFill>
              <a:schemeClr val="tx1"/>
            </a:solidFill>
          </a:endParaRPr>
        </a:p>
      </dgm:t>
    </dgm:pt>
    <dgm:pt modelId="{D4FF1F2F-5A85-48E9-86F5-28C47FE84B64}">
      <dgm:prSet/>
      <dgm:spPr>
        <a:solidFill>
          <a:srgbClr val="035782">
            <a:alpha val="80000"/>
          </a:srgbClr>
        </a:solidFill>
        <a:ln>
          <a:noFill/>
        </a:ln>
      </dgm:spPr>
      <dgm:t>
        <a:bodyPr/>
        <a:lstStyle/>
        <a:p>
          <a:pPr>
            <a:lnSpc>
              <a:spcPct val="100000"/>
            </a:lnSpc>
            <a:buFont typeface="Arial" panose="020B0604020202020204" pitchFamily="34" charset="0"/>
            <a:buNone/>
          </a:pPr>
          <a:r>
            <a:rPr lang="en-US" b="1"/>
            <a:t>Quick Access</a:t>
          </a:r>
          <a:endParaRPr lang="en-US" dirty="0"/>
        </a:p>
      </dgm:t>
    </dgm:pt>
    <dgm:pt modelId="{8B8AEA93-DAB6-46BD-B6DA-8626EDF15969}" type="parTrans" cxnId="{38B782B3-C92F-41C4-81E8-5AD851C39C2B}">
      <dgm:prSet/>
      <dgm:spPr/>
      <dgm:t>
        <a:bodyPr/>
        <a:lstStyle/>
        <a:p>
          <a:endParaRPr lang="en-ZA">
            <a:solidFill>
              <a:schemeClr val="tx1"/>
            </a:solidFill>
          </a:endParaRPr>
        </a:p>
      </dgm:t>
    </dgm:pt>
    <dgm:pt modelId="{1E23A5E2-FD9B-4C26-9143-6F558B016B3F}" type="sibTrans" cxnId="{38B782B3-C92F-41C4-81E8-5AD851C39C2B}">
      <dgm:prSet/>
      <dgm:spPr/>
      <dgm:t>
        <a:bodyPr/>
        <a:lstStyle/>
        <a:p>
          <a:endParaRPr lang="en-ZA">
            <a:solidFill>
              <a:schemeClr val="tx1"/>
            </a:solidFill>
          </a:endParaRPr>
        </a:p>
      </dgm:t>
    </dgm:pt>
    <dgm:pt modelId="{995227E7-DC2A-4A37-B4ED-1A300361D285}">
      <dgm:prSet/>
      <dgm:spPr>
        <a:solidFill>
          <a:srgbClr val="035782">
            <a:alpha val="80000"/>
          </a:srgbClr>
        </a:solidFill>
        <a:ln>
          <a:noFill/>
        </a:ln>
      </dgm:spPr>
      <dgm:t>
        <a:bodyPr/>
        <a:lstStyle/>
        <a:p>
          <a:pPr>
            <a:lnSpc>
              <a:spcPct val="100000"/>
            </a:lnSpc>
            <a:buFont typeface="Arial" panose="020B0604020202020204" pitchFamily="34" charset="0"/>
            <a:buNone/>
          </a:pPr>
          <a:r>
            <a:rPr lang="en-US" b="1"/>
            <a:t>Innovative Care</a:t>
          </a:r>
          <a:endParaRPr lang="en-US" dirty="0"/>
        </a:p>
      </dgm:t>
    </dgm:pt>
    <dgm:pt modelId="{04F2540F-C170-4C91-A001-8D12763A5522}" type="parTrans" cxnId="{A4B08ACA-2921-49ED-A817-BE3997A9B691}">
      <dgm:prSet/>
      <dgm:spPr/>
      <dgm:t>
        <a:bodyPr/>
        <a:lstStyle/>
        <a:p>
          <a:endParaRPr lang="en-ZA">
            <a:solidFill>
              <a:schemeClr val="tx1"/>
            </a:solidFill>
          </a:endParaRPr>
        </a:p>
      </dgm:t>
    </dgm:pt>
    <dgm:pt modelId="{3C259184-9D81-4E61-A648-56FB0065CED6}" type="sibTrans" cxnId="{A4B08ACA-2921-49ED-A817-BE3997A9B691}">
      <dgm:prSet/>
      <dgm:spPr/>
      <dgm:t>
        <a:bodyPr/>
        <a:lstStyle/>
        <a:p>
          <a:endParaRPr lang="en-ZA">
            <a:solidFill>
              <a:schemeClr val="tx1"/>
            </a:solidFill>
          </a:endParaRPr>
        </a:p>
      </dgm:t>
    </dgm:pt>
    <dgm:pt modelId="{BB2CC3AA-B776-4EA1-8D0E-487B0EE1A730}">
      <dgm:prSet/>
      <dgm:spPr>
        <a:solidFill>
          <a:srgbClr val="035782">
            <a:alpha val="80000"/>
          </a:srgbClr>
        </a:solidFill>
        <a:ln>
          <a:noFill/>
        </a:ln>
      </dgm:spPr>
      <dgm:t>
        <a:bodyPr/>
        <a:lstStyle/>
        <a:p>
          <a:pPr>
            <a:lnSpc>
              <a:spcPct val="100000"/>
            </a:lnSpc>
            <a:buFont typeface="Arial" panose="020B0604020202020204" pitchFamily="34" charset="0"/>
            <a:buNone/>
          </a:pPr>
          <a:r>
            <a:rPr lang="en-US" dirty="0"/>
            <a:t> </a:t>
          </a:r>
          <a:r>
            <a:rPr lang="en-GB" noProof="0" dirty="0" err="1"/>
            <a:t>Minimi</a:t>
          </a:r>
          <a:r>
            <a:rPr lang="en-GB" dirty="0"/>
            <a:t>s</a:t>
          </a:r>
          <a:r>
            <a:rPr lang="en-US" dirty="0"/>
            <a:t>e treatment delays for members.</a:t>
          </a:r>
        </a:p>
      </dgm:t>
    </dgm:pt>
    <dgm:pt modelId="{8096699A-71E7-4BAE-BBEB-494EE3993D5E}" type="parTrans" cxnId="{77DE7EC0-447E-475C-A02E-D392EF8B0354}">
      <dgm:prSet/>
      <dgm:spPr/>
      <dgm:t>
        <a:bodyPr/>
        <a:lstStyle/>
        <a:p>
          <a:endParaRPr lang="en-ZA">
            <a:solidFill>
              <a:schemeClr val="tx1"/>
            </a:solidFill>
          </a:endParaRPr>
        </a:p>
      </dgm:t>
    </dgm:pt>
    <dgm:pt modelId="{817A5E1D-5163-45A1-865B-E66DA735E40C}" type="sibTrans" cxnId="{77DE7EC0-447E-475C-A02E-D392EF8B0354}">
      <dgm:prSet/>
      <dgm:spPr/>
      <dgm:t>
        <a:bodyPr/>
        <a:lstStyle/>
        <a:p>
          <a:endParaRPr lang="en-ZA">
            <a:solidFill>
              <a:schemeClr val="tx1"/>
            </a:solidFill>
          </a:endParaRPr>
        </a:p>
      </dgm:t>
    </dgm:pt>
    <dgm:pt modelId="{985E0BB0-B1A9-4DBC-9157-70F2D1C3E196}">
      <dgm:prSet/>
      <dgm:spPr>
        <a:solidFill>
          <a:srgbClr val="035782">
            <a:alpha val="80000"/>
          </a:srgbClr>
        </a:solidFill>
        <a:ln>
          <a:noFill/>
        </a:ln>
      </dgm:spPr>
      <dgm:t>
        <a:bodyPr/>
        <a:lstStyle/>
        <a:p>
          <a:pPr>
            <a:lnSpc>
              <a:spcPct val="100000"/>
            </a:lnSpc>
            <a:buFont typeface="Arial" panose="020B0604020202020204" pitchFamily="34" charset="0"/>
            <a:buNone/>
          </a:pPr>
          <a:r>
            <a:rPr lang="en-US" dirty="0"/>
            <a:t> Smart contracting and new delivery models cut long-term costs.</a:t>
          </a:r>
        </a:p>
      </dgm:t>
    </dgm:pt>
    <dgm:pt modelId="{BF600A4F-FD6C-471B-851A-FECECB1B3CCF}" type="parTrans" cxnId="{EBDABE49-C1B8-4DC6-B329-E93C710352FB}">
      <dgm:prSet/>
      <dgm:spPr/>
      <dgm:t>
        <a:bodyPr/>
        <a:lstStyle/>
        <a:p>
          <a:endParaRPr lang="en-ZA">
            <a:solidFill>
              <a:schemeClr val="tx1"/>
            </a:solidFill>
          </a:endParaRPr>
        </a:p>
      </dgm:t>
    </dgm:pt>
    <dgm:pt modelId="{16EDFC2D-F34F-48A5-A91C-BF99880850B9}" type="sibTrans" cxnId="{EBDABE49-C1B8-4DC6-B329-E93C710352FB}">
      <dgm:prSet/>
      <dgm:spPr/>
      <dgm:t>
        <a:bodyPr/>
        <a:lstStyle/>
        <a:p>
          <a:endParaRPr lang="en-ZA">
            <a:solidFill>
              <a:schemeClr val="tx1"/>
            </a:solidFill>
          </a:endParaRPr>
        </a:p>
      </dgm:t>
    </dgm:pt>
    <dgm:pt modelId="{713716BD-0068-45FB-BB6E-12465D98CDC4}">
      <dgm:prSet/>
      <dgm:spPr>
        <a:solidFill>
          <a:srgbClr val="2DA15C">
            <a:alpha val="80000"/>
          </a:srgbClr>
        </a:solidFill>
        <a:ln>
          <a:noFill/>
        </a:ln>
      </dgm:spPr>
      <dgm:t>
        <a:bodyPr/>
        <a:lstStyle/>
        <a:p>
          <a:pPr>
            <a:buNone/>
          </a:pPr>
          <a:r>
            <a:rPr lang="en-US" b="1"/>
            <a:t>Defined Coverage</a:t>
          </a:r>
          <a:endParaRPr lang="en-US" dirty="0"/>
        </a:p>
      </dgm:t>
    </dgm:pt>
    <dgm:pt modelId="{287BFFF7-010A-4B05-A1F1-0CF1A1CEF065}" type="parTrans" cxnId="{4EDD517E-0D27-45DD-A393-B988F1AD3B0B}">
      <dgm:prSet/>
      <dgm:spPr/>
      <dgm:t>
        <a:bodyPr/>
        <a:lstStyle/>
        <a:p>
          <a:endParaRPr lang="en-ZA">
            <a:solidFill>
              <a:schemeClr val="tx1"/>
            </a:solidFill>
          </a:endParaRPr>
        </a:p>
      </dgm:t>
    </dgm:pt>
    <dgm:pt modelId="{1B4A2C0E-139A-4632-A345-5847EF6D6CDA}" type="sibTrans" cxnId="{4EDD517E-0D27-45DD-A393-B988F1AD3B0B}">
      <dgm:prSet/>
      <dgm:spPr/>
      <dgm:t>
        <a:bodyPr/>
        <a:lstStyle/>
        <a:p>
          <a:endParaRPr lang="en-ZA">
            <a:solidFill>
              <a:schemeClr val="tx1"/>
            </a:solidFill>
          </a:endParaRPr>
        </a:p>
      </dgm:t>
    </dgm:pt>
    <dgm:pt modelId="{01C8D19A-1E42-4AB5-91C7-7D3267EB088C}">
      <dgm:prSet/>
      <dgm:spPr>
        <a:solidFill>
          <a:srgbClr val="2DA15C">
            <a:alpha val="80000"/>
          </a:srgbClr>
        </a:solidFill>
        <a:ln>
          <a:noFill/>
        </a:ln>
      </dgm:spPr>
      <dgm:t>
        <a:bodyPr/>
        <a:lstStyle/>
        <a:p>
          <a:pPr>
            <a:buNone/>
          </a:pPr>
          <a:r>
            <a:rPr lang="en-US" b="1"/>
            <a:t>Monitoring</a:t>
          </a:r>
          <a:endParaRPr lang="en-US" dirty="0"/>
        </a:p>
      </dgm:t>
    </dgm:pt>
    <dgm:pt modelId="{E90F91DB-A237-457E-916C-2E341B0A1662}" type="parTrans" cxnId="{BBAD49D3-6509-492D-B962-EA33227DDB37}">
      <dgm:prSet/>
      <dgm:spPr/>
      <dgm:t>
        <a:bodyPr/>
        <a:lstStyle/>
        <a:p>
          <a:endParaRPr lang="en-ZA">
            <a:solidFill>
              <a:schemeClr val="tx1"/>
            </a:solidFill>
          </a:endParaRPr>
        </a:p>
      </dgm:t>
    </dgm:pt>
    <dgm:pt modelId="{E92CAD1A-DC16-424F-8787-58C2DDD53D9D}" type="sibTrans" cxnId="{BBAD49D3-6509-492D-B962-EA33227DDB37}">
      <dgm:prSet/>
      <dgm:spPr/>
      <dgm:t>
        <a:bodyPr/>
        <a:lstStyle/>
        <a:p>
          <a:endParaRPr lang="en-ZA">
            <a:solidFill>
              <a:schemeClr val="tx1"/>
            </a:solidFill>
          </a:endParaRPr>
        </a:p>
      </dgm:t>
    </dgm:pt>
    <dgm:pt modelId="{D29F3720-54D3-4702-A4A2-5CE7C63C251E}">
      <dgm:prSet/>
      <dgm:spPr>
        <a:solidFill>
          <a:srgbClr val="2DA15C">
            <a:alpha val="80000"/>
          </a:srgbClr>
        </a:solidFill>
        <a:ln>
          <a:noFill/>
        </a:ln>
      </dgm:spPr>
      <dgm:t>
        <a:bodyPr/>
        <a:lstStyle/>
        <a:p>
          <a:pPr>
            <a:buNone/>
          </a:pPr>
          <a:r>
            <a:rPr lang="en-US" dirty="0"/>
            <a:t>CMS sets mandatory benefits to protect members.</a:t>
          </a:r>
        </a:p>
      </dgm:t>
    </dgm:pt>
    <dgm:pt modelId="{5505C186-86B6-46F0-9592-900FB99F7A53}" type="parTrans" cxnId="{3266A19F-4427-45FC-9941-858EA1133357}">
      <dgm:prSet/>
      <dgm:spPr/>
      <dgm:t>
        <a:bodyPr/>
        <a:lstStyle/>
        <a:p>
          <a:endParaRPr lang="en-ZA">
            <a:solidFill>
              <a:schemeClr val="tx1"/>
            </a:solidFill>
          </a:endParaRPr>
        </a:p>
      </dgm:t>
    </dgm:pt>
    <dgm:pt modelId="{96C4D7D7-B667-4557-80B3-C565ABB02686}" type="sibTrans" cxnId="{3266A19F-4427-45FC-9941-858EA1133357}">
      <dgm:prSet/>
      <dgm:spPr/>
      <dgm:t>
        <a:bodyPr/>
        <a:lstStyle/>
        <a:p>
          <a:endParaRPr lang="en-ZA">
            <a:solidFill>
              <a:schemeClr val="tx1"/>
            </a:solidFill>
          </a:endParaRPr>
        </a:p>
      </dgm:t>
    </dgm:pt>
    <dgm:pt modelId="{7102D1D2-524B-4C94-B529-6C0AD0F28348}">
      <dgm:prSet/>
      <dgm:spPr>
        <a:solidFill>
          <a:srgbClr val="2DA15C">
            <a:alpha val="80000"/>
          </a:srgbClr>
        </a:solidFill>
        <a:ln>
          <a:noFill/>
        </a:ln>
      </dgm:spPr>
      <dgm:t>
        <a:bodyPr/>
        <a:lstStyle/>
        <a:p>
          <a:pPr>
            <a:buNone/>
          </a:pPr>
          <a:r>
            <a:rPr lang="en-US"/>
            <a:t>	Ensures schemes maintain fairness and transparency.</a:t>
          </a:r>
          <a:endParaRPr lang="en-US" dirty="0"/>
        </a:p>
      </dgm:t>
    </dgm:pt>
    <dgm:pt modelId="{B06EDBA8-2A5C-4223-A956-1C815B19ADB5}" type="parTrans" cxnId="{F838B15E-79B5-4882-9E16-114E55A1D19C}">
      <dgm:prSet/>
      <dgm:spPr/>
      <dgm:t>
        <a:bodyPr/>
        <a:lstStyle/>
        <a:p>
          <a:endParaRPr lang="en-ZA">
            <a:solidFill>
              <a:schemeClr val="tx1"/>
            </a:solidFill>
          </a:endParaRPr>
        </a:p>
      </dgm:t>
    </dgm:pt>
    <dgm:pt modelId="{8E310A60-CD35-40F8-9965-1F6A1949373B}" type="sibTrans" cxnId="{F838B15E-79B5-4882-9E16-114E55A1D19C}">
      <dgm:prSet/>
      <dgm:spPr/>
      <dgm:t>
        <a:bodyPr/>
        <a:lstStyle/>
        <a:p>
          <a:endParaRPr lang="en-ZA">
            <a:solidFill>
              <a:schemeClr val="tx1"/>
            </a:solidFill>
          </a:endParaRPr>
        </a:p>
      </dgm:t>
    </dgm:pt>
    <dgm:pt modelId="{1CFA8D45-C925-4D51-9766-94961D7B129C}">
      <dgm:prSet/>
      <dgm:spPr>
        <a:solidFill>
          <a:schemeClr val="bg1">
            <a:lumMod val="65000"/>
            <a:alpha val="80000"/>
          </a:schemeClr>
        </a:solidFill>
        <a:ln>
          <a:noFill/>
        </a:ln>
      </dgm:spPr>
      <dgm:t>
        <a:bodyPr/>
        <a:lstStyle/>
        <a:p>
          <a:pPr>
            <a:buNone/>
          </a:pPr>
          <a:r>
            <a:rPr lang="en-US" b="1" dirty="0"/>
            <a:t>Premium Impact</a:t>
          </a:r>
          <a:endParaRPr lang="en-US" dirty="0"/>
        </a:p>
      </dgm:t>
    </dgm:pt>
    <dgm:pt modelId="{626F121B-19EA-4970-8B7C-917F343D8925}" type="parTrans" cxnId="{E6FF5E5C-D4BA-46E4-9266-A7812639E2A7}">
      <dgm:prSet/>
      <dgm:spPr/>
      <dgm:t>
        <a:bodyPr/>
        <a:lstStyle/>
        <a:p>
          <a:endParaRPr lang="en-ZA">
            <a:solidFill>
              <a:schemeClr val="tx1"/>
            </a:solidFill>
          </a:endParaRPr>
        </a:p>
      </dgm:t>
    </dgm:pt>
    <dgm:pt modelId="{5CEC988E-5EC3-4CCC-B767-5C1DA99F65AC}" type="sibTrans" cxnId="{E6FF5E5C-D4BA-46E4-9266-A7812639E2A7}">
      <dgm:prSet/>
      <dgm:spPr/>
      <dgm:t>
        <a:bodyPr/>
        <a:lstStyle/>
        <a:p>
          <a:endParaRPr lang="en-ZA">
            <a:solidFill>
              <a:schemeClr val="tx1"/>
            </a:solidFill>
          </a:endParaRPr>
        </a:p>
      </dgm:t>
    </dgm:pt>
    <dgm:pt modelId="{8BDD13C7-22BA-4A49-A947-789E21E4781D}">
      <dgm:prSet/>
      <dgm:spPr>
        <a:solidFill>
          <a:schemeClr val="bg1">
            <a:lumMod val="65000"/>
            <a:alpha val="80000"/>
          </a:schemeClr>
        </a:solidFill>
        <a:ln>
          <a:noFill/>
        </a:ln>
      </dgm:spPr>
      <dgm:t>
        <a:bodyPr/>
        <a:lstStyle/>
        <a:p>
          <a:pPr>
            <a:buNone/>
          </a:pPr>
          <a:r>
            <a:rPr lang="en-US" b="1"/>
            <a:t>Long-Term Savings</a:t>
          </a:r>
          <a:r>
            <a:rPr lang="en-US"/>
            <a:t> Preventing complications reduces future costs.</a:t>
          </a:r>
          <a:endParaRPr lang="en-US" dirty="0"/>
        </a:p>
      </dgm:t>
    </dgm:pt>
    <dgm:pt modelId="{36BFCE2B-F222-4F2C-885B-339F831BBD15}" type="parTrans" cxnId="{BDE59B24-46C4-4C42-B4F7-440A830F802F}">
      <dgm:prSet/>
      <dgm:spPr/>
      <dgm:t>
        <a:bodyPr/>
        <a:lstStyle/>
        <a:p>
          <a:endParaRPr lang="en-ZA">
            <a:solidFill>
              <a:schemeClr val="tx1"/>
            </a:solidFill>
          </a:endParaRPr>
        </a:p>
      </dgm:t>
    </dgm:pt>
    <dgm:pt modelId="{4C7754E1-1F81-4670-A7B4-FEBE4D183D2C}" type="sibTrans" cxnId="{BDE59B24-46C4-4C42-B4F7-440A830F802F}">
      <dgm:prSet/>
      <dgm:spPr/>
      <dgm:t>
        <a:bodyPr/>
        <a:lstStyle/>
        <a:p>
          <a:endParaRPr lang="en-ZA">
            <a:solidFill>
              <a:schemeClr val="tx1"/>
            </a:solidFill>
          </a:endParaRPr>
        </a:p>
      </dgm:t>
    </dgm:pt>
    <dgm:pt modelId="{B79FA311-91EB-4D66-89EB-44FFEA3950DB}">
      <dgm:prSet/>
      <dgm:spPr>
        <a:solidFill>
          <a:schemeClr val="bg1">
            <a:lumMod val="65000"/>
            <a:alpha val="80000"/>
          </a:schemeClr>
        </a:solidFill>
        <a:ln>
          <a:noFill/>
        </a:ln>
      </dgm:spPr>
      <dgm:t>
        <a:bodyPr/>
        <a:lstStyle/>
        <a:p>
          <a:pPr>
            <a:buNone/>
          </a:pPr>
          <a:r>
            <a:rPr lang="en-US"/>
            <a:t>  High-quality care may raise short-term premiums.</a:t>
          </a:r>
          <a:endParaRPr lang="en-US" dirty="0"/>
        </a:p>
      </dgm:t>
    </dgm:pt>
    <dgm:pt modelId="{82D3BCB3-68F4-48EB-BD9B-7E8C3CCE552A}" type="parTrans" cxnId="{98D70AD5-AD2F-46B0-8688-2BC37C509156}">
      <dgm:prSet/>
      <dgm:spPr/>
      <dgm:t>
        <a:bodyPr/>
        <a:lstStyle/>
        <a:p>
          <a:endParaRPr lang="en-ZA">
            <a:solidFill>
              <a:schemeClr val="tx1"/>
            </a:solidFill>
          </a:endParaRPr>
        </a:p>
      </dgm:t>
    </dgm:pt>
    <dgm:pt modelId="{8EEAF1EB-1B25-4F3D-B7CA-924CF1BCFB4F}" type="sibTrans" cxnId="{98D70AD5-AD2F-46B0-8688-2BC37C509156}">
      <dgm:prSet/>
      <dgm:spPr/>
      <dgm:t>
        <a:bodyPr/>
        <a:lstStyle/>
        <a:p>
          <a:endParaRPr lang="en-ZA">
            <a:solidFill>
              <a:schemeClr val="tx1"/>
            </a:solidFill>
          </a:endParaRPr>
        </a:p>
      </dgm:t>
    </dgm:pt>
    <dgm:pt modelId="{DF72231C-B303-47CB-83FC-4363F327120B}" type="pres">
      <dgm:prSet presAssocID="{B20373CB-76CF-4B27-A1AB-106102F98F56}" presName="Name0" presStyleCnt="0">
        <dgm:presLayoutVars>
          <dgm:dir/>
          <dgm:animLvl val="lvl"/>
          <dgm:resizeHandles val="exact"/>
        </dgm:presLayoutVars>
      </dgm:prSet>
      <dgm:spPr/>
    </dgm:pt>
    <dgm:pt modelId="{1D1712BE-482F-4BF1-902C-0C367C8DEDCE}" type="pres">
      <dgm:prSet presAssocID="{B7BDE21E-5155-4D48-B54A-16C170DDA6B5}" presName="composite" presStyleCnt="0"/>
      <dgm:spPr/>
    </dgm:pt>
    <dgm:pt modelId="{C6733F60-5330-4904-888E-576995E9B81C}" type="pres">
      <dgm:prSet presAssocID="{B7BDE21E-5155-4D48-B54A-16C170DDA6B5}" presName="parTx" presStyleLbl="alignNode1" presStyleIdx="0" presStyleCnt="3" custScaleX="99575">
        <dgm:presLayoutVars>
          <dgm:chMax val="0"/>
          <dgm:chPref val="0"/>
          <dgm:bulletEnabled val="1"/>
        </dgm:presLayoutVars>
      </dgm:prSet>
      <dgm:spPr/>
    </dgm:pt>
    <dgm:pt modelId="{E6A9322B-7B98-479C-9B81-26452B323761}" type="pres">
      <dgm:prSet presAssocID="{B7BDE21E-5155-4D48-B54A-16C170DDA6B5}" presName="desTx" presStyleLbl="alignAccFollowNode1" presStyleIdx="0" presStyleCnt="3">
        <dgm:presLayoutVars>
          <dgm:bulletEnabled val="1"/>
        </dgm:presLayoutVars>
      </dgm:prSet>
      <dgm:spPr/>
    </dgm:pt>
    <dgm:pt modelId="{9B4DB0CB-CBAF-4680-909F-E8680E1755D4}" type="pres">
      <dgm:prSet presAssocID="{E9465A06-2135-4C07-A353-2CB8F3DBDD9F}" presName="space" presStyleCnt="0"/>
      <dgm:spPr/>
    </dgm:pt>
    <dgm:pt modelId="{C2007B62-6C62-41F9-88F9-60632B471666}" type="pres">
      <dgm:prSet presAssocID="{ECA8D514-BD6C-4F58-AFCE-7DEF5A546AC0}" presName="composite" presStyleCnt="0"/>
      <dgm:spPr/>
    </dgm:pt>
    <dgm:pt modelId="{FD555500-8DFA-430A-882C-80F81FA6A565}" type="pres">
      <dgm:prSet presAssocID="{ECA8D514-BD6C-4F58-AFCE-7DEF5A546AC0}" presName="parTx" presStyleLbl="alignNode1" presStyleIdx="1" presStyleCnt="3">
        <dgm:presLayoutVars>
          <dgm:chMax val="0"/>
          <dgm:chPref val="0"/>
          <dgm:bulletEnabled val="1"/>
        </dgm:presLayoutVars>
      </dgm:prSet>
      <dgm:spPr/>
    </dgm:pt>
    <dgm:pt modelId="{855205A2-6B99-4149-9C1D-F632E966CEB3}" type="pres">
      <dgm:prSet presAssocID="{ECA8D514-BD6C-4F58-AFCE-7DEF5A546AC0}" presName="desTx" presStyleLbl="alignAccFollowNode1" presStyleIdx="1" presStyleCnt="3">
        <dgm:presLayoutVars>
          <dgm:bulletEnabled val="1"/>
        </dgm:presLayoutVars>
      </dgm:prSet>
      <dgm:spPr/>
    </dgm:pt>
    <dgm:pt modelId="{D580A037-CE58-401E-8739-B1762E07F0F2}" type="pres">
      <dgm:prSet presAssocID="{B9114A13-D86D-4A31-A988-FE1272B73256}" presName="space" presStyleCnt="0"/>
      <dgm:spPr/>
    </dgm:pt>
    <dgm:pt modelId="{B52ED0FA-9C04-4BB3-90C0-3F37927D3C2E}" type="pres">
      <dgm:prSet presAssocID="{08388819-6B8F-4EF3-AED0-34BCE2A29B88}" presName="composite" presStyleCnt="0"/>
      <dgm:spPr/>
    </dgm:pt>
    <dgm:pt modelId="{3DA815E7-D36E-44E2-BD00-524322D0E277}" type="pres">
      <dgm:prSet presAssocID="{08388819-6B8F-4EF3-AED0-34BCE2A29B88}" presName="parTx" presStyleLbl="alignNode1" presStyleIdx="2" presStyleCnt="3">
        <dgm:presLayoutVars>
          <dgm:chMax val="0"/>
          <dgm:chPref val="0"/>
          <dgm:bulletEnabled val="1"/>
        </dgm:presLayoutVars>
      </dgm:prSet>
      <dgm:spPr/>
    </dgm:pt>
    <dgm:pt modelId="{24063ECD-8664-49C2-98BC-9DEB2BB15B22}" type="pres">
      <dgm:prSet presAssocID="{08388819-6B8F-4EF3-AED0-34BCE2A29B88}" presName="desTx" presStyleLbl="alignAccFollowNode1" presStyleIdx="2" presStyleCnt="3">
        <dgm:presLayoutVars>
          <dgm:bulletEnabled val="1"/>
        </dgm:presLayoutVars>
      </dgm:prSet>
      <dgm:spPr/>
    </dgm:pt>
  </dgm:ptLst>
  <dgm:cxnLst>
    <dgm:cxn modelId="{3EAB3307-CE64-4B76-95F0-0B8B491D67A6}" srcId="{B7BDE21E-5155-4D48-B54A-16C170DDA6B5}" destId="{FB764402-360E-49DC-8AEB-A174AD1CB50A}" srcOrd="0" destOrd="0" parTransId="{ED0A158C-B6A2-4BF6-860B-B669D67636BA}" sibTransId="{8297B63D-61D6-4876-9C68-3B4ED9DF853D}"/>
    <dgm:cxn modelId="{032B1F10-D11D-4422-9973-66D7FE9A5308}" type="presOf" srcId="{DF33928C-2F06-4FBE-AD36-DFEBBBD53AEB}" destId="{855205A2-6B99-4149-9C1D-F632E966CEB3}" srcOrd="0" destOrd="0" presId="urn:microsoft.com/office/officeart/2005/8/layout/hList1"/>
    <dgm:cxn modelId="{03180015-24ED-4D9D-95CC-FBA2474E1ED8}" type="presOf" srcId="{8BDD13C7-22BA-4A49-A947-789E21E4781D}" destId="{24063ECD-8664-49C2-98BC-9DEB2BB15B22}" srcOrd="0" destOrd="3" presId="urn:microsoft.com/office/officeart/2005/8/layout/hList1"/>
    <dgm:cxn modelId="{0A85471A-B0AB-41F8-B289-D2849412AE05}" type="presOf" srcId="{B20373CB-76CF-4B27-A1AB-106102F98F56}" destId="{DF72231C-B303-47CB-83FC-4363F327120B}" srcOrd="0" destOrd="0" presId="urn:microsoft.com/office/officeart/2005/8/layout/hList1"/>
    <dgm:cxn modelId="{8291E31A-37E7-4E45-8424-D3738D5F8CF2}" type="presOf" srcId="{ECA8D514-BD6C-4F58-AFCE-7DEF5A546AC0}" destId="{FD555500-8DFA-430A-882C-80F81FA6A565}" srcOrd="0" destOrd="0" presId="urn:microsoft.com/office/officeart/2005/8/layout/hList1"/>
    <dgm:cxn modelId="{CFB5A820-5239-48FC-90AB-3398FB5A6D7B}" type="presOf" srcId="{995227E7-DC2A-4A37-B4ED-1A300361D285}" destId="{E6A9322B-7B98-479C-9B81-26452B323761}" srcOrd="0" destOrd="3" presId="urn:microsoft.com/office/officeart/2005/8/layout/hList1"/>
    <dgm:cxn modelId="{BDE59B24-46C4-4C42-B4F7-440A830F802F}" srcId="{08388819-6B8F-4EF3-AED0-34BCE2A29B88}" destId="{8BDD13C7-22BA-4A49-A947-789E21E4781D}" srcOrd="3" destOrd="0" parTransId="{36BFCE2B-F222-4F2C-885B-339F831BBD15}" sibTransId="{4C7754E1-1F81-4670-A7B4-FEBE4D183D2C}"/>
    <dgm:cxn modelId="{1ABB6641-9B4F-46F9-ADE1-A69B3910121E}" type="presOf" srcId="{D29F3720-54D3-4702-A4A2-5CE7C63C251E}" destId="{855205A2-6B99-4149-9C1D-F632E966CEB3}" srcOrd="0" destOrd="2" presId="urn:microsoft.com/office/officeart/2005/8/layout/hList1"/>
    <dgm:cxn modelId="{6DBC9541-A729-430D-8443-E9ACE6848E2E}" type="presOf" srcId="{02588991-645F-46D2-B120-BC95A3958C53}" destId="{24063ECD-8664-49C2-98BC-9DEB2BB15B22}" srcOrd="0" destOrd="0" presId="urn:microsoft.com/office/officeart/2005/8/layout/hList1"/>
    <dgm:cxn modelId="{EBDABE49-C1B8-4DC6-B329-E93C710352FB}" srcId="{995227E7-DC2A-4A37-B4ED-1A300361D285}" destId="{985E0BB0-B1A9-4DBC-9157-70F2D1C3E196}" srcOrd="0" destOrd="0" parTransId="{BF600A4F-FD6C-471B-851A-FECECB1B3CCF}" sibTransId="{16EDFC2D-F34F-48A5-A91C-BF99880850B9}"/>
    <dgm:cxn modelId="{E6FF5E5C-D4BA-46E4-9266-A7812639E2A7}" srcId="{08388819-6B8F-4EF3-AED0-34BCE2A29B88}" destId="{1CFA8D45-C925-4D51-9766-94961D7B129C}" srcOrd="1" destOrd="0" parTransId="{626F121B-19EA-4970-8B7C-917F343D8925}" sibTransId="{5CEC988E-5EC3-4CCC-B767-5C1DA99F65AC}"/>
    <dgm:cxn modelId="{F838B15E-79B5-4882-9E16-114E55A1D19C}" srcId="{01C8D19A-1E42-4AB5-91C7-7D3267EB088C}" destId="{7102D1D2-524B-4C94-B529-6C0AD0F28348}" srcOrd="0" destOrd="0" parTransId="{B06EDBA8-2A5C-4223-A956-1C815B19ADB5}" sibTransId="{8E310A60-CD35-40F8-9965-1F6A1949373B}"/>
    <dgm:cxn modelId="{8D491A67-E826-4DE3-8BBE-564541EC83A7}" srcId="{B20373CB-76CF-4B27-A1AB-106102F98F56}" destId="{08388819-6B8F-4EF3-AED0-34BCE2A29B88}" srcOrd="2" destOrd="0" parTransId="{58BA6ABF-97F4-4430-BB77-B681C0FA66A0}" sibTransId="{61C5666E-E260-481E-9A8F-A75B08D3CA43}"/>
    <dgm:cxn modelId="{3AA81170-EAB8-4F59-90B4-49CBE28D446B}" type="presOf" srcId="{1CFA8D45-C925-4D51-9766-94961D7B129C}" destId="{24063ECD-8664-49C2-98BC-9DEB2BB15B22}" srcOrd="0" destOrd="1" presId="urn:microsoft.com/office/officeart/2005/8/layout/hList1"/>
    <dgm:cxn modelId="{4EDD517E-0D27-45DD-A393-B988F1AD3B0B}" srcId="{ECA8D514-BD6C-4F58-AFCE-7DEF5A546AC0}" destId="{713716BD-0068-45FB-BB6E-12465D98CDC4}" srcOrd="1" destOrd="0" parTransId="{287BFFF7-010A-4B05-A1F1-0CF1A1CEF065}" sibTransId="{1B4A2C0E-139A-4632-A345-5847EF6D6CDA}"/>
    <dgm:cxn modelId="{B7DBC47F-1957-40A2-939E-C84CA66F1A3E}" srcId="{B20373CB-76CF-4B27-A1AB-106102F98F56}" destId="{B7BDE21E-5155-4D48-B54A-16C170DDA6B5}" srcOrd="0" destOrd="0" parTransId="{BC446674-E2E0-4DBC-AB58-C8AF9995A0DE}" sibTransId="{E9465A06-2135-4C07-A353-2CB8F3DBDD9F}"/>
    <dgm:cxn modelId="{BE601780-0594-4D7B-A990-D79DB6A1A201}" type="presOf" srcId="{713716BD-0068-45FB-BB6E-12465D98CDC4}" destId="{855205A2-6B99-4149-9C1D-F632E966CEB3}" srcOrd="0" destOrd="1" presId="urn:microsoft.com/office/officeart/2005/8/layout/hList1"/>
    <dgm:cxn modelId="{6E0FE186-9DFB-41C1-8A45-C1499E5F39E1}" type="presOf" srcId="{985E0BB0-B1A9-4DBC-9157-70F2D1C3E196}" destId="{E6A9322B-7B98-479C-9B81-26452B323761}" srcOrd="0" destOrd="4" presId="urn:microsoft.com/office/officeart/2005/8/layout/hList1"/>
    <dgm:cxn modelId="{0B079795-E526-45C8-AD44-2DF503DFBA6C}" srcId="{08388819-6B8F-4EF3-AED0-34BCE2A29B88}" destId="{02588991-645F-46D2-B120-BC95A3958C53}" srcOrd="0" destOrd="0" parTransId="{73C9BB5B-3836-4D86-85CD-7701A76084F7}" sibTransId="{036AC9C7-5FB0-4072-B9D1-DD73A4D825D3}"/>
    <dgm:cxn modelId="{3266A19F-4427-45FC-9941-858EA1133357}" srcId="{713716BD-0068-45FB-BB6E-12465D98CDC4}" destId="{D29F3720-54D3-4702-A4A2-5CE7C63C251E}" srcOrd="0" destOrd="0" parTransId="{5505C186-86B6-46F0-9592-900FB99F7A53}" sibTransId="{96C4D7D7-B667-4557-80B3-C565ABB02686}"/>
    <dgm:cxn modelId="{BE006BAC-E085-4433-9AE4-3D82219EC18A}" type="presOf" srcId="{BB2CC3AA-B776-4EA1-8D0E-487B0EE1A730}" destId="{E6A9322B-7B98-479C-9B81-26452B323761}" srcOrd="0" destOrd="2" presId="urn:microsoft.com/office/officeart/2005/8/layout/hList1"/>
    <dgm:cxn modelId="{F71AFDAD-1508-478B-B6DE-9F89E0B0E3B6}" type="presOf" srcId="{01C8D19A-1E42-4AB5-91C7-7D3267EB088C}" destId="{855205A2-6B99-4149-9C1D-F632E966CEB3}" srcOrd="0" destOrd="3" presId="urn:microsoft.com/office/officeart/2005/8/layout/hList1"/>
    <dgm:cxn modelId="{38B782B3-C92F-41C4-81E8-5AD851C39C2B}" srcId="{B7BDE21E-5155-4D48-B54A-16C170DDA6B5}" destId="{D4FF1F2F-5A85-48E9-86F5-28C47FE84B64}" srcOrd="1" destOrd="0" parTransId="{8B8AEA93-DAB6-46BD-B6DA-8626EDF15969}" sibTransId="{1E23A5E2-FD9B-4C26-9143-6F558B016B3F}"/>
    <dgm:cxn modelId="{AB8D6CBD-329D-488A-BC6E-C48F1760A5BA}" srcId="{B20373CB-76CF-4B27-A1AB-106102F98F56}" destId="{ECA8D514-BD6C-4F58-AFCE-7DEF5A546AC0}" srcOrd="1" destOrd="0" parTransId="{54C4F8D4-6618-495D-9B7B-2CCA615545E8}" sibTransId="{B9114A13-D86D-4A31-A988-FE1272B73256}"/>
    <dgm:cxn modelId="{77DE7EC0-447E-475C-A02E-D392EF8B0354}" srcId="{D4FF1F2F-5A85-48E9-86F5-28C47FE84B64}" destId="{BB2CC3AA-B776-4EA1-8D0E-487B0EE1A730}" srcOrd="0" destOrd="0" parTransId="{8096699A-71E7-4BAE-BBEB-494EE3993D5E}" sibTransId="{817A5E1D-5163-45A1-865B-E66DA735E40C}"/>
    <dgm:cxn modelId="{2DE02DC4-CA96-48AA-A162-F5BE2DE10589}" type="presOf" srcId="{D4FF1F2F-5A85-48E9-86F5-28C47FE84B64}" destId="{E6A9322B-7B98-479C-9B81-26452B323761}" srcOrd="0" destOrd="1" presId="urn:microsoft.com/office/officeart/2005/8/layout/hList1"/>
    <dgm:cxn modelId="{A4B08ACA-2921-49ED-A817-BE3997A9B691}" srcId="{B7BDE21E-5155-4D48-B54A-16C170DDA6B5}" destId="{995227E7-DC2A-4A37-B4ED-1A300361D285}" srcOrd="2" destOrd="0" parTransId="{04F2540F-C170-4C91-A001-8D12763A5522}" sibTransId="{3C259184-9D81-4E61-A648-56FB0065CED6}"/>
    <dgm:cxn modelId="{BBAD49D3-6509-492D-B962-EA33227DDB37}" srcId="{ECA8D514-BD6C-4F58-AFCE-7DEF5A546AC0}" destId="{01C8D19A-1E42-4AB5-91C7-7D3267EB088C}" srcOrd="2" destOrd="0" parTransId="{E90F91DB-A237-457E-916C-2E341B0A1662}" sibTransId="{E92CAD1A-DC16-424F-8787-58C2DDD53D9D}"/>
    <dgm:cxn modelId="{EEA3AFD3-13CC-4307-9594-4407D7EF9995}" type="presOf" srcId="{7102D1D2-524B-4C94-B529-6C0AD0F28348}" destId="{855205A2-6B99-4149-9C1D-F632E966CEB3}" srcOrd="0" destOrd="4" presId="urn:microsoft.com/office/officeart/2005/8/layout/hList1"/>
    <dgm:cxn modelId="{98D70AD5-AD2F-46B0-8688-2BC37C509156}" srcId="{08388819-6B8F-4EF3-AED0-34BCE2A29B88}" destId="{B79FA311-91EB-4D66-89EB-44FFEA3950DB}" srcOrd="2" destOrd="0" parTransId="{82D3BCB3-68F4-48EB-BD9B-7E8C3CCE552A}" sibTransId="{8EEAF1EB-1B25-4F3D-B7CA-924CF1BCFB4F}"/>
    <dgm:cxn modelId="{3032C1D8-5ADA-424B-8EB2-C88A1D1C250D}" type="presOf" srcId="{B79FA311-91EB-4D66-89EB-44FFEA3950DB}" destId="{24063ECD-8664-49C2-98BC-9DEB2BB15B22}" srcOrd="0" destOrd="2" presId="urn:microsoft.com/office/officeart/2005/8/layout/hList1"/>
    <dgm:cxn modelId="{59E97AE9-3D6D-4F34-AAB0-D3A4BEFE1111}" type="presOf" srcId="{B7BDE21E-5155-4D48-B54A-16C170DDA6B5}" destId="{C6733F60-5330-4904-888E-576995E9B81C}" srcOrd="0" destOrd="0" presId="urn:microsoft.com/office/officeart/2005/8/layout/hList1"/>
    <dgm:cxn modelId="{F9A108F2-22B4-490D-A72F-44DD1DDC26E1}" type="presOf" srcId="{FB764402-360E-49DC-8AEB-A174AD1CB50A}" destId="{E6A9322B-7B98-479C-9B81-26452B323761}" srcOrd="0" destOrd="0" presId="urn:microsoft.com/office/officeart/2005/8/layout/hList1"/>
    <dgm:cxn modelId="{A312D8F8-8A86-4225-B70A-7477D9BF7CD5}" srcId="{ECA8D514-BD6C-4F58-AFCE-7DEF5A546AC0}" destId="{DF33928C-2F06-4FBE-AD36-DFEBBBD53AEB}" srcOrd="0" destOrd="0" parTransId="{9A6BACB3-08A1-4AD9-87DD-421BD6ECB063}" sibTransId="{76C9989F-0905-4DD7-B1C2-A89DE2A371B6}"/>
    <dgm:cxn modelId="{4A9869FB-5229-471E-B8F0-0C0ADA711155}" type="presOf" srcId="{08388819-6B8F-4EF3-AED0-34BCE2A29B88}" destId="{3DA815E7-D36E-44E2-BD00-524322D0E277}" srcOrd="0" destOrd="0" presId="urn:microsoft.com/office/officeart/2005/8/layout/hList1"/>
    <dgm:cxn modelId="{D1484FA2-9359-452B-A1D0-4938D9FCE480}" type="presParOf" srcId="{DF72231C-B303-47CB-83FC-4363F327120B}" destId="{1D1712BE-482F-4BF1-902C-0C367C8DEDCE}" srcOrd="0" destOrd="0" presId="urn:microsoft.com/office/officeart/2005/8/layout/hList1"/>
    <dgm:cxn modelId="{E4EB2D99-FC94-4B0D-9F23-4B9D68FAF497}" type="presParOf" srcId="{1D1712BE-482F-4BF1-902C-0C367C8DEDCE}" destId="{C6733F60-5330-4904-888E-576995E9B81C}" srcOrd="0" destOrd="0" presId="urn:microsoft.com/office/officeart/2005/8/layout/hList1"/>
    <dgm:cxn modelId="{120BC4A5-1622-4FBF-9CF0-155F7DB4D031}" type="presParOf" srcId="{1D1712BE-482F-4BF1-902C-0C367C8DEDCE}" destId="{E6A9322B-7B98-479C-9B81-26452B323761}" srcOrd="1" destOrd="0" presId="urn:microsoft.com/office/officeart/2005/8/layout/hList1"/>
    <dgm:cxn modelId="{90A079BD-0DE1-413F-BDA4-F2B5FEE4B93A}" type="presParOf" srcId="{DF72231C-B303-47CB-83FC-4363F327120B}" destId="{9B4DB0CB-CBAF-4680-909F-E8680E1755D4}" srcOrd="1" destOrd="0" presId="urn:microsoft.com/office/officeart/2005/8/layout/hList1"/>
    <dgm:cxn modelId="{9D393073-AB7A-4BD4-A162-3992687BDE4A}" type="presParOf" srcId="{DF72231C-B303-47CB-83FC-4363F327120B}" destId="{C2007B62-6C62-41F9-88F9-60632B471666}" srcOrd="2" destOrd="0" presId="urn:microsoft.com/office/officeart/2005/8/layout/hList1"/>
    <dgm:cxn modelId="{CFE51052-4FCF-4FBB-AB7A-7F5A522ED504}" type="presParOf" srcId="{C2007B62-6C62-41F9-88F9-60632B471666}" destId="{FD555500-8DFA-430A-882C-80F81FA6A565}" srcOrd="0" destOrd="0" presId="urn:microsoft.com/office/officeart/2005/8/layout/hList1"/>
    <dgm:cxn modelId="{A6B9B233-61F3-4E7B-83D9-D98108CB49E9}" type="presParOf" srcId="{C2007B62-6C62-41F9-88F9-60632B471666}" destId="{855205A2-6B99-4149-9C1D-F632E966CEB3}" srcOrd="1" destOrd="0" presId="urn:microsoft.com/office/officeart/2005/8/layout/hList1"/>
    <dgm:cxn modelId="{D5792134-0F3F-46FC-93DB-9667B2DFC247}" type="presParOf" srcId="{DF72231C-B303-47CB-83FC-4363F327120B}" destId="{D580A037-CE58-401E-8739-B1762E07F0F2}" srcOrd="3" destOrd="0" presId="urn:microsoft.com/office/officeart/2005/8/layout/hList1"/>
    <dgm:cxn modelId="{0A5A3A4A-20ED-4228-A0D9-F91C116560AF}" type="presParOf" srcId="{DF72231C-B303-47CB-83FC-4363F327120B}" destId="{B52ED0FA-9C04-4BB3-90C0-3F37927D3C2E}" srcOrd="4" destOrd="0" presId="urn:microsoft.com/office/officeart/2005/8/layout/hList1"/>
    <dgm:cxn modelId="{E5111327-8075-48EE-96E1-3089F03D9924}" type="presParOf" srcId="{B52ED0FA-9C04-4BB3-90C0-3F37927D3C2E}" destId="{3DA815E7-D36E-44E2-BD00-524322D0E277}" srcOrd="0" destOrd="0" presId="urn:microsoft.com/office/officeart/2005/8/layout/hList1"/>
    <dgm:cxn modelId="{0E6EF975-D146-45C2-AEA9-5AEF834069F2}" type="presParOf" srcId="{B52ED0FA-9C04-4BB3-90C0-3F37927D3C2E}" destId="{24063ECD-8664-49C2-98BC-9DEB2BB15B22}"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09C147B-A5D7-4599-883D-78079D7B28E0}" type="doc">
      <dgm:prSet loTypeId="urn:microsoft.com/office/officeart/2018/2/layout/IconLabelList" loCatId="icon" qsTypeId="urn:microsoft.com/office/officeart/2005/8/quickstyle/simple1" qsCatId="simple" csTypeId="urn:microsoft.com/office/officeart/2005/8/colors/accent2_2" csCatId="accent2" phldr="1"/>
      <dgm:spPr/>
      <dgm:t>
        <a:bodyPr/>
        <a:lstStyle/>
        <a:p>
          <a:endParaRPr lang="en-US"/>
        </a:p>
      </dgm:t>
    </dgm:pt>
    <dgm:pt modelId="{FE116FD9-EF67-4CEC-957F-7A575D116756}">
      <dgm:prSet/>
      <dgm:spPr/>
      <dgm:t>
        <a:bodyPr/>
        <a:lstStyle/>
        <a:p>
          <a:r>
            <a:rPr lang="en-US" b="1"/>
            <a:t>Standardised &amp; Simplified Benefits-  </a:t>
          </a:r>
          <a:r>
            <a:rPr lang="en-US"/>
            <a:t>Provide consistent, easy-to-understand coverage.</a:t>
          </a:r>
        </a:p>
      </dgm:t>
    </dgm:pt>
    <dgm:pt modelId="{6E7A39F8-2262-4CFB-9D06-34746DDD64BA}" type="parTrans" cxnId="{D846A480-CCF2-4C4C-8EEB-14E4C8C94214}">
      <dgm:prSet/>
      <dgm:spPr/>
      <dgm:t>
        <a:bodyPr/>
        <a:lstStyle/>
        <a:p>
          <a:endParaRPr lang="en-US"/>
        </a:p>
      </dgm:t>
    </dgm:pt>
    <dgm:pt modelId="{2DA5AC55-4198-4087-AC11-E975060C422E}" type="sibTrans" cxnId="{D846A480-CCF2-4C4C-8EEB-14E4C8C94214}">
      <dgm:prSet/>
      <dgm:spPr/>
      <dgm:t>
        <a:bodyPr/>
        <a:lstStyle/>
        <a:p>
          <a:endParaRPr lang="en-US"/>
        </a:p>
      </dgm:t>
    </dgm:pt>
    <dgm:pt modelId="{87ACE942-4496-4E11-A5A0-99B69B0372CC}">
      <dgm:prSet/>
      <dgm:spPr/>
      <dgm:t>
        <a:bodyPr/>
        <a:lstStyle/>
        <a:p>
          <a:r>
            <a:rPr lang="en-US" b="1"/>
            <a:t>Benefit Enhancement -</a:t>
          </a:r>
          <a:r>
            <a:rPr lang="en-US"/>
            <a:t> Add valuable services or treatments.</a:t>
          </a:r>
        </a:p>
      </dgm:t>
    </dgm:pt>
    <dgm:pt modelId="{2DB7B4E3-60B7-4CAB-8473-B7B9F1F85A85}" type="parTrans" cxnId="{5653CF2A-A0BD-4538-9409-ED2FA47B4322}">
      <dgm:prSet/>
      <dgm:spPr/>
      <dgm:t>
        <a:bodyPr/>
        <a:lstStyle/>
        <a:p>
          <a:endParaRPr lang="en-US"/>
        </a:p>
      </dgm:t>
    </dgm:pt>
    <dgm:pt modelId="{8B6011F1-1DDA-4D36-820B-C16D2BADD2DF}" type="sibTrans" cxnId="{5653CF2A-A0BD-4538-9409-ED2FA47B4322}">
      <dgm:prSet/>
      <dgm:spPr/>
      <dgm:t>
        <a:bodyPr/>
        <a:lstStyle/>
        <a:p>
          <a:endParaRPr lang="en-US"/>
        </a:p>
      </dgm:t>
    </dgm:pt>
    <dgm:pt modelId="{92E3F9F4-0664-4B57-93C9-02A4061EC88C}">
      <dgm:prSet/>
      <dgm:spPr/>
      <dgm:t>
        <a:bodyPr/>
        <a:lstStyle/>
        <a:p>
          <a:r>
            <a:rPr lang="en-US" b="1" dirty="0"/>
            <a:t>Improved Communication- </a:t>
          </a:r>
          <a:r>
            <a:rPr lang="en-US" dirty="0"/>
            <a:t>Clearly inform members about entitlements.</a:t>
          </a:r>
        </a:p>
      </dgm:t>
    </dgm:pt>
    <dgm:pt modelId="{5C0D9377-49D0-4E7A-BFFF-8E4EFC86C41B}" type="parTrans" cxnId="{2B010250-A895-4826-BDC9-D77BC741EE84}">
      <dgm:prSet/>
      <dgm:spPr/>
      <dgm:t>
        <a:bodyPr/>
        <a:lstStyle/>
        <a:p>
          <a:endParaRPr lang="en-US"/>
        </a:p>
      </dgm:t>
    </dgm:pt>
    <dgm:pt modelId="{537D895C-2426-466E-A68B-42572AEA1F85}" type="sibTrans" cxnId="{2B010250-A895-4826-BDC9-D77BC741EE84}">
      <dgm:prSet/>
      <dgm:spPr/>
      <dgm:t>
        <a:bodyPr/>
        <a:lstStyle/>
        <a:p>
          <a:endParaRPr lang="en-US"/>
        </a:p>
      </dgm:t>
    </dgm:pt>
    <dgm:pt modelId="{5FAC8E06-697A-422B-A13F-C2FE63DB2A7D}">
      <dgm:prSet/>
      <dgm:spPr/>
      <dgm:t>
        <a:bodyPr/>
        <a:lstStyle/>
        <a:p>
          <a:r>
            <a:rPr lang="en-US" b="1"/>
            <a:t>Technology &amp; Digitisation - </a:t>
          </a:r>
          <a:r>
            <a:rPr lang="en-US"/>
            <a:t>Streamline access and administration through digital tools.</a:t>
          </a:r>
        </a:p>
      </dgm:t>
    </dgm:pt>
    <dgm:pt modelId="{9AE57D78-4E3A-4F0E-80D5-EDB9DC83E950}" type="parTrans" cxnId="{F74D1834-97C3-4C01-8972-B2FCA5D9AB97}">
      <dgm:prSet/>
      <dgm:spPr/>
      <dgm:t>
        <a:bodyPr/>
        <a:lstStyle/>
        <a:p>
          <a:endParaRPr lang="en-US"/>
        </a:p>
      </dgm:t>
    </dgm:pt>
    <dgm:pt modelId="{49A1849C-327C-4758-A87D-8816A15381D5}" type="sibTrans" cxnId="{F74D1834-97C3-4C01-8972-B2FCA5D9AB97}">
      <dgm:prSet/>
      <dgm:spPr/>
      <dgm:t>
        <a:bodyPr/>
        <a:lstStyle/>
        <a:p>
          <a:endParaRPr lang="en-US"/>
        </a:p>
      </dgm:t>
    </dgm:pt>
    <dgm:pt modelId="{2CCDF94D-D87C-4B3D-8D67-7600A4059ACB}">
      <dgm:prSet/>
      <dgm:spPr/>
      <dgm:t>
        <a:bodyPr/>
        <a:lstStyle/>
        <a:p>
          <a:r>
            <a:rPr lang="en-US" b="1"/>
            <a:t>Product Training - </a:t>
          </a:r>
          <a:r>
            <a:rPr lang="en-US"/>
            <a:t>Equip staff to manage and explain benefits effectively.</a:t>
          </a:r>
        </a:p>
      </dgm:t>
    </dgm:pt>
    <dgm:pt modelId="{A13B63E5-1837-4ABD-B39A-4D7BC5BAD7A5}" type="parTrans" cxnId="{AB66E458-2B3A-4541-B005-C95EBE6E15C2}">
      <dgm:prSet/>
      <dgm:spPr/>
      <dgm:t>
        <a:bodyPr/>
        <a:lstStyle/>
        <a:p>
          <a:endParaRPr lang="en-US"/>
        </a:p>
      </dgm:t>
    </dgm:pt>
    <dgm:pt modelId="{5C89F457-D663-4AF4-BB97-C1AFF8EE7915}" type="sibTrans" cxnId="{AB66E458-2B3A-4541-B005-C95EBE6E15C2}">
      <dgm:prSet/>
      <dgm:spPr/>
      <dgm:t>
        <a:bodyPr/>
        <a:lstStyle/>
        <a:p>
          <a:endParaRPr lang="en-US"/>
        </a:p>
      </dgm:t>
    </dgm:pt>
    <dgm:pt modelId="{29BA7D98-5898-4749-BB2C-398857218358}">
      <dgm:prSet/>
      <dgm:spPr/>
      <dgm:t>
        <a:bodyPr/>
        <a:lstStyle/>
        <a:p>
          <a:r>
            <a:rPr lang="en-US" b="1" dirty="0"/>
            <a:t>Funding Ambiguity - </a:t>
          </a:r>
          <a:r>
            <a:rPr lang="en-US" dirty="0"/>
            <a:t>Address unclear funding mechanisms to ensure sustainability and transparency.</a:t>
          </a:r>
        </a:p>
      </dgm:t>
    </dgm:pt>
    <dgm:pt modelId="{B0C8D608-3293-4750-9E31-2C695E4CE7EF}" type="parTrans" cxnId="{FE089DC0-B695-43A4-981B-3F4D980E8433}">
      <dgm:prSet/>
      <dgm:spPr/>
      <dgm:t>
        <a:bodyPr/>
        <a:lstStyle/>
        <a:p>
          <a:endParaRPr lang="en-US"/>
        </a:p>
      </dgm:t>
    </dgm:pt>
    <dgm:pt modelId="{F823D9EC-932F-4166-9FFC-7BD196305140}" type="sibTrans" cxnId="{FE089DC0-B695-43A4-981B-3F4D980E8433}">
      <dgm:prSet/>
      <dgm:spPr/>
      <dgm:t>
        <a:bodyPr/>
        <a:lstStyle/>
        <a:p>
          <a:endParaRPr lang="en-US"/>
        </a:p>
      </dgm:t>
    </dgm:pt>
    <dgm:pt modelId="{570DB9F0-2992-4245-9402-3899EAEBFE89}" type="pres">
      <dgm:prSet presAssocID="{709C147B-A5D7-4599-883D-78079D7B28E0}" presName="root" presStyleCnt="0">
        <dgm:presLayoutVars>
          <dgm:dir/>
          <dgm:resizeHandles val="exact"/>
        </dgm:presLayoutVars>
      </dgm:prSet>
      <dgm:spPr/>
    </dgm:pt>
    <dgm:pt modelId="{885C58A6-D54B-44C3-A114-B85FDD923AB9}" type="pres">
      <dgm:prSet presAssocID="{FE116FD9-EF67-4CEC-957F-7A575D116756}" presName="compNode" presStyleCnt="0"/>
      <dgm:spPr/>
    </dgm:pt>
    <dgm:pt modelId="{67A0C855-E71E-46B7-8A25-89385D387A96}" type="pres">
      <dgm:prSet presAssocID="{FE116FD9-EF67-4CEC-957F-7A575D116756}" presName="iconRect" presStyleLbl="node1" presStyleIdx="0" presStyleCnt="6"/>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Robot"/>
        </a:ext>
      </dgm:extLst>
    </dgm:pt>
    <dgm:pt modelId="{1602975F-F3A3-429A-A85D-2496032D2995}" type="pres">
      <dgm:prSet presAssocID="{FE116FD9-EF67-4CEC-957F-7A575D116756}" presName="spaceRect" presStyleCnt="0"/>
      <dgm:spPr/>
    </dgm:pt>
    <dgm:pt modelId="{86E02474-75A7-45BA-92A3-D7BFB337AA54}" type="pres">
      <dgm:prSet presAssocID="{FE116FD9-EF67-4CEC-957F-7A575D116756}" presName="textRect" presStyleLbl="revTx" presStyleIdx="0" presStyleCnt="6">
        <dgm:presLayoutVars>
          <dgm:chMax val="1"/>
          <dgm:chPref val="1"/>
        </dgm:presLayoutVars>
      </dgm:prSet>
      <dgm:spPr/>
    </dgm:pt>
    <dgm:pt modelId="{4793F34A-6BC5-41DF-9CBE-A221333942FF}" type="pres">
      <dgm:prSet presAssocID="{2DA5AC55-4198-4087-AC11-E975060C422E}" presName="sibTrans" presStyleCnt="0"/>
      <dgm:spPr/>
    </dgm:pt>
    <dgm:pt modelId="{944BCB8A-A5DC-43D8-A203-8E0780E7C7FD}" type="pres">
      <dgm:prSet presAssocID="{87ACE942-4496-4E11-A5A0-99B69B0372CC}" presName="compNode" presStyleCnt="0"/>
      <dgm:spPr/>
    </dgm:pt>
    <dgm:pt modelId="{2E1AE0F1-BC20-4AE6-A3C4-1C153C45BD6D}" type="pres">
      <dgm:prSet presAssocID="{87ACE942-4496-4E11-A5A0-99B69B0372CC}" presName="iconRect" presStyleLbl="node1" presStyleIdx="1" presStyleCnt="6"/>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31C06659-2876-46BE-99B4-3481AC4345D4}" type="pres">
      <dgm:prSet presAssocID="{87ACE942-4496-4E11-A5A0-99B69B0372CC}" presName="spaceRect" presStyleCnt="0"/>
      <dgm:spPr/>
    </dgm:pt>
    <dgm:pt modelId="{CDE3156F-E629-4722-9C71-52BB0DCBCF65}" type="pres">
      <dgm:prSet presAssocID="{87ACE942-4496-4E11-A5A0-99B69B0372CC}" presName="textRect" presStyleLbl="revTx" presStyleIdx="1" presStyleCnt="6">
        <dgm:presLayoutVars>
          <dgm:chMax val="1"/>
          <dgm:chPref val="1"/>
        </dgm:presLayoutVars>
      </dgm:prSet>
      <dgm:spPr/>
    </dgm:pt>
    <dgm:pt modelId="{3A9919C1-B71E-4760-96A8-4141AD9856C0}" type="pres">
      <dgm:prSet presAssocID="{8B6011F1-1DDA-4D36-820B-C16D2BADD2DF}" presName="sibTrans" presStyleCnt="0"/>
      <dgm:spPr/>
    </dgm:pt>
    <dgm:pt modelId="{4FB8C740-65B4-4C71-B956-4F226BBE2346}" type="pres">
      <dgm:prSet presAssocID="{92E3F9F4-0664-4B57-93C9-02A4061EC88C}" presName="compNode" presStyleCnt="0"/>
      <dgm:spPr/>
    </dgm:pt>
    <dgm:pt modelId="{F7A4AFDF-63A6-4A98-8260-ED201E875CC4}" type="pres">
      <dgm:prSet presAssocID="{92E3F9F4-0664-4B57-93C9-02A4061EC88C}" presName="iconRect" presStyleLbl="node1" presStyleIdx="2" presStyleCnt="6"/>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at"/>
        </a:ext>
      </dgm:extLst>
    </dgm:pt>
    <dgm:pt modelId="{A6563B41-D7B2-4386-832A-C522566900CA}" type="pres">
      <dgm:prSet presAssocID="{92E3F9F4-0664-4B57-93C9-02A4061EC88C}" presName="spaceRect" presStyleCnt="0"/>
      <dgm:spPr/>
    </dgm:pt>
    <dgm:pt modelId="{0EF4A378-B5E2-4C99-B7C5-908AB14208FD}" type="pres">
      <dgm:prSet presAssocID="{92E3F9F4-0664-4B57-93C9-02A4061EC88C}" presName="textRect" presStyleLbl="revTx" presStyleIdx="2" presStyleCnt="6">
        <dgm:presLayoutVars>
          <dgm:chMax val="1"/>
          <dgm:chPref val="1"/>
        </dgm:presLayoutVars>
      </dgm:prSet>
      <dgm:spPr/>
    </dgm:pt>
    <dgm:pt modelId="{49AFA975-4D87-4633-A6D0-8B284C87B4B2}" type="pres">
      <dgm:prSet presAssocID="{537D895C-2426-466E-A68B-42572AEA1F85}" presName="sibTrans" presStyleCnt="0"/>
      <dgm:spPr/>
    </dgm:pt>
    <dgm:pt modelId="{9E2AF3A6-1E16-4959-B12B-3076346A80A5}" type="pres">
      <dgm:prSet presAssocID="{5FAC8E06-697A-422B-A13F-C2FE63DB2A7D}" presName="compNode" presStyleCnt="0"/>
      <dgm:spPr/>
    </dgm:pt>
    <dgm:pt modelId="{4B8A09B6-18AF-4B3A-80F0-F10C2322A90B}" type="pres">
      <dgm:prSet presAssocID="{5FAC8E06-697A-422B-A13F-C2FE63DB2A7D}" presName="iconRect" presStyleLbl="node1" presStyleIdx="3" presStyleCnt="6"/>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Cloud Computing"/>
        </a:ext>
      </dgm:extLst>
    </dgm:pt>
    <dgm:pt modelId="{327069C8-26DC-41F5-BFF1-24DA314BB30C}" type="pres">
      <dgm:prSet presAssocID="{5FAC8E06-697A-422B-A13F-C2FE63DB2A7D}" presName="spaceRect" presStyleCnt="0"/>
      <dgm:spPr/>
    </dgm:pt>
    <dgm:pt modelId="{BDC03219-2A81-427D-B54A-4D5158155052}" type="pres">
      <dgm:prSet presAssocID="{5FAC8E06-697A-422B-A13F-C2FE63DB2A7D}" presName="textRect" presStyleLbl="revTx" presStyleIdx="3" presStyleCnt="6">
        <dgm:presLayoutVars>
          <dgm:chMax val="1"/>
          <dgm:chPref val="1"/>
        </dgm:presLayoutVars>
      </dgm:prSet>
      <dgm:spPr/>
    </dgm:pt>
    <dgm:pt modelId="{2EA1DA42-1455-445A-BFE3-D1CE47E0E0A3}" type="pres">
      <dgm:prSet presAssocID="{49A1849C-327C-4758-A87D-8816A15381D5}" presName="sibTrans" presStyleCnt="0"/>
      <dgm:spPr/>
    </dgm:pt>
    <dgm:pt modelId="{D8B21E58-CF64-4558-BBE0-D15B2F5989DB}" type="pres">
      <dgm:prSet presAssocID="{2CCDF94D-D87C-4B3D-8D67-7600A4059ACB}" presName="compNode" presStyleCnt="0"/>
      <dgm:spPr/>
    </dgm:pt>
    <dgm:pt modelId="{F9AD0961-721E-4CCC-905F-90B4F955601A}" type="pres">
      <dgm:prSet presAssocID="{2CCDF94D-D87C-4B3D-8D67-7600A4059ACB}" presName="iconRect" presStyleLbl="node1" presStyleIdx="4" presStyleCnt="6"/>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Marketing"/>
        </a:ext>
      </dgm:extLst>
    </dgm:pt>
    <dgm:pt modelId="{8CF79CF9-D191-468C-8D46-887F6BE6A6C5}" type="pres">
      <dgm:prSet presAssocID="{2CCDF94D-D87C-4B3D-8D67-7600A4059ACB}" presName="spaceRect" presStyleCnt="0"/>
      <dgm:spPr/>
    </dgm:pt>
    <dgm:pt modelId="{C30A890F-DFCC-4E05-BDBB-14EE77C66E94}" type="pres">
      <dgm:prSet presAssocID="{2CCDF94D-D87C-4B3D-8D67-7600A4059ACB}" presName="textRect" presStyleLbl="revTx" presStyleIdx="4" presStyleCnt="6">
        <dgm:presLayoutVars>
          <dgm:chMax val="1"/>
          <dgm:chPref val="1"/>
        </dgm:presLayoutVars>
      </dgm:prSet>
      <dgm:spPr/>
    </dgm:pt>
    <dgm:pt modelId="{056780BB-B6CB-4CB4-B938-E331C19A443C}" type="pres">
      <dgm:prSet presAssocID="{5C89F457-D663-4AF4-BB97-C1AFF8EE7915}" presName="sibTrans" presStyleCnt="0"/>
      <dgm:spPr/>
    </dgm:pt>
    <dgm:pt modelId="{67F81F16-56E4-4AEF-B73B-2318DB6C3895}" type="pres">
      <dgm:prSet presAssocID="{29BA7D98-5898-4749-BB2C-398857218358}" presName="compNode" presStyleCnt="0"/>
      <dgm:spPr/>
    </dgm:pt>
    <dgm:pt modelId="{0035B851-F5BF-4018-86CC-AC37270F6BAD}" type="pres">
      <dgm:prSet presAssocID="{29BA7D98-5898-4749-BB2C-398857218358}" presName="iconRect" presStyleLbl="node1" presStyleIdx="5" presStyleCnt="6"/>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oney"/>
        </a:ext>
      </dgm:extLst>
    </dgm:pt>
    <dgm:pt modelId="{8260A0E1-EF10-40EA-9432-57ADAE29260C}" type="pres">
      <dgm:prSet presAssocID="{29BA7D98-5898-4749-BB2C-398857218358}" presName="spaceRect" presStyleCnt="0"/>
      <dgm:spPr/>
    </dgm:pt>
    <dgm:pt modelId="{87E23975-7F7A-4D35-8FC2-7BF6358FB435}" type="pres">
      <dgm:prSet presAssocID="{29BA7D98-5898-4749-BB2C-398857218358}" presName="textRect" presStyleLbl="revTx" presStyleIdx="5" presStyleCnt="6">
        <dgm:presLayoutVars>
          <dgm:chMax val="1"/>
          <dgm:chPref val="1"/>
        </dgm:presLayoutVars>
      </dgm:prSet>
      <dgm:spPr/>
    </dgm:pt>
  </dgm:ptLst>
  <dgm:cxnLst>
    <dgm:cxn modelId="{4F6A5719-0B1D-41AE-A161-99B16A2C1296}" type="presOf" srcId="{87ACE942-4496-4E11-A5A0-99B69B0372CC}" destId="{CDE3156F-E629-4722-9C71-52BB0DCBCF65}" srcOrd="0" destOrd="0" presId="urn:microsoft.com/office/officeart/2018/2/layout/IconLabelList"/>
    <dgm:cxn modelId="{0369C028-8A49-4588-A2F0-78A8F7FD1827}" type="presOf" srcId="{5FAC8E06-697A-422B-A13F-C2FE63DB2A7D}" destId="{BDC03219-2A81-427D-B54A-4D5158155052}" srcOrd="0" destOrd="0" presId="urn:microsoft.com/office/officeart/2018/2/layout/IconLabelList"/>
    <dgm:cxn modelId="{5653CF2A-A0BD-4538-9409-ED2FA47B4322}" srcId="{709C147B-A5D7-4599-883D-78079D7B28E0}" destId="{87ACE942-4496-4E11-A5A0-99B69B0372CC}" srcOrd="1" destOrd="0" parTransId="{2DB7B4E3-60B7-4CAB-8473-B7B9F1F85A85}" sibTransId="{8B6011F1-1DDA-4D36-820B-C16D2BADD2DF}"/>
    <dgm:cxn modelId="{F74D1834-97C3-4C01-8972-B2FCA5D9AB97}" srcId="{709C147B-A5D7-4599-883D-78079D7B28E0}" destId="{5FAC8E06-697A-422B-A13F-C2FE63DB2A7D}" srcOrd="3" destOrd="0" parTransId="{9AE57D78-4E3A-4F0E-80D5-EDB9DC83E950}" sibTransId="{49A1849C-327C-4758-A87D-8816A15381D5}"/>
    <dgm:cxn modelId="{2B010250-A895-4826-BDC9-D77BC741EE84}" srcId="{709C147B-A5D7-4599-883D-78079D7B28E0}" destId="{92E3F9F4-0664-4B57-93C9-02A4061EC88C}" srcOrd="2" destOrd="0" parTransId="{5C0D9377-49D0-4E7A-BFFF-8E4EFC86C41B}" sibTransId="{537D895C-2426-466E-A68B-42572AEA1F85}"/>
    <dgm:cxn modelId="{65E79553-6046-41DA-847C-EC8022D07F71}" type="presOf" srcId="{709C147B-A5D7-4599-883D-78079D7B28E0}" destId="{570DB9F0-2992-4245-9402-3899EAEBFE89}" srcOrd="0" destOrd="0" presId="urn:microsoft.com/office/officeart/2018/2/layout/IconLabelList"/>
    <dgm:cxn modelId="{AB66E458-2B3A-4541-B005-C95EBE6E15C2}" srcId="{709C147B-A5D7-4599-883D-78079D7B28E0}" destId="{2CCDF94D-D87C-4B3D-8D67-7600A4059ACB}" srcOrd="4" destOrd="0" parTransId="{A13B63E5-1837-4ABD-B39A-4D7BC5BAD7A5}" sibTransId="{5C89F457-D663-4AF4-BB97-C1AFF8EE7915}"/>
    <dgm:cxn modelId="{89AAA66A-A7B3-4619-97F7-64A7840FA4D4}" type="presOf" srcId="{2CCDF94D-D87C-4B3D-8D67-7600A4059ACB}" destId="{C30A890F-DFCC-4E05-BDBB-14EE77C66E94}" srcOrd="0" destOrd="0" presId="urn:microsoft.com/office/officeart/2018/2/layout/IconLabelList"/>
    <dgm:cxn modelId="{D846A480-CCF2-4C4C-8EEB-14E4C8C94214}" srcId="{709C147B-A5D7-4599-883D-78079D7B28E0}" destId="{FE116FD9-EF67-4CEC-957F-7A575D116756}" srcOrd="0" destOrd="0" parTransId="{6E7A39F8-2262-4CFB-9D06-34746DDD64BA}" sibTransId="{2DA5AC55-4198-4087-AC11-E975060C422E}"/>
    <dgm:cxn modelId="{982959A0-B407-4EF7-8B4A-377A81273102}" type="presOf" srcId="{29BA7D98-5898-4749-BB2C-398857218358}" destId="{87E23975-7F7A-4D35-8FC2-7BF6358FB435}" srcOrd="0" destOrd="0" presId="urn:microsoft.com/office/officeart/2018/2/layout/IconLabelList"/>
    <dgm:cxn modelId="{FE089DC0-B695-43A4-981B-3F4D980E8433}" srcId="{709C147B-A5D7-4599-883D-78079D7B28E0}" destId="{29BA7D98-5898-4749-BB2C-398857218358}" srcOrd="5" destOrd="0" parTransId="{B0C8D608-3293-4750-9E31-2C695E4CE7EF}" sibTransId="{F823D9EC-932F-4166-9FFC-7BD196305140}"/>
    <dgm:cxn modelId="{474BDEFB-6661-4DC8-800C-319AE053B6E1}" type="presOf" srcId="{92E3F9F4-0664-4B57-93C9-02A4061EC88C}" destId="{0EF4A378-B5E2-4C99-B7C5-908AB14208FD}" srcOrd="0" destOrd="0" presId="urn:microsoft.com/office/officeart/2018/2/layout/IconLabelList"/>
    <dgm:cxn modelId="{68FA4CFC-BA0E-4CE2-8A22-8C416F3602D7}" type="presOf" srcId="{FE116FD9-EF67-4CEC-957F-7A575D116756}" destId="{86E02474-75A7-45BA-92A3-D7BFB337AA54}" srcOrd="0" destOrd="0" presId="urn:microsoft.com/office/officeart/2018/2/layout/IconLabelList"/>
    <dgm:cxn modelId="{466B5722-D22B-4888-A7A2-F123796EEA00}" type="presParOf" srcId="{570DB9F0-2992-4245-9402-3899EAEBFE89}" destId="{885C58A6-D54B-44C3-A114-B85FDD923AB9}" srcOrd="0" destOrd="0" presId="urn:microsoft.com/office/officeart/2018/2/layout/IconLabelList"/>
    <dgm:cxn modelId="{0AF2CDA3-EBDE-419E-822E-6C2261DC2186}" type="presParOf" srcId="{885C58A6-D54B-44C3-A114-B85FDD923AB9}" destId="{67A0C855-E71E-46B7-8A25-89385D387A96}" srcOrd="0" destOrd="0" presId="urn:microsoft.com/office/officeart/2018/2/layout/IconLabelList"/>
    <dgm:cxn modelId="{DA87ACEB-EEE3-4184-8B51-186E1CD615F2}" type="presParOf" srcId="{885C58A6-D54B-44C3-A114-B85FDD923AB9}" destId="{1602975F-F3A3-429A-A85D-2496032D2995}" srcOrd="1" destOrd="0" presId="urn:microsoft.com/office/officeart/2018/2/layout/IconLabelList"/>
    <dgm:cxn modelId="{6E8F2AE5-E4D6-4EEB-84F3-46E43C8B6922}" type="presParOf" srcId="{885C58A6-D54B-44C3-A114-B85FDD923AB9}" destId="{86E02474-75A7-45BA-92A3-D7BFB337AA54}" srcOrd="2" destOrd="0" presId="urn:microsoft.com/office/officeart/2018/2/layout/IconLabelList"/>
    <dgm:cxn modelId="{A225E88B-7E8E-44B6-83D4-0E7E514D816F}" type="presParOf" srcId="{570DB9F0-2992-4245-9402-3899EAEBFE89}" destId="{4793F34A-6BC5-41DF-9CBE-A221333942FF}" srcOrd="1" destOrd="0" presId="urn:microsoft.com/office/officeart/2018/2/layout/IconLabelList"/>
    <dgm:cxn modelId="{87349931-BC3D-4DEE-8A09-CB9C1930E935}" type="presParOf" srcId="{570DB9F0-2992-4245-9402-3899EAEBFE89}" destId="{944BCB8A-A5DC-43D8-A203-8E0780E7C7FD}" srcOrd="2" destOrd="0" presId="urn:microsoft.com/office/officeart/2018/2/layout/IconLabelList"/>
    <dgm:cxn modelId="{BCDD3E50-11A6-4E07-B1AD-60BED2C80FE8}" type="presParOf" srcId="{944BCB8A-A5DC-43D8-A203-8E0780E7C7FD}" destId="{2E1AE0F1-BC20-4AE6-A3C4-1C153C45BD6D}" srcOrd="0" destOrd="0" presId="urn:microsoft.com/office/officeart/2018/2/layout/IconLabelList"/>
    <dgm:cxn modelId="{9A34A24C-7D16-4E62-8CD9-CEBD8855D0BB}" type="presParOf" srcId="{944BCB8A-A5DC-43D8-A203-8E0780E7C7FD}" destId="{31C06659-2876-46BE-99B4-3481AC4345D4}" srcOrd="1" destOrd="0" presId="urn:microsoft.com/office/officeart/2018/2/layout/IconLabelList"/>
    <dgm:cxn modelId="{049A5620-FCF7-4460-B669-C29464F2006F}" type="presParOf" srcId="{944BCB8A-A5DC-43D8-A203-8E0780E7C7FD}" destId="{CDE3156F-E629-4722-9C71-52BB0DCBCF65}" srcOrd="2" destOrd="0" presId="urn:microsoft.com/office/officeart/2018/2/layout/IconLabelList"/>
    <dgm:cxn modelId="{BAA14CD6-09C2-43FD-8381-264C384C8E1F}" type="presParOf" srcId="{570DB9F0-2992-4245-9402-3899EAEBFE89}" destId="{3A9919C1-B71E-4760-96A8-4141AD9856C0}" srcOrd="3" destOrd="0" presId="urn:microsoft.com/office/officeart/2018/2/layout/IconLabelList"/>
    <dgm:cxn modelId="{F9D51307-E154-432F-95AD-F71F486BAE31}" type="presParOf" srcId="{570DB9F0-2992-4245-9402-3899EAEBFE89}" destId="{4FB8C740-65B4-4C71-B956-4F226BBE2346}" srcOrd="4" destOrd="0" presId="urn:microsoft.com/office/officeart/2018/2/layout/IconLabelList"/>
    <dgm:cxn modelId="{4DF8E3CE-2196-4C13-A442-B7B1ECDBB640}" type="presParOf" srcId="{4FB8C740-65B4-4C71-B956-4F226BBE2346}" destId="{F7A4AFDF-63A6-4A98-8260-ED201E875CC4}" srcOrd="0" destOrd="0" presId="urn:microsoft.com/office/officeart/2018/2/layout/IconLabelList"/>
    <dgm:cxn modelId="{0E457052-9C8F-4637-A2CF-F8440C4941B3}" type="presParOf" srcId="{4FB8C740-65B4-4C71-B956-4F226BBE2346}" destId="{A6563B41-D7B2-4386-832A-C522566900CA}" srcOrd="1" destOrd="0" presId="urn:microsoft.com/office/officeart/2018/2/layout/IconLabelList"/>
    <dgm:cxn modelId="{971BF9DC-01CD-4C68-9018-38A795BB6BAC}" type="presParOf" srcId="{4FB8C740-65B4-4C71-B956-4F226BBE2346}" destId="{0EF4A378-B5E2-4C99-B7C5-908AB14208FD}" srcOrd="2" destOrd="0" presId="urn:microsoft.com/office/officeart/2018/2/layout/IconLabelList"/>
    <dgm:cxn modelId="{63B69E0D-2CC5-4AFC-A4B1-E13396BC995C}" type="presParOf" srcId="{570DB9F0-2992-4245-9402-3899EAEBFE89}" destId="{49AFA975-4D87-4633-A6D0-8B284C87B4B2}" srcOrd="5" destOrd="0" presId="urn:microsoft.com/office/officeart/2018/2/layout/IconLabelList"/>
    <dgm:cxn modelId="{7FE0553C-1EB7-43C0-91C5-6E68F898358E}" type="presParOf" srcId="{570DB9F0-2992-4245-9402-3899EAEBFE89}" destId="{9E2AF3A6-1E16-4959-B12B-3076346A80A5}" srcOrd="6" destOrd="0" presId="urn:microsoft.com/office/officeart/2018/2/layout/IconLabelList"/>
    <dgm:cxn modelId="{9B9B8BEC-796E-47E8-8CA0-882F56D6A6DC}" type="presParOf" srcId="{9E2AF3A6-1E16-4959-B12B-3076346A80A5}" destId="{4B8A09B6-18AF-4B3A-80F0-F10C2322A90B}" srcOrd="0" destOrd="0" presId="urn:microsoft.com/office/officeart/2018/2/layout/IconLabelList"/>
    <dgm:cxn modelId="{FE1BF3FA-DAFA-4DD9-B518-BA8FDFA3E01A}" type="presParOf" srcId="{9E2AF3A6-1E16-4959-B12B-3076346A80A5}" destId="{327069C8-26DC-41F5-BFF1-24DA314BB30C}" srcOrd="1" destOrd="0" presId="urn:microsoft.com/office/officeart/2018/2/layout/IconLabelList"/>
    <dgm:cxn modelId="{E8383C56-B481-4A63-9BC1-7F75CE5B9818}" type="presParOf" srcId="{9E2AF3A6-1E16-4959-B12B-3076346A80A5}" destId="{BDC03219-2A81-427D-B54A-4D5158155052}" srcOrd="2" destOrd="0" presId="urn:microsoft.com/office/officeart/2018/2/layout/IconLabelList"/>
    <dgm:cxn modelId="{D329782D-7C53-4899-8FAC-83B35BF4CE86}" type="presParOf" srcId="{570DB9F0-2992-4245-9402-3899EAEBFE89}" destId="{2EA1DA42-1455-445A-BFE3-D1CE47E0E0A3}" srcOrd="7" destOrd="0" presId="urn:microsoft.com/office/officeart/2018/2/layout/IconLabelList"/>
    <dgm:cxn modelId="{73C5D74B-BE1D-4D57-8078-29915D848F3C}" type="presParOf" srcId="{570DB9F0-2992-4245-9402-3899EAEBFE89}" destId="{D8B21E58-CF64-4558-BBE0-D15B2F5989DB}" srcOrd="8" destOrd="0" presId="urn:microsoft.com/office/officeart/2018/2/layout/IconLabelList"/>
    <dgm:cxn modelId="{B422F1FB-BDFE-4678-AFC1-26C97C31E10E}" type="presParOf" srcId="{D8B21E58-CF64-4558-BBE0-D15B2F5989DB}" destId="{F9AD0961-721E-4CCC-905F-90B4F955601A}" srcOrd="0" destOrd="0" presId="urn:microsoft.com/office/officeart/2018/2/layout/IconLabelList"/>
    <dgm:cxn modelId="{302130ED-9EE5-47B7-BB34-868A66EDFEAD}" type="presParOf" srcId="{D8B21E58-CF64-4558-BBE0-D15B2F5989DB}" destId="{8CF79CF9-D191-468C-8D46-887F6BE6A6C5}" srcOrd="1" destOrd="0" presId="urn:microsoft.com/office/officeart/2018/2/layout/IconLabelList"/>
    <dgm:cxn modelId="{0EADFA97-4FED-4A02-BA9F-85816B4D6176}" type="presParOf" srcId="{D8B21E58-CF64-4558-BBE0-D15B2F5989DB}" destId="{C30A890F-DFCC-4E05-BDBB-14EE77C66E94}" srcOrd="2" destOrd="0" presId="urn:microsoft.com/office/officeart/2018/2/layout/IconLabelList"/>
    <dgm:cxn modelId="{8D09624B-09C9-4973-A3AB-EC77ED8D1956}" type="presParOf" srcId="{570DB9F0-2992-4245-9402-3899EAEBFE89}" destId="{056780BB-B6CB-4CB4-B938-E331C19A443C}" srcOrd="9" destOrd="0" presId="urn:microsoft.com/office/officeart/2018/2/layout/IconLabelList"/>
    <dgm:cxn modelId="{DAB419ED-AF1C-428F-B96B-673FD2EC34DC}" type="presParOf" srcId="{570DB9F0-2992-4245-9402-3899EAEBFE89}" destId="{67F81F16-56E4-4AEF-B73B-2318DB6C3895}" srcOrd="10" destOrd="0" presId="urn:microsoft.com/office/officeart/2018/2/layout/IconLabelList"/>
    <dgm:cxn modelId="{24D46408-5EB9-4C12-B86A-5540C9D1A28A}" type="presParOf" srcId="{67F81F16-56E4-4AEF-B73B-2318DB6C3895}" destId="{0035B851-F5BF-4018-86CC-AC37270F6BAD}" srcOrd="0" destOrd="0" presId="urn:microsoft.com/office/officeart/2018/2/layout/IconLabelList"/>
    <dgm:cxn modelId="{1999CD8A-8C7C-40EC-A254-17E5A0948767}" type="presParOf" srcId="{67F81F16-56E4-4AEF-B73B-2318DB6C3895}" destId="{8260A0E1-EF10-40EA-9432-57ADAE29260C}" srcOrd="1" destOrd="0" presId="urn:microsoft.com/office/officeart/2018/2/layout/IconLabelList"/>
    <dgm:cxn modelId="{7BEE729E-A8B4-4387-9128-C24DD82639F5}" type="presParOf" srcId="{67F81F16-56E4-4AEF-B73B-2318DB6C3895}" destId="{87E23975-7F7A-4D35-8FC2-7BF6358FB435}" srcOrd="2" destOrd="0" presId="urn:microsoft.com/office/officeart/2018/2/layout/IconLabelList"/>
  </dgm:cxnLst>
  <dgm:bg/>
  <dgm:whole>
    <a:ln w="6350">
      <a:solidFill>
        <a:srgbClr val="21212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486C59B1-74A7-43DD-8A83-8285B6DBCFB7}" type="doc">
      <dgm:prSet loTypeId="urn:microsoft.com/office/officeart/2016/7/layout/VerticalHollowActionList" loCatId="List" qsTypeId="urn:microsoft.com/office/officeart/2005/8/quickstyle/simple4" qsCatId="simple" csTypeId="urn:microsoft.com/office/officeart/2005/8/colors/accent1_2" csCatId="accent1" phldr="1"/>
      <dgm:spPr/>
      <dgm:t>
        <a:bodyPr/>
        <a:lstStyle/>
        <a:p>
          <a:endParaRPr lang="en-US"/>
        </a:p>
      </dgm:t>
    </dgm:pt>
    <dgm:pt modelId="{E0B78D1B-83DC-4AD0-A382-E9436D8EACCF}">
      <dgm:prSet custT="1"/>
      <dgm:spPr>
        <a:ln>
          <a:solidFill>
            <a:srgbClr val="035782"/>
          </a:solidFill>
        </a:ln>
      </dgm:spPr>
      <dgm:t>
        <a:bodyPr/>
        <a:lstStyle/>
        <a:p>
          <a:r>
            <a:rPr lang="en-US" sz="2000" b="1" dirty="0"/>
            <a:t>Educate</a:t>
          </a:r>
        </a:p>
      </dgm:t>
    </dgm:pt>
    <dgm:pt modelId="{6694400D-CBCF-4C89-B42E-77ED8A5941C6}" type="parTrans" cxnId="{232F3874-F394-4C29-A492-550047EE2F33}">
      <dgm:prSet/>
      <dgm:spPr/>
      <dgm:t>
        <a:bodyPr/>
        <a:lstStyle/>
        <a:p>
          <a:endParaRPr lang="en-US"/>
        </a:p>
      </dgm:t>
    </dgm:pt>
    <dgm:pt modelId="{91195017-D149-4106-B251-B83DDA4FA2BC}" type="sibTrans" cxnId="{232F3874-F394-4C29-A492-550047EE2F33}">
      <dgm:prSet/>
      <dgm:spPr/>
      <dgm:t>
        <a:bodyPr/>
        <a:lstStyle/>
        <a:p>
          <a:endParaRPr lang="en-US"/>
        </a:p>
      </dgm:t>
    </dgm:pt>
    <dgm:pt modelId="{ECB8D8AB-45A3-4F83-8489-0320DE18EAC1}">
      <dgm:prSet custT="1"/>
      <dgm:spPr>
        <a:solidFill>
          <a:srgbClr val="035782"/>
        </a:solidFill>
        <a:ln>
          <a:noFill/>
        </a:ln>
        <a:effectLst/>
      </dgm:spPr>
      <dgm:t>
        <a:bodyPr/>
        <a:lstStyle/>
        <a:p>
          <a:r>
            <a:rPr lang="en-US" sz="1200" dirty="0"/>
            <a:t>Educate members on benefits, entitlements, and scheme processes.</a:t>
          </a:r>
        </a:p>
      </dgm:t>
    </dgm:pt>
    <dgm:pt modelId="{4A80C98E-377A-4CBD-B942-072D8F608C8D}" type="parTrans" cxnId="{CDD2A80F-F22C-44C1-8C4E-47959D089250}">
      <dgm:prSet/>
      <dgm:spPr/>
      <dgm:t>
        <a:bodyPr/>
        <a:lstStyle/>
        <a:p>
          <a:endParaRPr lang="en-US"/>
        </a:p>
      </dgm:t>
    </dgm:pt>
    <dgm:pt modelId="{09D79478-3E58-4292-A70D-529FA8E55843}" type="sibTrans" cxnId="{CDD2A80F-F22C-44C1-8C4E-47959D089250}">
      <dgm:prSet/>
      <dgm:spPr/>
      <dgm:t>
        <a:bodyPr/>
        <a:lstStyle/>
        <a:p>
          <a:endParaRPr lang="en-US"/>
        </a:p>
      </dgm:t>
    </dgm:pt>
    <dgm:pt modelId="{544AFE7C-41D9-4FC5-BCFF-6E77191F8072}">
      <dgm:prSet custT="1"/>
      <dgm:spPr>
        <a:ln>
          <a:solidFill>
            <a:srgbClr val="2DA15C"/>
          </a:solidFill>
        </a:ln>
      </dgm:spPr>
      <dgm:t>
        <a:bodyPr/>
        <a:lstStyle/>
        <a:p>
          <a:r>
            <a:rPr lang="en-US" sz="2000" b="1" dirty="0"/>
            <a:t>Explain</a:t>
          </a:r>
        </a:p>
      </dgm:t>
    </dgm:pt>
    <dgm:pt modelId="{1B812759-1FB1-4FD7-B7D7-B8185253C57F}" type="parTrans" cxnId="{50D048F1-246E-4889-A462-3AB2D0F6BA36}">
      <dgm:prSet/>
      <dgm:spPr/>
      <dgm:t>
        <a:bodyPr/>
        <a:lstStyle/>
        <a:p>
          <a:endParaRPr lang="en-US"/>
        </a:p>
      </dgm:t>
    </dgm:pt>
    <dgm:pt modelId="{135B3D64-F903-4AC6-AD57-6853D4475E08}" type="sibTrans" cxnId="{50D048F1-246E-4889-A462-3AB2D0F6BA36}">
      <dgm:prSet/>
      <dgm:spPr/>
      <dgm:t>
        <a:bodyPr/>
        <a:lstStyle/>
        <a:p>
          <a:endParaRPr lang="en-US"/>
        </a:p>
      </dgm:t>
    </dgm:pt>
    <dgm:pt modelId="{A41DAC2A-A133-4504-A9D4-E1D0B23B75DD}">
      <dgm:prSet custT="1"/>
      <dgm:spPr>
        <a:solidFill>
          <a:srgbClr val="2DA15C"/>
        </a:solidFill>
        <a:effectLst/>
      </dgm:spPr>
      <dgm:t>
        <a:bodyPr/>
        <a:lstStyle/>
        <a:p>
          <a:r>
            <a:rPr lang="en-US" sz="1200"/>
            <a:t>Explain pre-authorisation, claims submission, complaints, and appeals procedures.</a:t>
          </a:r>
        </a:p>
      </dgm:t>
    </dgm:pt>
    <dgm:pt modelId="{60400FD2-CDF0-4B54-8255-F29E74A15F61}" type="parTrans" cxnId="{A43F9D99-6223-4585-9472-5A43E33E78EE}">
      <dgm:prSet/>
      <dgm:spPr/>
      <dgm:t>
        <a:bodyPr/>
        <a:lstStyle/>
        <a:p>
          <a:endParaRPr lang="en-US"/>
        </a:p>
      </dgm:t>
    </dgm:pt>
    <dgm:pt modelId="{15F38CE3-19DE-4548-9E32-4207FB55FB1C}" type="sibTrans" cxnId="{A43F9D99-6223-4585-9472-5A43E33E78EE}">
      <dgm:prSet/>
      <dgm:spPr/>
      <dgm:t>
        <a:bodyPr/>
        <a:lstStyle/>
        <a:p>
          <a:endParaRPr lang="en-US"/>
        </a:p>
      </dgm:t>
    </dgm:pt>
    <dgm:pt modelId="{30C222DB-27A8-41D1-9979-CFE857467F0D}">
      <dgm:prSet custT="1"/>
      <dgm:spPr>
        <a:ln>
          <a:solidFill>
            <a:schemeClr val="bg1">
              <a:lumMod val="50000"/>
            </a:schemeClr>
          </a:solidFill>
        </a:ln>
      </dgm:spPr>
      <dgm:t>
        <a:bodyPr/>
        <a:lstStyle/>
        <a:p>
          <a:r>
            <a:rPr lang="en-US" sz="2000" b="1" dirty="0"/>
            <a:t>Provide</a:t>
          </a:r>
          <a:endParaRPr lang="en-US" sz="1600" b="1" dirty="0"/>
        </a:p>
      </dgm:t>
    </dgm:pt>
    <dgm:pt modelId="{8BD44B98-AB12-486B-9D35-236E533184AE}" type="parTrans" cxnId="{F6C90A6E-029F-426D-A979-8CD87619A7E4}">
      <dgm:prSet/>
      <dgm:spPr/>
      <dgm:t>
        <a:bodyPr/>
        <a:lstStyle/>
        <a:p>
          <a:endParaRPr lang="en-US"/>
        </a:p>
      </dgm:t>
    </dgm:pt>
    <dgm:pt modelId="{7178A6B6-405D-40EB-A6CA-A38BFFBAF0CF}" type="sibTrans" cxnId="{F6C90A6E-029F-426D-A979-8CD87619A7E4}">
      <dgm:prSet/>
      <dgm:spPr/>
      <dgm:t>
        <a:bodyPr/>
        <a:lstStyle/>
        <a:p>
          <a:endParaRPr lang="en-US"/>
        </a:p>
      </dgm:t>
    </dgm:pt>
    <dgm:pt modelId="{030E15B5-4ECE-4C6C-90CA-3C66791D66D1}">
      <dgm:prSet custT="1"/>
      <dgm:spPr>
        <a:solidFill>
          <a:schemeClr val="tx1">
            <a:lumMod val="50000"/>
            <a:lumOff val="50000"/>
          </a:schemeClr>
        </a:solidFill>
        <a:ln>
          <a:noFill/>
        </a:ln>
        <a:effectLst/>
      </dgm:spPr>
      <dgm:t>
        <a:bodyPr/>
        <a:lstStyle/>
        <a:p>
          <a:r>
            <a:rPr lang="en-US" sz="1200" dirty="0"/>
            <a:t>Provide clear guidance on DSPs, provider networks, and service coverage.</a:t>
          </a:r>
        </a:p>
      </dgm:t>
    </dgm:pt>
    <dgm:pt modelId="{5E84D111-E037-4F30-9F57-890C684E64C5}" type="parTrans" cxnId="{C0D85EFB-FCFF-4D20-9FBE-876C0D8F97B1}">
      <dgm:prSet/>
      <dgm:spPr/>
      <dgm:t>
        <a:bodyPr/>
        <a:lstStyle/>
        <a:p>
          <a:endParaRPr lang="en-US"/>
        </a:p>
      </dgm:t>
    </dgm:pt>
    <dgm:pt modelId="{9AAEC5E6-D3B7-4EB2-9F4D-7068A61D1DF2}" type="sibTrans" cxnId="{C0D85EFB-FCFF-4D20-9FBE-876C0D8F97B1}">
      <dgm:prSet/>
      <dgm:spPr/>
      <dgm:t>
        <a:bodyPr/>
        <a:lstStyle/>
        <a:p>
          <a:endParaRPr lang="en-US"/>
        </a:p>
      </dgm:t>
    </dgm:pt>
    <dgm:pt modelId="{59F960FC-0485-44EE-9E5D-9D6828CD0C43}">
      <dgm:prSet custT="1"/>
      <dgm:spPr>
        <a:ln>
          <a:solidFill>
            <a:srgbClr val="035782"/>
          </a:solidFill>
        </a:ln>
      </dgm:spPr>
      <dgm:t>
        <a:bodyPr/>
        <a:lstStyle/>
        <a:p>
          <a:r>
            <a:rPr lang="en-US" sz="2000" b="1" dirty="0"/>
            <a:t>Enable</a:t>
          </a:r>
        </a:p>
      </dgm:t>
    </dgm:pt>
    <dgm:pt modelId="{835ECBA3-5CE5-4FE4-A297-26FE08586905}" type="parTrans" cxnId="{D663652E-0697-4C65-93C6-B104007272B9}">
      <dgm:prSet/>
      <dgm:spPr/>
      <dgm:t>
        <a:bodyPr/>
        <a:lstStyle/>
        <a:p>
          <a:endParaRPr lang="en-US"/>
        </a:p>
      </dgm:t>
    </dgm:pt>
    <dgm:pt modelId="{B1E5579C-ED70-4DA1-849E-80060B6C65B9}" type="sibTrans" cxnId="{D663652E-0697-4C65-93C6-B104007272B9}">
      <dgm:prSet/>
      <dgm:spPr/>
      <dgm:t>
        <a:bodyPr/>
        <a:lstStyle/>
        <a:p>
          <a:endParaRPr lang="en-US"/>
        </a:p>
      </dgm:t>
    </dgm:pt>
    <dgm:pt modelId="{067504B9-E08A-41B9-981C-D5B9E9319A9D}">
      <dgm:prSet custT="1"/>
      <dgm:spPr>
        <a:solidFill>
          <a:srgbClr val="035782"/>
        </a:solidFill>
        <a:ln>
          <a:noFill/>
        </a:ln>
        <a:effectLst/>
      </dgm:spPr>
      <dgm:t>
        <a:bodyPr/>
        <a:lstStyle/>
        <a:p>
          <a:r>
            <a:rPr lang="en-US" sz="1200"/>
            <a:t>Enable informed choices, reducing unnecessary claims and improving health outcomes.</a:t>
          </a:r>
        </a:p>
      </dgm:t>
    </dgm:pt>
    <dgm:pt modelId="{7F8C1609-2358-4C41-A8E5-F14C3A445F80}" type="parTrans" cxnId="{843DB708-3037-4B67-BB29-C955998FE35F}">
      <dgm:prSet/>
      <dgm:spPr/>
      <dgm:t>
        <a:bodyPr/>
        <a:lstStyle/>
        <a:p>
          <a:endParaRPr lang="en-US"/>
        </a:p>
      </dgm:t>
    </dgm:pt>
    <dgm:pt modelId="{77929C63-D9C1-42AA-A823-55FC32085228}" type="sibTrans" cxnId="{843DB708-3037-4B67-BB29-C955998FE35F}">
      <dgm:prSet/>
      <dgm:spPr/>
      <dgm:t>
        <a:bodyPr/>
        <a:lstStyle/>
        <a:p>
          <a:endParaRPr lang="en-US"/>
        </a:p>
      </dgm:t>
    </dgm:pt>
    <dgm:pt modelId="{1B88AC96-9912-4965-AFB1-4D522E4DE6D0}">
      <dgm:prSet custT="1"/>
      <dgm:spPr>
        <a:ln>
          <a:solidFill>
            <a:srgbClr val="2DA15C"/>
          </a:solidFill>
        </a:ln>
      </dgm:spPr>
      <dgm:t>
        <a:bodyPr/>
        <a:lstStyle/>
        <a:p>
          <a:r>
            <a:rPr lang="en-US" sz="2000" b="1" dirty="0"/>
            <a:t>Support</a:t>
          </a:r>
          <a:endParaRPr lang="en-US" sz="1400" b="1" dirty="0"/>
        </a:p>
      </dgm:t>
    </dgm:pt>
    <dgm:pt modelId="{E94781A7-8F1D-44AF-90C9-618ACF3BAC01}" type="parTrans" cxnId="{133AA375-1D18-4E68-B4F9-2CDFCE6A0241}">
      <dgm:prSet/>
      <dgm:spPr/>
      <dgm:t>
        <a:bodyPr/>
        <a:lstStyle/>
        <a:p>
          <a:endParaRPr lang="en-US"/>
        </a:p>
      </dgm:t>
    </dgm:pt>
    <dgm:pt modelId="{355F8AEA-56BC-4C89-9C84-457719463351}" type="sibTrans" cxnId="{133AA375-1D18-4E68-B4F9-2CDFCE6A0241}">
      <dgm:prSet/>
      <dgm:spPr/>
      <dgm:t>
        <a:bodyPr/>
        <a:lstStyle/>
        <a:p>
          <a:endParaRPr lang="en-US"/>
        </a:p>
      </dgm:t>
    </dgm:pt>
    <dgm:pt modelId="{BF6BCAEB-1679-42AF-AEA0-A9A6566C2CC3}">
      <dgm:prSet custT="1"/>
      <dgm:spPr>
        <a:solidFill>
          <a:srgbClr val="2DA15C"/>
        </a:solidFill>
        <a:ln>
          <a:noFill/>
        </a:ln>
        <a:effectLst/>
      </dgm:spPr>
      <dgm:t>
        <a:bodyPr/>
        <a:lstStyle/>
        <a:p>
          <a:r>
            <a:rPr lang="en-US" sz="1200"/>
            <a:t>Support schemes in managing costs and operational risks.</a:t>
          </a:r>
        </a:p>
      </dgm:t>
    </dgm:pt>
    <dgm:pt modelId="{5EAF7241-AB01-497C-8527-025F33E9C818}" type="parTrans" cxnId="{6D525563-82ED-4CEA-BDF9-BFD1EE8177CD}">
      <dgm:prSet/>
      <dgm:spPr/>
      <dgm:t>
        <a:bodyPr/>
        <a:lstStyle/>
        <a:p>
          <a:endParaRPr lang="en-US"/>
        </a:p>
      </dgm:t>
    </dgm:pt>
    <dgm:pt modelId="{8204FE4B-E430-469D-9EF5-BA00A3A2DCAC}" type="sibTrans" cxnId="{6D525563-82ED-4CEA-BDF9-BFD1EE8177CD}">
      <dgm:prSet/>
      <dgm:spPr/>
      <dgm:t>
        <a:bodyPr/>
        <a:lstStyle/>
        <a:p>
          <a:endParaRPr lang="en-US"/>
        </a:p>
      </dgm:t>
    </dgm:pt>
    <dgm:pt modelId="{36523C97-3839-43D6-9552-FC35E6708D8E}">
      <dgm:prSet custT="1"/>
      <dgm:spPr>
        <a:ln>
          <a:solidFill>
            <a:schemeClr val="bg1">
              <a:lumMod val="50000"/>
            </a:schemeClr>
          </a:solidFill>
        </a:ln>
      </dgm:spPr>
      <dgm:t>
        <a:bodyPr/>
        <a:lstStyle/>
        <a:p>
          <a:r>
            <a:rPr lang="en-US" sz="2000" b="1" dirty="0"/>
            <a:t>Leverage</a:t>
          </a:r>
        </a:p>
      </dgm:t>
    </dgm:pt>
    <dgm:pt modelId="{81EFBF0C-32A1-4FA8-8B03-3CDEBBB993EB}" type="parTrans" cxnId="{A4494311-E6D0-48B4-871F-580BF1E7DEEF}">
      <dgm:prSet/>
      <dgm:spPr/>
      <dgm:t>
        <a:bodyPr/>
        <a:lstStyle/>
        <a:p>
          <a:endParaRPr lang="en-US"/>
        </a:p>
      </dgm:t>
    </dgm:pt>
    <dgm:pt modelId="{9A435B1D-1FCF-4946-A354-9AACBB5262FD}" type="sibTrans" cxnId="{A4494311-E6D0-48B4-871F-580BF1E7DEEF}">
      <dgm:prSet/>
      <dgm:spPr/>
      <dgm:t>
        <a:bodyPr/>
        <a:lstStyle/>
        <a:p>
          <a:endParaRPr lang="en-US"/>
        </a:p>
      </dgm:t>
    </dgm:pt>
    <dgm:pt modelId="{06D3CB24-1A18-403B-A2CC-B71ABE1E715B}">
      <dgm:prSet custT="1"/>
      <dgm:spPr>
        <a:solidFill>
          <a:schemeClr val="tx1">
            <a:lumMod val="50000"/>
            <a:lumOff val="50000"/>
          </a:schemeClr>
        </a:solidFill>
        <a:ln>
          <a:noFill/>
        </a:ln>
        <a:effectLst/>
      </dgm:spPr>
      <dgm:t>
        <a:bodyPr/>
        <a:lstStyle/>
        <a:p>
          <a:r>
            <a:rPr lang="en-US" sz="1200" dirty="0"/>
            <a:t>Leverage technology to provide easy-to-access information, track claims, and streamline interactions.</a:t>
          </a:r>
        </a:p>
      </dgm:t>
    </dgm:pt>
    <dgm:pt modelId="{1A6923C7-1AF4-4290-BB4B-7BB70A2CE7D8}" type="parTrans" cxnId="{D0A5EF01-C556-4D15-B708-55066B711AD8}">
      <dgm:prSet/>
      <dgm:spPr/>
      <dgm:t>
        <a:bodyPr/>
        <a:lstStyle/>
        <a:p>
          <a:endParaRPr lang="en-US"/>
        </a:p>
      </dgm:t>
    </dgm:pt>
    <dgm:pt modelId="{0D85E53C-5812-4AD0-A0E4-09751D1FBBCF}" type="sibTrans" cxnId="{D0A5EF01-C556-4D15-B708-55066B711AD8}">
      <dgm:prSet/>
      <dgm:spPr/>
      <dgm:t>
        <a:bodyPr/>
        <a:lstStyle/>
        <a:p>
          <a:endParaRPr lang="en-US"/>
        </a:p>
      </dgm:t>
    </dgm:pt>
    <dgm:pt modelId="{B4946F75-76E8-4A5E-8AF9-BE62AC28D090}" type="pres">
      <dgm:prSet presAssocID="{486C59B1-74A7-43DD-8A83-8285B6DBCFB7}" presName="Name0" presStyleCnt="0">
        <dgm:presLayoutVars>
          <dgm:dir/>
          <dgm:animLvl val="lvl"/>
          <dgm:resizeHandles val="exact"/>
        </dgm:presLayoutVars>
      </dgm:prSet>
      <dgm:spPr/>
    </dgm:pt>
    <dgm:pt modelId="{EBA8A516-F321-451A-B785-0CED8A5E4C21}" type="pres">
      <dgm:prSet presAssocID="{E0B78D1B-83DC-4AD0-A382-E9436D8EACCF}" presName="linNode" presStyleCnt="0"/>
      <dgm:spPr/>
    </dgm:pt>
    <dgm:pt modelId="{0852CB62-FCA4-49A4-8CF9-D80EC61876D2}" type="pres">
      <dgm:prSet presAssocID="{E0B78D1B-83DC-4AD0-A382-E9436D8EACCF}" presName="parentText" presStyleLbl="solidFgAcc1" presStyleIdx="0" presStyleCnt="6">
        <dgm:presLayoutVars>
          <dgm:chMax val="1"/>
          <dgm:bulletEnabled/>
        </dgm:presLayoutVars>
      </dgm:prSet>
      <dgm:spPr/>
    </dgm:pt>
    <dgm:pt modelId="{698D28A4-3400-4A81-ADE6-1BDFF71B5EBB}" type="pres">
      <dgm:prSet presAssocID="{E0B78D1B-83DC-4AD0-A382-E9436D8EACCF}" presName="descendantText" presStyleLbl="alignNode1" presStyleIdx="0" presStyleCnt="6">
        <dgm:presLayoutVars>
          <dgm:bulletEnabled/>
        </dgm:presLayoutVars>
      </dgm:prSet>
      <dgm:spPr/>
    </dgm:pt>
    <dgm:pt modelId="{E7042D0C-2A92-41D1-A887-D62E80ED3301}" type="pres">
      <dgm:prSet presAssocID="{91195017-D149-4106-B251-B83DDA4FA2BC}" presName="sp" presStyleCnt="0"/>
      <dgm:spPr/>
    </dgm:pt>
    <dgm:pt modelId="{5C0DCDAF-4EA2-41EE-B64B-925B6B3A3C82}" type="pres">
      <dgm:prSet presAssocID="{544AFE7C-41D9-4FC5-BCFF-6E77191F8072}" presName="linNode" presStyleCnt="0"/>
      <dgm:spPr/>
    </dgm:pt>
    <dgm:pt modelId="{A9D80DB5-D4ED-4723-B46A-155E87841F89}" type="pres">
      <dgm:prSet presAssocID="{544AFE7C-41D9-4FC5-BCFF-6E77191F8072}" presName="parentText" presStyleLbl="solidFgAcc1" presStyleIdx="1" presStyleCnt="6">
        <dgm:presLayoutVars>
          <dgm:chMax val="1"/>
          <dgm:bulletEnabled/>
        </dgm:presLayoutVars>
      </dgm:prSet>
      <dgm:spPr/>
    </dgm:pt>
    <dgm:pt modelId="{6AC774A9-CAE8-4A79-B28B-E8649616EB03}" type="pres">
      <dgm:prSet presAssocID="{544AFE7C-41D9-4FC5-BCFF-6E77191F8072}" presName="descendantText" presStyleLbl="alignNode1" presStyleIdx="1" presStyleCnt="6">
        <dgm:presLayoutVars>
          <dgm:bulletEnabled/>
        </dgm:presLayoutVars>
      </dgm:prSet>
      <dgm:spPr/>
    </dgm:pt>
    <dgm:pt modelId="{8CAE76B7-0ECA-432B-BD30-576813D72FB0}" type="pres">
      <dgm:prSet presAssocID="{135B3D64-F903-4AC6-AD57-6853D4475E08}" presName="sp" presStyleCnt="0"/>
      <dgm:spPr/>
    </dgm:pt>
    <dgm:pt modelId="{7E213645-E456-4DD2-A3E2-EDAB304C1E4C}" type="pres">
      <dgm:prSet presAssocID="{30C222DB-27A8-41D1-9979-CFE857467F0D}" presName="linNode" presStyleCnt="0"/>
      <dgm:spPr/>
    </dgm:pt>
    <dgm:pt modelId="{0463BF83-BC17-4557-9DDF-CC9D1D8F1737}" type="pres">
      <dgm:prSet presAssocID="{30C222DB-27A8-41D1-9979-CFE857467F0D}" presName="parentText" presStyleLbl="solidFgAcc1" presStyleIdx="2" presStyleCnt="6">
        <dgm:presLayoutVars>
          <dgm:chMax val="1"/>
          <dgm:bulletEnabled/>
        </dgm:presLayoutVars>
      </dgm:prSet>
      <dgm:spPr/>
    </dgm:pt>
    <dgm:pt modelId="{038B313F-0A2C-41E4-B431-4D6F9A088925}" type="pres">
      <dgm:prSet presAssocID="{30C222DB-27A8-41D1-9979-CFE857467F0D}" presName="descendantText" presStyleLbl="alignNode1" presStyleIdx="2" presStyleCnt="6">
        <dgm:presLayoutVars>
          <dgm:bulletEnabled/>
        </dgm:presLayoutVars>
      </dgm:prSet>
      <dgm:spPr/>
    </dgm:pt>
    <dgm:pt modelId="{E4919252-7E83-466A-8181-CC97E803C660}" type="pres">
      <dgm:prSet presAssocID="{7178A6B6-405D-40EB-A6CA-A38BFFBAF0CF}" presName="sp" presStyleCnt="0"/>
      <dgm:spPr/>
    </dgm:pt>
    <dgm:pt modelId="{158C442F-7C50-431B-A0CC-592AAE12875B}" type="pres">
      <dgm:prSet presAssocID="{59F960FC-0485-44EE-9E5D-9D6828CD0C43}" presName="linNode" presStyleCnt="0"/>
      <dgm:spPr/>
    </dgm:pt>
    <dgm:pt modelId="{A4D8AE49-3F2E-4F83-9F85-48A52EE82F98}" type="pres">
      <dgm:prSet presAssocID="{59F960FC-0485-44EE-9E5D-9D6828CD0C43}" presName="parentText" presStyleLbl="solidFgAcc1" presStyleIdx="3" presStyleCnt="6">
        <dgm:presLayoutVars>
          <dgm:chMax val="1"/>
          <dgm:bulletEnabled/>
        </dgm:presLayoutVars>
      </dgm:prSet>
      <dgm:spPr/>
    </dgm:pt>
    <dgm:pt modelId="{78FB860D-63C4-4BDC-AD82-D12F03881219}" type="pres">
      <dgm:prSet presAssocID="{59F960FC-0485-44EE-9E5D-9D6828CD0C43}" presName="descendantText" presStyleLbl="alignNode1" presStyleIdx="3" presStyleCnt="6">
        <dgm:presLayoutVars>
          <dgm:bulletEnabled/>
        </dgm:presLayoutVars>
      </dgm:prSet>
      <dgm:spPr/>
    </dgm:pt>
    <dgm:pt modelId="{76AD3627-E223-4C8D-B14C-BCFD1FB1502B}" type="pres">
      <dgm:prSet presAssocID="{B1E5579C-ED70-4DA1-849E-80060B6C65B9}" presName="sp" presStyleCnt="0"/>
      <dgm:spPr/>
    </dgm:pt>
    <dgm:pt modelId="{49A93640-D1D2-4D4E-8751-6CBAD5FDB5CB}" type="pres">
      <dgm:prSet presAssocID="{1B88AC96-9912-4965-AFB1-4D522E4DE6D0}" presName="linNode" presStyleCnt="0"/>
      <dgm:spPr/>
    </dgm:pt>
    <dgm:pt modelId="{41DED284-24C0-41EA-A1B7-E0A556CC9CEE}" type="pres">
      <dgm:prSet presAssocID="{1B88AC96-9912-4965-AFB1-4D522E4DE6D0}" presName="parentText" presStyleLbl="solidFgAcc1" presStyleIdx="4" presStyleCnt="6">
        <dgm:presLayoutVars>
          <dgm:chMax val="1"/>
          <dgm:bulletEnabled/>
        </dgm:presLayoutVars>
      </dgm:prSet>
      <dgm:spPr/>
    </dgm:pt>
    <dgm:pt modelId="{791C5BC6-BEBF-4572-B37C-63B98F74024A}" type="pres">
      <dgm:prSet presAssocID="{1B88AC96-9912-4965-AFB1-4D522E4DE6D0}" presName="descendantText" presStyleLbl="alignNode1" presStyleIdx="4" presStyleCnt="6">
        <dgm:presLayoutVars>
          <dgm:bulletEnabled/>
        </dgm:presLayoutVars>
      </dgm:prSet>
      <dgm:spPr/>
    </dgm:pt>
    <dgm:pt modelId="{3A894F6E-1F90-40D0-812C-53123BF7B941}" type="pres">
      <dgm:prSet presAssocID="{355F8AEA-56BC-4C89-9C84-457719463351}" presName="sp" presStyleCnt="0"/>
      <dgm:spPr/>
    </dgm:pt>
    <dgm:pt modelId="{D7F79E11-4A5A-4F4E-B043-C445A033667B}" type="pres">
      <dgm:prSet presAssocID="{36523C97-3839-43D6-9552-FC35E6708D8E}" presName="linNode" presStyleCnt="0"/>
      <dgm:spPr/>
    </dgm:pt>
    <dgm:pt modelId="{9D788B5A-8EC9-405F-BCB0-091744AF1795}" type="pres">
      <dgm:prSet presAssocID="{36523C97-3839-43D6-9552-FC35E6708D8E}" presName="parentText" presStyleLbl="solidFgAcc1" presStyleIdx="5" presStyleCnt="6">
        <dgm:presLayoutVars>
          <dgm:chMax val="1"/>
          <dgm:bulletEnabled/>
        </dgm:presLayoutVars>
      </dgm:prSet>
      <dgm:spPr/>
    </dgm:pt>
    <dgm:pt modelId="{E8B5EEE9-25A8-46C5-BF00-294AF30B13B4}" type="pres">
      <dgm:prSet presAssocID="{36523C97-3839-43D6-9552-FC35E6708D8E}" presName="descendantText" presStyleLbl="alignNode1" presStyleIdx="5" presStyleCnt="6">
        <dgm:presLayoutVars>
          <dgm:bulletEnabled/>
        </dgm:presLayoutVars>
      </dgm:prSet>
      <dgm:spPr/>
    </dgm:pt>
  </dgm:ptLst>
  <dgm:cxnLst>
    <dgm:cxn modelId="{404F0101-5385-4F8A-8AF1-89DE6B0F9B25}" type="presOf" srcId="{1B88AC96-9912-4965-AFB1-4D522E4DE6D0}" destId="{41DED284-24C0-41EA-A1B7-E0A556CC9CEE}" srcOrd="0" destOrd="0" presId="urn:microsoft.com/office/officeart/2016/7/layout/VerticalHollowActionList"/>
    <dgm:cxn modelId="{D0A5EF01-C556-4D15-B708-55066B711AD8}" srcId="{36523C97-3839-43D6-9552-FC35E6708D8E}" destId="{06D3CB24-1A18-403B-A2CC-B71ABE1E715B}" srcOrd="0" destOrd="0" parTransId="{1A6923C7-1AF4-4290-BB4B-7BB70A2CE7D8}" sibTransId="{0D85E53C-5812-4AD0-A0E4-09751D1FBBCF}"/>
    <dgm:cxn modelId="{843DB708-3037-4B67-BB29-C955998FE35F}" srcId="{59F960FC-0485-44EE-9E5D-9D6828CD0C43}" destId="{067504B9-E08A-41B9-981C-D5B9E9319A9D}" srcOrd="0" destOrd="0" parTransId="{7F8C1609-2358-4C41-A8E5-F14C3A445F80}" sibTransId="{77929C63-D9C1-42AA-A823-55FC32085228}"/>
    <dgm:cxn modelId="{B3C3070C-EC88-41E5-9F58-CB2986FAEB03}" type="presOf" srcId="{486C59B1-74A7-43DD-8A83-8285B6DBCFB7}" destId="{B4946F75-76E8-4A5E-8AF9-BE62AC28D090}" srcOrd="0" destOrd="0" presId="urn:microsoft.com/office/officeart/2016/7/layout/VerticalHollowActionList"/>
    <dgm:cxn modelId="{CDD2A80F-F22C-44C1-8C4E-47959D089250}" srcId="{E0B78D1B-83DC-4AD0-A382-E9436D8EACCF}" destId="{ECB8D8AB-45A3-4F83-8489-0320DE18EAC1}" srcOrd="0" destOrd="0" parTransId="{4A80C98E-377A-4CBD-B942-072D8F608C8D}" sibTransId="{09D79478-3E58-4292-A70D-529FA8E55843}"/>
    <dgm:cxn modelId="{A4494311-E6D0-48B4-871F-580BF1E7DEEF}" srcId="{486C59B1-74A7-43DD-8A83-8285B6DBCFB7}" destId="{36523C97-3839-43D6-9552-FC35E6708D8E}" srcOrd="5" destOrd="0" parTransId="{81EFBF0C-32A1-4FA8-8B03-3CDEBBB993EB}" sibTransId="{9A435B1D-1FCF-4946-A354-9AACBB5262FD}"/>
    <dgm:cxn modelId="{D663652E-0697-4C65-93C6-B104007272B9}" srcId="{486C59B1-74A7-43DD-8A83-8285B6DBCFB7}" destId="{59F960FC-0485-44EE-9E5D-9D6828CD0C43}" srcOrd="3" destOrd="0" parTransId="{835ECBA3-5CE5-4FE4-A297-26FE08586905}" sibTransId="{B1E5579C-ED70-4DA1-849E-80060B6C65B9}"/>
    <dgm:cxn modelId="{C7C54F59-CF58-499D-9C00-9E73A5195331}" type="presOf" srcId="{59F960FC-0485-44EE-9E5D-9D6828CD0C43}" destId="{A4D8AE49-3F2E-4F83-9F85-48A52EE82F98}" srcOrd="0" destOrd="0" presId="urn:microsoft.com/office/officeart/2016/7/layout/VerticalHollowActionList"/>
    <dgm:cxn modelId="{6D525563-82ED-4CEA-BDF9-BFD1EE8177CD}" srcId="{1B88AC96-9912-4965-AFB1-4D522E4DE6D0}" destId="{BF6BCAEB-1679-42AF-AEA0-A9A6566C2CC3}" srcOrd="0" destOrd="0" parTransId="{5EAF7241-AB01-497C-8527-025F33E9C818}" sibTransId="{8204FE4B-E430-469D-9EF5-BA00A3A2DCAC}"/>
    <dgm:cxn modelId="{F6C90A6E-029F-426D-A979-8CD87619A7E4}" srcId="{486C59B1-74A7-43DD-8A83-8285B6DBCFB7}" destId="{30C222DB-27A8-41D1-9979-CFE857467F0D}" srcOrd="2" destOrd="0" parTransId="{8BD44B98-AB12-486B-9D35-236E533184AE}" sibTransId="{7178A6B6-405D-40EB-A6CA-A38BFFBAF0CF}"/>
    <dgm:cxn modelId="{52F1FE6E-A4AF-4429-A2DC-EAFDB08B7F55}" type="presOf" srcId="{ECB8D8AB-45A3-4F83-8489-0320DE18EAC1}" destId="{698D28A4-3400-4A81-ADE6-1BDFF71B5EBB}" srcOrd="0" destOrd="0" presId="urn:microsoft.com/office/officeart/2016/7/layout/VerticalHollowActionList"/>
    <dgm:cxn modelId="{232F3874-F394-4C29-A492-550047EE2F33}" srcId="{486C59B1-74A7-43DD-8A83-8285B6DBCFB7}" destId="{E0B78D1B-83DC-4AD0-A382-E9436D8EACCF}" srcOrd="0" destOrd="0" parTransId="{6694400D-CBCF-4C89-B42E-77ED8A5941C6}" sibTransId="{91195017-D149-4106-B251-B83DDA4FA2BC}"/>
    <dgm:cxn modelId="{50945774-6751-4960-AAAB-3EBCA0B191D7}" type="presOf" srcId="{544AFE7C-41D9-4FC5-BCFF-6E77191F8072}" destId="{A9D80DB5-D4ED-4723-B46A-155E87841F89}" srcOrd="0" destOrd="0" presId="urn:microsoft.com/office/officeart/2016/7/layout/VerticalHollowActionList"/>
    <dgm:cxn modelId="{133AA375-1D18-4E68-B4F9-2CDFCE6A0241}" srcId="{486C59B1-74A7-43DD-8A83-8285B6DBCFB7}" destId="{1B88AC96-9912-4965-AFB1-4D522E4DE6D0}" srcOrd="4" destOrd="0" parTransId="{E94781A7-8F1D-44AF-90C9-618ACF3BAC01}" sibTransId="{355F8AEA-56BC-4C89-9C84-457719463351}"/>
    <dgm:cxn modelId="{904D3789-E0AF-4719-8E24-C13F66A29996}" type="presOf" srcId="{06D3CB24-1A18-403B-A2CC-B71ABE1E715B}" destId="{E8B5EEE9-25A8-46C5-BF00-294AF30B13B4}" srcOrd="0" destOrd="0" presId="urn:microsoft.com/office/officeart/2016/7/layout/VerticalHollowActionList"/>
    <dgm:cxn modelId="{A43F9D99-6223-4585-9472-5A43E33E78EE}" srcId="{544AFE7C-41D9-4FC5-BCFF-6E77191F8072}" destId="{A41DAC2A-A133-4504-A9D4-E1D0B23B75DD}" srcOrd="0" destOrd="0" parTransId="{60400FD2-CDF0-4B54-8255-F29E74A15F61}" sibTransId="{15F38CE3-19DE-4548-9E32-4207FB55FB1C}"/>
    <dgm:cxn modelId="{11F912AB-ABD7-4213-89B6-54F7E30BA409}" type="presOf" srcId="{30C222DB-27A8-41D1-9979-CFE857467F0D}" destId="{0463BF83-BC17-4557-9DDF-CC9D1D8F1737}" srcOrd="0" destOrd="0" presId="urn:microsoft.com/office/officeart/2016/7/layout/VerticalHollowActionList"/>
    <dgm:cxn modelId="{87508FAD-C4CC-419A-BDA2-5C8CA4AA11E5}" type="presOf" srcId="{E0B78D1B-83DC-4AD0-A382-E9436D8EACCF}" destId="{0852CB62-FCA4-49A4-8CF9-D80EC61876D2}" srcOrd="0" destOrd="0" presId="urn:microsoft.com/office/officeart/2016/7/layout/VerticalHollowActionList"/>
    <dgm:cxn modelId="{B378F9BF-648A-4F9C-9A11-F6880F293B15}" type="presOf" srcId="{36523C97-3839-43D6-9552-FC35E6708D8E}" destId="{9D788B5A-8EC9-405F-BCB0-091744AF1795}" srcOrd="0" destOrd="0" presId="urn:microsoft.com/office/officeart/2016/7/layout/VerticalHollowActionList"/>
    <dgm:cxn modelId="{69410FC9-3753-4EA5-8ED8-A4388C8A55CD}" type="presOf" srcId="{A41DAC2A-A133-4504-A9D4-E1D0B23B75DD}" destId="{6AC774A9-CAE8-4A79-B28B-E8649616EB03}" srcOrd="0" destOrd="0" presId="urn:microsoft.com/office/officeart/2016/7/layout/VerticalHollowActionList"/>
    <dgm:cxn modelId="{9AB871CC-05BE-4E12-9A2A-6DCB4000186D}" type="presOf" srcId="{BF6BCAEB-1679-42AF-AEA0-A9A6566C2CC3}" destId="{791C5BC6-BEBF-4572-B37C-63B98F74024A}" srcOrd="0" destOrd="0" presId="urn:microsoft.com/office/officeart/2016/7/layout/VerticalHollowActionList"/>
    <dgm:cxn modelId="{4AC862D5-0FF4-40C6-A054-81BC9DC39252}" type="presOf" srcId="{067504B9-E08A-41B9-981C-D5B9E9319A9D}" destId="{78FB860D-63C4-4BDC-AD82-D12F03881219}" srcOrd="0" destOrd="0" presId="urn:microsoft.com/office/officeart/2016/7/layout/VerticalHollowActionList"/>
    <dgm:cxn modelId="{08DC73D8-B06A-4BE9-91C3-04897913056D}" type="presOf" srcId="{030E15B5-4ECE-4C6C-90CA-3C66791D66D1}" destId="{038B313F-0A2C-41E4-B431-4D6F9A088925}" srcOrd="0" destOrd="0" presId="urn:microsoft.com/office/officeart/2016/7/layout/VerticalHollowActionList"/>
    <dgm:cxn modelId="{50D048F1-246E-4889-A462-3AB2D0F6BA36}" srcId="{486C59B1-74A7-43DD-8A83-8285B6DBCFB7}" destId="{544AFE7C-41D9-4FC5-BCFF-6E77191F8072}" srcOrd="1" destOrd="0" parTransId="{1B812759-1FB1-4FD7-B7D7-B8185253C57F}" sibTransId="{135B3D64-F903-4AC6-AD57-6853D4475E08}"/>
    <dgm:cxn modelId="{C0D85EFB-FCFF-4D20-9FBE-876C0D8F97B1}" srcId="{30C222DB-27A8-41D1-9979-CFE857467F0D}" destId="{030E15B5-4ECE-4C6C-90CA-3C66791D66D1}" srcOrd="0" destOrd="0" parTransId="{5E84D111-E037-4F30-9F57-890C684E64C5}" sibTransId="{9AAEC5E6-D3B7-4EB2-9F4D-7068A61D1DF2}"/>
    <dgm:cxn modelId="{A6FD0A9F-BB5D-420D-96CA-4B5E6B169FE6}" type="presParOf" srcId="{B4946F75-76E8-4A5E-8AF9-BE62AC28D090}" destId="{EBA8A516-F321-451A-B785-0CED8A5E4C21}" srcOrd="0" destOrd="0" presId="urn:microsoft.com/office/officeart/2016/7/layout/VerticalHollowActionList"/>
    <dgm:cxn modelId="{5F15A511-22BC-4B7D-B449-4E0E34E1CE1C}" type="presParOf" srcId="{EBA8A516-F321-451A-B785-0CED8A5E4C21}" destId="{0852CB62-FCA4-49A4-8CF9-D80EC61876D2}" srcOrd="0" destOrd="0" presId="urn:microsoft.com/office/officeart/2016/7/layout/VerticalHollowActionList"/>
    <dgm:cxn modelId="{DD2B1E36-B422-49CD-9B06-A29901BC7FBE}" type="presParOf" srcId="{EBA8A516-F321-451A-B785-0CED8A5E4C21}" destId="{698D28A4-3400-4A81-ADE6-1BDFF71B5EBB}" srcOrd="1" destOrd="0" presId="urn:microsoft.com/office/officeart/2016/7/layout/VerticalHollowActionList"/>
    <dgm:cxn modelId="{6F5C28F8-93F3-4BA0-925D-307BC29C102B}" type="presParOf" srcId="{B4946F75-76E8-4A5E-8AF9-BE62AC28D090}" destId="{E7042D0C-2A92-41D1-A887-D62E80ED3301}" srcOrd="1" destOrd="0" presId="urn:microsoft.com/office/officeart/2016/7/layout/VerticalHollowActionList"/>
    <dgm:cxn modelId="{E969B0AA-C2B8-4659-83A3-6FC623A4E124}" type="presParOf" srcId="{B4946F75-76E8-4A5E-8AF9-BE62AC28D090}" destId="{5C0DCDAF-4EA2-41EE-B64B-925B6B3A3C82}" srcOrd="2" destOrd="0" presId="urn:microsoft.com/office/officeart/2016/7/layout/VerticalHollowActionList"/>
    <dgm:cxn modelId="{1607AB20-588D-4C48-A027-5F86CA78E90E}" type="presParOf" srcId="{5C0DCDAF-4EA2-41EE-B64B-925B6B3A3C82}" destId="{A9D80DB5-D4ED-4723-B46A-155E87841F89}" srcOrd="0" destOrd="0" presId="urn:microsoft.com/office/officeart/2016/7/layout/VerticalHollowActionList"/>
    <dgm:cxn modelId="{8BF421D7-997B-437B-B7A0-D60EC31F56A7}" type="presParOf" srcId="{5C0DCDAF-4EA2-41EE-B64B-925B6B3A3C82}" destId="{6AC774A9-CAE8-4A79-B28B-E8649616EB03}" srcOrd="1" destOrd="0" presId="urn:microsoft.com/office/officeart/2016/7/layout/VerticalHollowActionList"/>
    <dgm:cxn modelId="{70B6F220-14BC-4BF4-B49A-EE8035480428}" type="presParOf" srcId="{B4946F75-76E8-4A5E-8AF9-BE62AC28D090}" destId="{8CAE76B7-0ECA-432B-BD30-576813D72FB0}" srcOrd="3" destOrd="0" presId="urn:microsoft.com/office/officeart/2016/7/layout/VerticalHollowActionList"/>
    <dgm:cxn modelId="{CB80F74B-D1CC-467D-81F6-0F1C06D5B7E9}" type="presParOf" srcId="{B4946F75-76E8-4A5E-8AF9-BE62AC28D090}" destId="{7E213645-E456-4DD2-A3E2-EDAB304C1E4C}" srcOrd="4" destOrd="0" presId="urn:microsoft.com/office/officeart/2016/7/layout/VerticalHollowActionList"/>
    <dgm:cxn modelId="{38834B86-F616-4946-A6A4-6B65240679CC}" type="presParOf" srcId="{7E213645-E456-4DD2-A3E2-EDAB304C1E4C}" destId="{0463BF83-BC17-4557-9DDF-CC9D1D8F1737}" srcOrd="0" destOrd="0" presId="urn:microsoft.com/office/officeart/2016/7/layout/VerticalHollowActionList"/>
    <dgm:cxn modelId="{F11C41D6-876D-4520-873C-80EA8807766A}" type="presParOf" srcId="{7E213645-E456-4DD2-A3E2-EDAB304C1E4C}" destId="{038B313F-0A2C-41E4-B431-4D6F9A088925}" srcOrd="1" destOrd="0" presId="urn:microsoft.com/office/officeart/2016/7/layout/VerticalHollowActionList"/>
    <dgm:cxn modelId="{C79DD8FA-4359-4DF7-B4F7-1EC80A1D7885}" type="presParOf" srcId="{B4946F75-76E8-4A5E-8AF9-BE62AC28D090}" destId="{E4919252-7E83-466A-8181-CC97E803C660}" srcOrd="5" destOrd="0" presId="urn:microsoft.com/office/officeart/2016/7/layout/VerticalHollowActionList"/>
    <dgm:cxn modelId="{721B6769-4100-448A-B29F-D5A45723BD42}" type="presParOf" srcId="{B4946F75-76E8-4A5E-8AF9-BE62AC28D090}" destId="{158C442F-7C50-431B-A0CC-592AAE12875B}" srcOrd="6" destOrd="0" presId="urn:microsoft.com/office/officeart/2016/7/layout/VerticalHollowActionList"/>
    <dgm:cxn modelId="{5F157641-E598-43A9-9634-2F8640EFC8D8}" type="presParOf" srcId="{158C442F-7C50-431B-A0CC-592AAE12875B}" destId="{A4D8AE49-3F2E-4F83-9F85-48A52EE82F98}" srcOrd="0" destOrd="0" presId="urn:microsoft.com/office/officeart/2016/7/layout/VerticalHollowActionList"/>
    <dgm:cxn modelId="{913EB789-6504-4DC8-B13A-7E95ABE57BAF}" type="presParOf" srcId="{158C442F-7C50-431B-A0CC-592AAE12875B}" destId="{78FB860D-63C4-4BDC-AD82-D12F03881219}" srcOrd="1" destOrd="0" presId="urn:microsoft.com/office/officeart/2016/7/layout/VerticalHollowActionList"/>
    <dgm:cxn modelId="{332E6138-566E-41A9-9F21-F1577EA8B657}" type="presParOf" srcId="{B4946F75-76E8-4A5E-8AF9-BE62AC28D090}" destId="{76AD3627-E223-4C8D-B14C-BCFD1FB1502B}" srcOrd="7" destOrd="0" presId="urn:microsoft.com/office/officeart/2016/7/layout/VerticalHollowActionList"/>
    <dgm:cxn modelId="{A910CC27-C66B-4530-9B6C-F25A764DC18B}" type="presParOf" srcId="{B4946F75-76E8-4A5E-8AF9-BE62AC28D090}" destId="{49A93640-D1D2-4D4E-8751-6CBAD5FDB5CB}" srcOrd="8" destOrd="0" presId="urn:microsoft.com/office/officeart/2016/7/layout/VerticalHollowActionList"/>
    <dgm:cxn modelId="{83D0E957-FECA-4838-BBAB-ABE51B7B00D9}" type="presParOf" srcId="{49A93640-D1D2-4D4E-8751-6CBAD5FDB5CB}" destId="{41DED284-24C0-41EA-A1B7-E0A556CC9CEE}" srcOrd="0" destOrd="0" presId="urn:microsoft.com/office/officeart/2016/7/layout/VerticalHollowActionList"/>
    <dgm:cxn modelId="{36D6D7DA-CC6D-4549-9A7D-534F856A84C1}" type="presParOf" srcId="{49A93640-D1D2-4D4E-8751-6CBAD5FDB5CB}" destId="{791C5BC6-BEBF-4572-B37C-63B98F74024A}" srcOrd="1" destOrd="0" presId="urn:microsoft.com/office/officeart/2016/7/layout/VerticalHollowActionList"/>
    <dgm:cxn modelId="{34C9209E-2947-4973-85E0-C59A06BE32E6}" type="presParOf" srcId="{B4946F75-76E8-4A5E-8AF9-BE62AC28D090}" destId="{3A894F6E-1F90-40D0-812C-53123BF7B941}" srcOrd="9" destOrd="0" presId="urn:microsoft.com/office/officeart/2016/7/layout/VerticalHollowActionList"/>
    <dgm:cxn modelId="{1CB69CBE-E57A-404A-A4CD-3D3FB01A87DB}" type="presParOf" srcId="{B4946F75-76E8-4A5E-8AF9-BE62AC28D090}" destId="{D7F79E11-4A5A-4F4E-B043-C445A033667B}" srcOrd="10" destOrd="0" presId="urn:microsoft.com/office/officeart/2016/7/layout/VerticalHollowActionList"/>
    <dgm:cxn modelId="{56AF37C7-DEBF-4011-B4BA-83B2C861B9EF}" type="presParOf" srcId="{D7F79E11-4A5A-4F4E-B043-C445A033667B}" destId="{9D788B5A-8EC9-405F-BCB0-091744AF1795}" srcOrd="0" destOrd="0" presId="urn:microsoft.com/office/officeart/2016/7/layout/VerticalHollowActionList"/>
    <dgm:cxn modelId="{2B00355F-4F9D-44A9-A184-A68CFF3CD20B}" type="presParOf" srcId="{D7F79E11-4A5A-4F4E-B043-C445A033667B}" destId="{E8B5EEE9-25A8-46C5-BF00-294AF30B13B4}"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01F8E71-CBB0-4FC1-8A94-A61E39AFFF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DFC47C-6E87-482A-B0BB-40985BC70E60}">
      <dgm:prSet/>
      <dgm:spPr>
        <a:solidFill>
          <a:srgbClr val="035782"/>
        </a:solidFill>
      </dgm:spPr>
      <dgm:t>
        <a:bodyPr/>
        <a:lstStyle/>
        <a:p>
          <a:r>
            <a:rPr lang="en-GB" b="0" i="0" dirty="0">
              <a:solidFill>
                <a:schemeClr val="bg1"/>
              </a:solidFill>
            </a:rPr>
            <a:t>Strike a balance between shrinking benefits and increasing costs </a:t>
          </a:r>
          <a:endParaRPr lang="en-US" dirty="0">
            <a:solidFill>
              <a:schemeClr val="bg1"/>
            </a:solidFill>
          </a:endParaRPr>
        </a:p>
      </dgm:t>
    </dgm:pt>
    <dgm:pt modelId="{A768D22E-F138-42DA-A88D-CB7C06D72BC8}" type="parTrans" cxnId="{BE7C89E8-649C-4A50-B92F-A6675E3AB0AF}">
      <dgm:prSet/>
      <dgm:spPr/>
      <dgm:t>
        <a:bodyPr/>
        <a:lstStyle/>
        <a:p>
          <a:endParaRPr lang="en-US">
            <a:solidFill>
              <a:schemeClr val="bg1"/>
            </a:solidFill>
          </a:endParaRPr>
        </a:p>
      </dgm:t>
    </dgm:pt>
    <dgm:pt modelId="{FBA98965-FABA-425B-9A6D-79DAD220F24F}" type="sibTrans" cxnId="{BE7C89E8-649C-4A50-B92F-A6675E3AB0AF}">
      <dgm:prSet/>
      <dgm:spPr/>
      <dgm:t>
        <a:bodyPr/>
        <a:lstStyle/>
        <a:p>
          <a:endParaRPr lang="en-US">
            <a:solidFill>
              <a:schemeClr val="bg1"/>
            </a:solidFill>
          </a:endParaRPr>
        </a:p>
      </dgm:t>
    </dgm:pt>
    <dgm:pt modelId="{BE400B4A-3652-4AA6-8028-BE203F6D9CB5}">
      <dgm:prSet/>
      <dgm:spPr>
        <a:solidFill>
          <a:srgbClr val="2DA15C"/>
        </a:solidFill>
      </dgm:spPr>
      <dgm:t>
        <a:bodyPr/>
        <a:lstStyle/>
        <a:p>
          <a:r>
            <a:rPr lang="en-GB" b="0" i="0" dirty="0">
              <a:solidFill>
                <a:schemeClr val="bg1"/>
              </a:solidFill>
            </a:rPr>
            <a:t>Review cost of hospital care to understand the high-cost burden of care</a:t>
          </a:r>
          <a:endParaRPr lang="en-US" dirty="0">
            <a:solidFill>
              <a:schemeClr val="bg1"/>
            </a:solidFill>
          </a:endParaRPr>
        </a:p>
      </dgm:t>
    </dgm:pt>
    <dgm:pt modelId="{4A15D821-D616-4AF2-A413-4C97270504BD}" type="parTrans" cxnId="{D6D9A6B8-129B-4A78-B2E1-AF743E1C12F3}">
      <dgm:prSet/>
      <dgm:spPr/>
      <dgm:t>
        <a:bodyPr/>
        <a:lstStyle/>
        <a:p>
          <a:endParaRPr lang="en-US">
            <a:solidFill>
              <a:schemeClr val="bg1"/>
            </a:solidFill>
          </a:endParaRPr>
        </a:p>
      </dgm:t>
    </dgm:pt>
    <dgm:pt modelId="{E1157F91-F24A-4FDC-A3B6-B937FA947EB9}" type="sibTrans" cxnId="{D6D9A6B8-129B-4A78-B2E1-AF743E1C12F3}">
      <dgm:prSet/>
      <dgm:spPr/>
      <dgm:t>
        <a:bodyPr/>
        <a:lstStyle/>
        <a:p>
          <a:endParaRPr lang="en-US">
            <a:solidFill>
              <a:schemeClr val="bg1"/>
            </a:solidFill>
          </a:endParaRPr>
        </a:p>
      </dgm:t>
    </dgm:pt>
    <dgm:pt modelId="{3802566E-A68B-44F9-9974-3762900D928A}">
      <dgm:prSet/>
      <dgm:spPr>
        <a:solidFill>
          <a:schemeClr val="tx1">
            <a:lumMod val="50000"/>
            <a:lumOff val="50000"/>
          </a:schemeClr>
        </a:solidFill>
      </dgm:spPr>
      <dgm:t>
        <a:bodyPr/>
        <a:lstStyle/>
        <a:p>
          <a:r>
            <a:rPr lang="en-GB" b="0" i="0" dirty="0">
              <a:solidFill>
                <a:schemeClr val="bg1"/>
              </a:solidFill>
            </a:rPr>
            <a:t>Address misconception of members' understanding their role – Participative membership </a:t>
          </a:r>
          <a:endParaRPr lang="en-US" dirty="0">
            <a:solidFill>
              <a:schemeClr val="bg1"/>
            </a:solidFill>
          </a:endParaRPr>
        </a:p>
      </dgm:t>
    </dgm:pt>
    <dgm:pt modelId="{D5A4E808-A3C4-4275-BBB1-E38C78123185}" type="parTrans" cxnId="{5F8D8CAE-A81B-4791-9E4B-14A22E13FEE0}">
      <dgm:prSet/>
      <dgm:spPr/>
      <dgm:t>
        <a:bodyPr/>
        <a:lstStyle/>
        <a:p>
          <a:endParaRPr lang="en-US">
            <a:solidFill>
              <a:schemeClr val="bg1"/>
            </a:solidFill>
          </a:endParaRPr>
        </a:p>
      </dgm:t>
    </dgm:pt>
    <dgm:pt modelId="{D5DA12BD-EA4F-47A4-AFE4-3DCA13BF421C}" type="sibTrans" cxnId="{5F8D8CAE-A81B-4791-9E4B-14A22E13FEE0}">
      <dgm:prSet/>
      <dgm:spPr/>
      <dgm:t>
        <a:bodyPr/>
        <a:lstStyle/>
        <a:p>
          <a:endParaRPr lang="en-US">
            <a:solidFill>
              <a:schemeClr val="bg1"/>
            </a:solidFill>
          </a:endParaRPr>
        </a:p>
      </dgm:t>
    </dgm:pt>
    <dgm:pt modelId="{AC45E90A-01D8-45BE-AF07-BBC68E9A4AAA}">
      <dgm:prSet/>
      <dgm:spPr>
        <a:solidFill>
          <a:schemeClr val="tx1">
            <a:lumMod val="50000"/>
            <a:lumOff val="50000"/>
          </a:schemeClr>
        </a:solidFill>
      </dgm:spPr>
      <dgm:t>
        <a:bodyPr/>
        <a:lstStyle/>
        <a:p>
          <a:r>
            <a:rPr lang="en-US" b="0" i="0" baseline="0" dirty="0">
              <a:solidFill>
                <a:schemeClr val="bg1"/>
              </a:solidFill>
            </a:rPr>
            <a:t>Multi-Disciplinary Team service for value, contract for GPs as gatekeepers pay for outcomes </a:t>
          </a:r>
          <a:endParaRPr lang="en-US" dirty="0">
            <a:solidFill>
              <a:schemeClr val="bg1"/>
            </a:solidFill>
          </a:endParaRPr>
        </a:p>
      </dgm:t>
    </dgm:pt>
    <dgm:pt modelId="{2009C8A7-631F-44DB-AEED-CA723EE3C035}" type="parTrans" cxnId="{C44C84B2-FDEA-4353-A140-F8C94D2B9A05}">
      <dgm:prSet/>
      <dgm:spPr/>
      <dgm:t>
        <a:bodyPr/>
        <a:lstStyle/>
        <a:p>
          <a:endParaRPr lang="en-US">
            <a:solidFill>
              <a:schemeClr val="bg1"/>
            </a:solidFill>
          </a:endParaRPr>
        </a:p>
      </dgm:t>
    </dgm:pt>
    <dgm:pt modelId="{14920F9B-91D4-4E55-9E31-D4DC96C39C64}" type="sibTrans" cxnId="{C44C84B2-FDEA-4353-A140-F8C94D2B9A05}">
      <dgm:prSet/>
      <dgm:spPr/>
      <dgm:t>
        <a:bodyPr/>
        <a:lstStyle/>
        <a:p>
          <a:endParaRPr lang="en-US">
            <a:solidFill>
              <a:schemeClr val="bg1"/>
            </a:solidFill>
          </a:endParaRPr>
        </a:p>
      </dgm:t>
    </dgm:pt>
    <dgm:pt modelId="{9DF9CFE0-707E-4672-8668-A7CD317354E5}">
      <dgm:prSet/>
      <dgm:spPr>
        <a:solidFill>
          <a:srgbClr val="035782"/>
        </a:solidFill>
      </dgm:spPr>
      <dgm:t>
        <a:bodyPr/>
        <a:lstStyle/>
        <a:p>
          <a:r>
            <a:rPr lang="en-GB" b="0" i="0" dirty="0">
              <a:solidFill>
                <a:schemeClr val="bg1"/>
              </a:solidFill>
            </a:rPr>
            <a:t>Data analysis by scheme, risk stratify to provide more preventative innovative interventions, that are evidence based.</a:t>
          </a:r>
          <a:endParaRPr lang="en-US" dirty="0">
            <a:solidFill>
              <a:schemeClr val="bg1"/>
            </a:solidFill>
          </a:endParaRPr>
        </a:p>
      </dgm:t>
    </dgm:pt>
    <dgm:pt modelId="{F6DF5150-E1A1-4D47-AE63-0A8A87ECDAD2}" type="parTrans" cxnId="{FD06E79E-6393-4F3C-B588-2CD3E5A23CC7}">
      <dgm:prSet/>
      <dgm:spPr/>
      <dgm:t>
        <a:bodyPr/>
        <a:lstStyle/>
        <a:p>
          <a:endParaRPr lang="en-US">
            <a:solidFill>
              <a:schemeClr val="bg1"/>
            </a:solidFill>
          </a:endParaRPr>
        </a:p>
      </dgm:t>
    </dgm:pt>
    <dgm:pt modelId="{2204ECA2-E382-4A27-A725-A0B39A513151}" type="sibTrans" cxnId="{FD06E79E-6393-4F3C-B588-2CD3E5A23CC7}">
      <dgm:prSet/>
      <dgm:spPr/>
      <dgm:t>
        <a:bodyPr/>
        <a:lstStyle/>
        <a:p>
          <a:endParaRPr lang="en-US">
            <a:solidFill>
              <a:schemeClr val="bg1"/>
            </a:solidFill>
          </a:endParaRPr>
        </a:p>
      </dgm:t>
    </dgm:pt>
    <dgm:pt modelId="{653F0AC4-1523-496D-9C1E-076054387100}">
      <dgm:prSet/>
      <dgm:spPr>
        <a:solidFill>
          <a:srgbClr val="2DA15C"/>
        </a:solidFill>
      </dgm:spPr>
      <dgm:t>
        <a:bodyPr/>
        <a:lstStyle/>
        <a:p>
          <a:r>
            <a:rPr lang="en-GB" b="0" i="0" dirty="0">
              <a:solidFill>
                <a:schemeClr val="bg1"/>
              </a:solidFill>
            </a:rPr>
            <a:t>Member Education, simplified understandable standardised benefit options </a:t>
          </a:r>
          <a:endParaRPr lang="en-US" dirty="0">
            <a:solidFill>
              <a:schemeClr val="bg1"/>
            </a:solidFill>
          </a:endParaRPr>
        </a:p>
      </dgm:t>
    </dgm:pt>
    <dgm:pt modelId="{22867949-6B15-4B96-9F9E-F75736D29185}" type="parTrans" cxnId="{0ED4932C-74BA-4DD7-A93F-C60F8B0F1FC6}">
      <dgm:prSet/>
      <dgm:spPr/>
      <dgm:t>
        <a:bodyPr/>
        <a:lstStyle/>
        <a:p>
          <a:endParaRPr lang="en-US">
            <a:solidFill>
              <a:schemeClr val="bg1"/>
            </a:solidFill>
          </a:endParaRPr>
        </a:p>
      </dgm:t>
    </dgm:pt>
    <dgm:pt modelId="{D9EC7930-69DA-43DD-8CA4-0F2DC187076A}" type="sibTrans" cxnId="{0ED4932C-74BA-4DD7-A93F-C60F8B0F1FC6}">
      <dgm:prSet/>
      <dgm:spPr/>
      <dgm:t>
        <a:bodyPr/>
        <a:lstStyle/>
        <a:p>
          <a:endParaRPr lang="en-US">
            <a:solidFill>
              <a:schemeClr val="bg1"/>
            </a:solidFill>
          </a:endParaRPr>
        </a:p>
      </dgm:t>
    </dgm:pt>
    <dgm:pt modelId="{D68164BE-3891-40E9-BF7B-E1FAE4D370DB}" type="pres">
      <dgm:prSet presAssocID="{E01F8E71-CBB0-4FC1-8A94-A61E39AFFF18}" presName="diagram" presStyleCnt="0">
        <dgm:presLayoutVars>
          <dgm:dir/>
          <dgm:resizeHandles val="exact"/>
        </dgm:presLayoutVars>
      </dgm:prSet>
      <dgm:spPr/>
    </dgm:pt>
    <dgm:pt modelId="{2F680F26-9FDB-450D-A946-4470C8FE1F5D}" type="pres">
      <dgm:prSet presAssocID="{C9DFC47C-6E87-482A-B0BB-40985BC70E60}" presName="node" presStyleLbl="node1" presStyleIdx="0" presStyleCnt="6">
        <dgm:presLayoutVars>
          <dgm:bulletEnabled val="1"/>
        </dgm:presLayoutVars>
      </dgm:prSet>
      <dgm:spPr/>
    </dgm:pt>
    <dgm:pt modelId="{AE7D722A-1891-49B7-AD71-35D98DA477FD}" type="pres">
      <dgm:prSet presAssocID="{FBA98965-FABA-425B-9A6D-79DAD220F24F}" presName="sibTrans" presStyleCnt="0"/>
      <dgm:spPr/>
    </dgm:pt>
    <dgm:pt modelId="{7814D25B-1835-4389-B845-4EC2CA2ADB6F}" type="pres">
      <dgm:prSet presAssocID="{BE400B4A-3652-4AA6-8028-BE203F6D9CB5}" presName="node" presStyleLbl="node1" presStyleIdx="1" presStyleCnt="6">
        <dgm:presLayoutVars>
          <dgm:bulletEnabled val="1"/>
        </dgm:presLayoutVars>
      </dgm:prSet>
      <dgm:spPr/>
    </dgm:pt>
    <dgm:pt modelId="{64BB8457-CD67-4783-A3C2-C9CBFA1ECB8B}" type="pres">
      <dgm:prSet presAssocID="{E1157F91-F24A-4FDC-A3B6-B937FA947EB9}" presName="sibTrans" presStyleCnt="0"/>
      <dgm:spPr/>
    </dgm:pt>
    <dgm:pt modelId="{D74BA132-1C93-4B4D-8470-C6FD895131DB}" type="pres">
      <dgm:prSet presAssocID="{3802566E-A68B-44F9-9974-3762900D928A}" presName="node" presStyleLbl="node1" presStyleIdx="2" presStyleCnt="6">
        <dgm:presLayoutVars>
          <dgm:bulletEnabled val="1"/>
        </dgm:presLayoutVars>
      </dgm:prSet>
      <dgm:spPr/>
    </dgm:pt>
    <dgm:pt modelId="{A98EFFEB-0E64-4CEC-ACCB-0C84928F2F6A}" type="pres">
      <dgm:prSet presAssocID="{D5DA12BD-EA4F-47A4-AFE4-3DCA13BF421C}" presName="sibTrans" presStyleCnt="0"/>
      <dgm:spPr/>
    </dgm:pt>
    <dgm:pt modelId="{37D93E5F-3C6B-4427-81CB-EE445E99AFB0}" type="pres">
      <dgm:prSet presAssocID="{AC45E90A-01D8-45BE-AF07-BBC68E9A4AAA}" presName="node" presStyleLbl="node1" presStyleIdx="3" presStyleCnt="6">
        <dgm:presLayoutVars>
          <dgm:bulletEnabled val="1"/>
        </dgm:presLayoutVars>
      </dgm:prSet>
      <dgm:spPr/>
    </dgm:pt>
    <dgm:pt modelId="{D7BD156D-C389-4ADD-A7D5-836725C9DD84}" type="pres">
      <dgm:prSet presAssocID="{14920F9B-91D4-4E55-9E31-D4DC96C39C64}" presName="sibTrans" presStyleCnt="0"/>
      <dgm:spPr/>
    </dgm:pt>
    <dgm:pt modelId="{B7B80787-8F49-48A1-BC13-A10E994E5391}" type="pres">
      <dgm:prSet presAssocID="{9DF9CFE0-707E-4672-8668-A7CD317354E5}" presName="node" presStyleLbl="node1" presStyleIdx="4" presStyleCnt="6">
        <dgm:presLayoutVars>
          <dgm:bulletEnabled val="1"/>
        </dgm:presLayoutVars>
      </dgm:prSet>
      <dgm:spPr/>
    </dgm:pt>
    <dgm:pt modelId="{A056A914-F0E6-4C51-A130-1A2D77027847}" type="pres">
      <dgm:prSet presAssocID="{2204ECA2-E382-4A27-A725-A0B39A513151}" presName="sibTrans" presStyleCnt="0"/>
      <dgm:spPr/>
    </dgm:pt>
    <dgm:pt modelId="{EEA7195E-D817-4895-B8B6-8856CA9C502B}" type="pres">
      <dgm:prSet presAssocID="{653F0AC4-1523-496D-9C1E-076054387100}" presName="node" presStyleLbl="node1" presStyleIdx="5" presStyleCnt="6">
        <dgm:presLayoutVars>
          <dgm:bulletEnabled val="1"/>
        </dgm:presLayoutVars>
      </dgm:prSet>
      <dgm:spPr/>
    </dgm:pt>
  </dgm:ptLst>
  <dgm:cxnLst>
    <dgm:cxn modelId="{0ED4932C-74BA-4DD7-A93F-C60F8B0F1FC6}" srcId="{E01F8E71-CBB0-4FC1-8A94-A61E39AFFF18}" destId="{653F0AC4-1523-496D-9C1E-076054387100}" srcOrd="5" destOrd="0" parTransId="{22867949-6B15-4B96-9F9E-F75736D29185}" sibTransId="{D9EC7930-69DA-43DD-8CA4-0F2DC187076A}"/>
    <dgm:cxn modelId="{95ED5635-7BBB-46F0-8E15-C4B7CEBF7C4B}" type="presOf" srcId="{C9DFC47C-6E87-482A-B0BB-40985BC70E60}" destId="{2F680F26-9FDB-450D-A946-4470C8FE1F5D}" srcOrd="0" destOrd="0" presId="urn:microsoft.com/office/officeart/2005/8/layout/default"/>
    <dgm:cxn modelId="{54770D42-885E-4ECC-BDFA-BCAE60A92D40}" type="presOf" srcId="{BE400B4A-3652-4AA6-8028-BE203F6D9CB5}" destId="{7814D25B-1835-4389-B845-4EC2CA2ADB6F}" srcOrd="0" destOrd="0" presId="urn:microsoft.com/office/officeart/2005/8/layout/default"/>
    <dgm:cxn modelId="{70CB0066-8DA5-4C27-AD46-AEDC67A73AC6}" type="presOf" srcId="{3802566E-A68B-44F9-9974-3762900D928A}" destId="{D74BA132-1C93-4B4D-8470-C6FD895131DB}" srcOrd="0" destOrd="0" presId="urn:microsoft.com/office/officeart/2005/8/layout/default"/>
    <dgm:cxn modelId="{0E19666B-D295-4B7C-A20B-8C327FC5F80C}" type="presOf" srcId="{AC45E90A-01D8-45BE-AF07-BBC68E9A4AAA}" destId="{37D93E5F-3C6B-4427-81CB-EE445E99AFB0}" srcOrd="0" destOrd="0" presId="urn:microsoft.com/office/officeart/2005/8/layout/default"/>
    <dgm:cxn modelId="{FD06E79E-6393-4F3C-B588-2CD3E5A23CC7}" srcId="{E01F8E71-CBB0-4FC1-8A94-A61E39AFFF18}" destId="{9DF9CFE0-707E-4672-8668-A7CD317354E5}" srcOrd="4" destOrd="0" parTransId="{F6DF5150-E1A1-4D47-AE63-0A8A87ECDAD2}" sibTransId="{2204ECA2-E382-4A27-A725-A0B39A513151}"/>
    <dgm:cxn modelId="{2252119F-14FE-419F-9C5C-C31DF624C1BC}" type="presOf" srcId="{9DF9CFE0-707E-4672-8668-A7CD317354E5}" destId="{B7B80787-8F49-48A1-BC13-A10E994E5391}" srcOrd="0" destOrd="0" presId="urn:microsoft.com/office/officeart/2005/8/layout/default"/>
    <dgm:cxn modelId="{5F8D8CAE-A81B-4791-9E4B-14A22E13FEE0}" srcId="{E01F8E71-CBB0-4FC1-8A94-A61E39AFFF18}" destId="{3802566E-A68B-44F9-9974-3762900D928A}" srcOrd="2" destOrd="0" parTransId="{D5A4E808-A3C4-4275-BBB1-E38C78123185}" sibTransId="{D5DA12BD-EA4F-47A4-AFE4-3DCA13BF421C}"/>
    <dgm:cxn modelId="{C44C84B2-FDEA-4353-A140-F8C94D2B9A05}" srcId="{E01F8E71-CBB0-4FC1-8A94-A61E39AFFF18}" destId="{AC45E90A-01D8-45BE-AF07-BBC68E9A4AAA}" srcOrd="3" destOrd="0" parTransId="{2009C8A7-631F-44DB-AEED-CA723EE3C035}" sibTransId="{14920F9B-91D4-4E55-9E31-D4DC96C39C64}"/>
    <dgm:cxn modelId="{D6D9A6B8-129B-4A78-B2E1-AF743E1C12F3}" srcId="{E01F8E71-CBB0-4FC1-8A94-A61E39AFFF18}" destId="{BE400B4A-3652-4AA6-8028-BE203F6D9CB5}" srcOrd="1" destOrd="0" parTransId="{4A15D821-D616-4AF2-A413-4C97270504BD}" sibTransId="{E1157F91-F24A-4FDC-A3B6-B937FA947EB9}"/>
    <dgm:cxn modelId="{941282C3-179B-4DF4-9197-E78BEDCE4D3C}" type="presOf" srcId="{E01F8E71-CBB0-4FC1-8A94-A61E39AFFF18}" destId="{D68164BE-3891-40E9-BF7B-E1FAE4D370DB}" srcOrd="0" destOrd="0" presId="urn:microsoft.com/office/officeart/2005/8/layout/default"/>
    <dgm:cxn modelId="{BE7C89E8-649C-4A50-B92F-A6675E3AB0AF}" srcId="{E01F8E71-CBB0-4FC1-8A94-A61E39AFFF18}" destId="{C9DFC47C-6E87-482A-B0BB-40985BC70E60}" srcOrd="0" destOrd="0" parTransId="{A768D22E-F138-42DA-A88D-CB7C06D72BC8}" sibTransId="{FBA98965-FABA-425B-9A6D-79DAD220F24F}"/>
    <dgm:cxn modelId="{4AC6CCFD-98FA-4F03-9FEA-59CEF7D11106}" type="presOf" srcId="{653F0AC4-1523-496D-9C1E-076054387100}" destId="{EEA7195E-D817-4895-B8B6-8856CA9C502B}" srcOrd="0" destOrd="0" presId="urn:microsoft.com/office/officeart/2005/8/layout/default"/>
    <dgm:cxn modelId="{CC329A11-48C5-41A9-ACAD-4466112A281C}" type="presParOf" srcId="{D68164BE-3891-40E9-BF7B-E1FAE4D370DB}" destId="{2F680F26-9FDB-450D-A946-4470C8FE1F5D}" srcOrd="0" destOrd="0" presId="urn:microsoft.com/office/officeart/2005/8/layout/default"/>
    <dgm:cxn modelId="{32484C51-5FD2-481D-8270-6D8D2A2E56DC}" type="presParOf" srcId="{D68164BE-3891-40E9-BF7B-E1FAE4D370DB}" destId="{AE7D722A-1891-49B7-AD71-35D98DA477FD}" srcOrd="1" destOrd="0" presId="urn:microsoft.com/office/officeart/2005/8/layout/default"/>
    <dgm:cxn modelId="{D3C6281C-5D20-403F-9B5F-79E7D7DEC568}" type="presParOf" srcId="{D68164BE-3891-40E9-BF7B-E1FAE4D370DB}" destId="{7814D25B-1835-4389-B845-4EC2CA2ADB6F}" srcOrd="2" destOrd="0" presId="urn:microsoft.com/office/officeart/2005/8/layout/default"/>
    <dgm:cxn modelId="{AFBFA0B7-8EB6-4CBB-B250-89A5500A3C53}" type="presParOf" srcId="{D68164BE-3891-40E9-BF7B-E1FAE4D370DB}" destId="{64BB8457-CD67-4783-A3C2-C9CBFA1ECB8B}" srcOrd="3" destOrd="0" presId="urn:microsoft.com/office/officeart/2005/8/layout/default"/>
    <dgm:cxn modelId="{5E2BF8CD-4934-4B3E-AE5B-2126BA57AB08}" type="presParOf" srcId="{D68164BE-3891-40E9-BF7B-E1FAE4D370DB}" destId="{D74BA132-1C93-4B4D-8470-C6FD895131DB}" srcOrd="4" destOrd="0" presId="urn:microsoft.com/office/officeart/2005/8/layout/default"/>
    <dgm:cxn modelId="{3831CCAF-DEEE-4A9F-8590-33AE9F64A4F1}" type="presParOf" srcId="{D68164BE-3891-40E9-BF7B-E1FAE4D370DB}" destId="{A98EFFEB-0E64-4CEC-ACCB-0C84928F2F6A}" srcOrd="5" destOrd="0" presId="urn:microsoft.com/office/officeart/2005/8/layout/default"/>
    <dgm:cxn modelId="{91049294-99DD-4727-8F87-C80C4A94E4CA}" type="presParOf" srcId="{D68164BE-3891-40E9-BF7B-E1FAE4D370DB}" destId="{37D93E5F-3C6B-4427-81CB-EE445E99AFB0}" srcOrd="6" destOrd="0" presId="urn:microsoft.com/office/officeart/2005/8/layout/default"/>
    <dgm:cxn modelId="{3433B8AA-65A9-45E8-86CF-DB3253EE5937}" type="presParOf" srcId="{D68164BE-3891-40E9-BF7B-E1FAE4D370DB}" destId="{D7BD156D-C389-4ADD-A7D5-836725C9DD84}" srcOrd="7" destOrd="0" presId="urn:microsoft.com/office/officeart/2005/8/layout/default"/>
    <dgm:cxn modelId="{DEDA6D0C-A036-483F-AD68-982529B88D3A}" type="presParOf" srcId="{D68164BE-3891-40E9-BF7B-E1FAE4D370DB}" destId="{B7B80787-8F49-48A1-BC13-A10E994E5391}" srcOrd="8" destOrd="0" presId="urn:microsoft.com/office/officeart/2005/8/layout/default"/>
    <dgm:cxn modelId="{5DB03DAE-C18B-4A7B-A57D-A9E8DAC4F997}" type="presParOf" srcId="{D68164BE-3891-40E9-BF7B-E1FAE4D370DB}" destId="{A056A914-F0E6-4C51-A130-1A2D77027847}" srcOrd="9" destOrd="0" presId="urn:microsoft.com/office/officeart/2005/8/layout/default"/>
    <dgm:cxn modelId="{FF8DDD57-38B9-4905-A1BA-0CACC5A8E113}" type="presParOf" srcId="{D68164BE-3891-40E9-BF7B-E1FAE4D370DB}" destId="{EEA7195E-D817-4895-B8B6-8856CA9C502B}"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01F8E71-CBB0-4FC1-8A94-A61E39AFFF18}"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C9DFC47C-6E87-482A-B0BB-40985BC70E60}">
      <dgm:prSet custT="1"/>
      <dgm:spPr>
        <a:solidFill>
          <a:srgbClr val="035782"/>
        </a:solidFill>
        <a:ln>
          <a:noFill/>
        </a:ln>
      </dgm:spPr>
      <dgm:t>
        <a:bodyPr/>
        <a:lstStyle/>
        <a:p>
          <a:r>
            <a:rPr lang="en-GB" sz="1200" b="1" i="0" dirty="0"/>
            <a:t>Encourage collaboration </a:t>
          </a:r>
          <a:r>
            <a:rPr lang="en-GB" sz="1200" b="0" i="0" dirty="0"/>
            <a:t>Facilitate collaboration between healthcare providers, payers, and members, understanding their entitlement and when to motivate, share evidence-based practice, to reduce costs and improve patient outcomes.</a:t>
          </a:r>
          <a:endParaRPr lang="en-US" sz="1200" dirty="0"/>
        </a:p>
      </dgm:t>
    </dgm:pt>
    <dgm:pt modelId="{A768D22E-F138-42DA-A88D-CB7C06D72BC8}" type="parTrans" cxnId="{BE7C89E8-649C-4A50-B92F-A6675E3AB0AF}">
      <dgm:prSet/>
      <dgm:spPr/>
      <dgm:t>
        <a:bodyPr/>
        <a:lstStyle/>
        <a:p>
          <a:endParaRPr lang="en-US" sz="1200"/>
        </a:p>
      </dgm:t>
    </dgm:pt>
    <dgm:pt modelId="{FBA98965-FABA-425B-9A6D-79DAD220F24F}" type="sibTrans" cxnId="{BE7C89E8-649C-4A50-B92F-A6675E3AB0AF}">
      <dgm:prSet/>
      <dgm:spPr/>
      <dgm:t>
        <a:bodyPr/>
        <a:lstStyle/>
        <a:p>
          <a:endParaRPr lang="en-US" sz="1200"/>
        </a:p>
      </dgm:t>
    </dgm:pt>
    <dgm:pt modelId="{7494E523-0167-4936-861B-B9A07BF69887}">
      <dgm:prSet custT="1"/>
      <dgm:spPr>
        <a:solidFill>
          <a:srgbClr val="2DA15C"/>
        </a:solidFill>
      </dgm:spPr>
      <dgm:t>
        <a:bodyPr/>
        <a:lstStyle/>
        <a:p>
          <a:r>
            <a:rPr lang="en-GB" sz="1200" b="1" i="0" dirty="0"/>
            <a:t>Contracting &amp; outsourcing</a:t>
          </a:r>
        </a:p>
        <a:p>
          <a:r>
            <a:rPr lang="en-GB" sz="1200" b="0" i="0" dirty="0"/>
            <a:t>Standardisation contracts, services, and processes to reduce variability, improve quality and control costs</a:t>
          </a:r>
          <a:endParaRPr lang="en-US" sz="1200" dirty="0"/>
        </a:p>
      </dgm:t>
    </dgm:pt>
    <dgm:pt modelId="{59FFE43C-C82C-4FF6-8D73-2345B29E945A}" type="parTrans" cxnId="{3F5CC80D-2E6D-418C-A45F-6FCCF13D9686}">
      <dgm:prSet/>
      <dgm:spPr/>
      <dgm:t>
        <a:bodyPr/>
        <a:lstStyle/>
        <a:p>
          <a:endParaRPr lang="en-ZA" sz="1200"/>
        </a:p>
      </dgm:t>
    </dgm:pt>
    <dgm:pt modelId="{53BAC34A-E680-4DAF-A104-975B0ECC08CC}" type="sibTrans" cxnId="{3F5CC80D-2E6D-418C-A45F-6FCCF13D9686}">
      <dgm:prSet/>
      <dgm:spPr/>
      <dgm:t>
        <a:bodyPr/>
        <a:lstStyle/>
        <a:p>
          <a:endParaRPr lang="en-ZA" sz="1200"/>
        </a:p>
      </dgm:t>
    </dgm:pt>
    <dgm:pt modelId="{1E9DA9E7-178B-4625-9414-FCFCBB9B2E8B}">
      <dgm:prSet custT="1"/>
      <dgm:spPr>
        <a:solidFill>
          <a:schemeClr val="tx1">
            <a:lumMod val="50000"/>
            <a:lumOff val="50000"/>
          </a:schemeClr>
        </a:solidFill>
      </dgm:spPr>
      <dgm:t>
        <a:bodyPr/>
        <a:lstStyle/>
        <a:p>
          <a:r>
            <a:rPr lang="en-GB" sz="1200" b="0" i="0" dirty="0"/>
            <a:t>Focus on promotion and prevention of care – Incentivise for extra benefits, that reduce long term costs (screening, wellness, chronic disease management)</a:t>
          </a:r>
          <a:endParaRPr lang="en-US" sz="1200" dirty="0"/>
        </a:p>
      </dgm:t>
    </dgm:pt>
    <dgm:pt modelId="{71605284-AFF5-41F0-B9AF-79A2913EF3BF}" type="parTrans" cxnId="{BB4020F7-5E6C-4AEE-9A1E-9DB00193B8AD}">
      <dgm:prSet/>
      <dgm:spPr/>
      <dgm:t>
        <a:bodyPr/>
        <a:lstStyle/>
        <a:p>
          <a:endParaRPr lang="en-ZA" sz="1200"/>
        </a:p>
      </dgm:t>
    </dgm:pt>
    <dgm:pt modelId="{E8896CE8-83AB-4664-A508-A3E80D73BCED}" type="sibTrans" cxnId="{BB4020F7-5E6C-4AEE-9A1E-9DB00193B8AD}">
      <dgm:prSet/>
      <dgm:spPr/>
      <dgm:t>
        <a:bodyPr/>
        <a:lstStyle/>
        <a:p>
          <a:endParaRPr lang="en-ZA" sz="1200"/>
        </a:p>
      </dgm:t>
    </dgm:pt>
    <dgm:pt modelId="{9768EEF4-83C7-4630-9EC6-A75F5EF5C056}">
      <dgm:prSet custT="1"/>
      <dgm:spPr>
        <a:solidFill>
          <a:schemeClr val="tx1">
            <a:lumMod val="50000"/>
            <a:lumOff val="50000"/>
          </a:schemeClr>
        </a:solidFill>
      </dgm:spPr>
      <dgm:t>
        <a:bodyPr/>
        <a:lstStyle/>
        <a:p>
          <a:r>
            <a:rPr lang="en-GB" sz="1200" b="1" i="0" dirty="0"/>
            <a:t>Enhance service engagement </a:t>
          </a:r>
          <a:r>
            <a:rPr lang="en-GB" sz="1200" b="0" i="0" dirty="0"/>
            <a:t>care coordination, disease management, member engagement to understand the value of preventative care , encourage healthy behaviour</a:t>
          </a:r>
          <a:endParaRPr lang="en-US" sz="1200" dirty="0"/>
        </a:p>
      </dgm:t>
    </dgm:pt>
    <dgm:pt modelId="{2FA3CE3F-92DC-415F-8C1E-DEE9649DD163}" type="parTrans" cxnId="{EDFF4A93-CC70-4F8D-8E3D-4A0BDF7A64C8}">
      <dgm:prSet/>
      <dgm:spPr/>
      <dgm:t>
        <a:bodyPr/>
        <a:lstStyle/>
        <a:p>
          <a:endParaRPr lang="en-ZA" sz="1200"/>
        </a:p>
      </dgm:t>
    </dgm:pt>
    <dgm:pt modelId="{43DBD0D2-49C1-449B-B403-9D002297213D}" type="sibTrans" cxnId="{EDFF4A93-CC70-4F8D-8E3D-4A0BDF7A64C8}">
      <dgm:prSet/>
      <dgm:spPr/>
      <dgm:t>
        <a:bodyPr/>
        <a:lstStyle/>
        <a:p>
          <a:endParaRPr lang="en-ZA" sz="1200"/>
        </a:p>
      </dgm:t>
    </dgm:pt>
    <dgm:pt modelId="{A9EF60F8-36AE-4980-B9E6-94E4E4003A3A}">
      <dgm:prSet custT="1"/>
      <dgm:spPr>
        <a:solidFill>
          <a:srgbClr val="035782"/>
        </a:solidFill>
      </dgm:spPr>
      <dgm:t>
        <a:bodyPr/>
        <a:lstStyle/>
        <a:p>
          <a:r>
            <a:rPr lang="en-US" sz="1200" b="0" i="0" baseline="0" dirty="0">
              <a:solidFill>
                <a:schemeClr val="bg1"/>
              </a:solidFill>
            </a:rPr>
            <a:t>Adopt value-based care models – pay for outcomes </a:t>
          </a:r>
        </a:p>
        <a:p>
          <a:r>
            <a:rPr lang="en-US" sz="1200" b="0" i="0" baseline="0" dirty="0">
              <a:solidFill>
                <a:schemeClr val="bg1"/>
              </a:solidFill>
            </a:rPr>
            <a:t>Alternative reimbursement models</a:t>
          </a:r>
        </a:p>
      </dgm:t>
    </dgm:pt>
    <dgm:pt modelId="{D0AC08C2-E6B3-4375-AECD-D0ADA6B475CC}" type="parTrans" cxnId="{60AD8719-D349-4E4A-AFA7-9C87914E52A2}">
      <dgm:prSet/>
      <dgm:spPr/>
      <dgm:t>
        <a:bodyPr/>
        <a:lstStyle/>
        <a:p>
          <a:endParaRPr lang="en-ZA" sz="1200"/>
        </a:p>
      </dgm:t>
    </dgm:pt>
    <dgm:pt modelId="{8B107A41-A519-4A6E-BF64-1F3332C31475}" type="sibTrans" cxnId="{60AD8719-D349-4E4A-AFA7-9C87914E52A2}">
      <dgm:prSet/>
      <dgm:spPr/>
      <dgm:t>
        <a:bodyPr/>
        <a:lstStyle/>
        <a:p>
          <a:endParaRPr lang="en-ZA" sz="1200"/>
        </a:p>
      </dgm:t>
    </dgm:pt>
    <dgm:pt modelId="{F3B9358A-B199-4CE4-B0F8-84F56B340B3F}">
      <dgm:prSet custT="1"/>
      <dgm:spPr>
        <a:solidFill>
          <a:srgbClr val="2DA15C"/>
        </a:solidFill>
      </dgm:spPr>
      <dgm:t>
        <a:bodyPr/>
        <a:lstStyle/>
        <a:p>
          <a:r>
            <a:rPr lang="en-GB" sz="1200" b="0" i="0" dirty="0"/>
            <a:t>Proactive predictive data analysis by scheme, to anticipate affordability or benefit access </a:t>
          </a:r>
          <a:endParaRPr lang="en-US" sz="1200" dirty="0"/>
        </a:p>
      </dgm:t>
    </dgm:pt>
    <dgm:pt modelId="{9F4E29B6-674C-42B0-BA9F-907298A0F68A}" type="parTrans" cxnId="{F23F3ADE-8C7F-4A03-8510-16237D33C43B}">
      <dgm:prSet/>
      <dgm:spPr/>
      <dgm:t>
        <a:bodyPr/>
        <a:lstStyle/>
        <a:p>
          <a:endParaRPr lang="en-ZA" sz="1200"/>
        </a:p>
      </dgm:t>
    </dgm:pt>
    <dgm:pt modelId="{69892FCB-CE3F-4870-A960-E43A15E929A7}" type="sibTrans" cxnId="{F23F3ADE-8C7F-4A03-8510-16237D33C43B}">
      <dgm:prSet/>
      <dgm:spPr/>
      <dgm:t>
        <a:bodyPr/>
        <a:lstStyle/>
        <a:p>
          <a:endParaRPr lang="en-ZA" sz="1200"/>
        </a:p>
      </dgm:t>
    </dgm:pt>
    <dgm:pt modelId="{D68164BE-3891-40E9-BF7B-E1FAE4D370DB}" type="pres">
      <dgm:prSet presAssocID="{E01F8E71-CBB0-4FC1-8A94-A61E39AFFF18}" presName="diagram" presStyleCnt="0">
        <dgm:presLayoutVars>
          <dgm:dir/>
          <dgm:resizeHandles val="exact"/>
        </dgm:presLayoutVars>
      </dgm:prSet>
      <dgm:spPr/>
    </dgm:pt>
    <dgm:pt modelId="{2F680F26-9FDB-450D-A946-4470C8FE1F5D}" type="pres">
      <dgm:prSet presAssocID="{C9DFC47C-6E87-482A-B0BB-40985BC70E60}" presName="node" presStyleLbl="node1" presStyleIdx="0" presStyleCnt="6">
        <dgm:presLayoutVars>
          <dgm:bulletEnabled val="1"/>
        </dgm:presLayoutVars>
      </dgm:prSet>
      <dgm:spPr/>
    </dgm:pt>
    <dgm:pt modelId="{AE7D722A-1891-49B7-AD71-35D98DA477FD}" type="pres">
      <dgm:prSet presAssocID="{FBA98965-FABA-425B-9A6D-79DAD220F24F}" presName="sibTrans" presStyleCnt="0"/>
      <dgm:spPr/>
    </dgm:pt>
    <dgm:pt modelId="{CE3C7F86-465D-4C79-81F0-707B1CC3E9BA}" type="pres">
      <dgm:prSet presAssocID="{7494E523-0167-4936-861B-B9A07BF69887}" presName="node" presStyleLbl="node1" presStyleIdx="1" presStyleCnt="6">
        <dgm:presLayoutVars>
          <dgm:bulletEnabled val="1"/>
        </dgm:presLayoutVars>
      </dgm:prSet>
      <dgm:spPr/>
    </dgm:pt>
    <dgm:pt modelId="{AEE1CA32-E11C-46D8-B831-553D4B056E0F}" type="pres">
      <dgm:prSet presAssocID="{53BAC34A-E680-4DAF-A104-975B0ECC08CC}" presName="sibTrans" presStyleCnt="0"/>
      <dgm:spPr/>
    </dgm:pt>
    <dgm:pt modelId="{16063587-3950-456D-AF35-D71659F148F9}" type="pres">
      <dgm:prSet presAssocID="{1E9DA9E7-178B-4625-9414-FCFCBB9B2E8B}" presName="node" presStyleLbl="node1" presStyleIdx="2" presStyleCnt="6">
        <dgm:presLayoutVars>
          <dgm:bulletEnabled val="1"/>
        </dgm:presLayoutVars>
      </dgm:prSet>
      <dgm:spPr/>
    </dgm:pt>
    <dgm:pt modelId="{CFE81D09-3135-485B-9345-0EC01B0D5534}" type="pres">
      <dgm:prSet presAssocID="{E8896CE8-83AB-4664-A508-A3E80D73BCED}" presName="sibTrans" presStyleCnt="0"/>
      <dgm:spPr/>
    </dgm:pt>
    <dgm:pt modelId="{F0B2DE1C-9FBD-45A9-88AE-EA2D8A682C16}" type="pres">
      <dgm:prSet presAssocID="{9768EEF4-83C7-4630-9EC6-A75F5EF5C056}" presName="node" presStyleLbl="node1" presStyleIdx="3" presStyleCnt="6">
        <dgm:presLayoutVars>
          <dgm:bulletEnabled val="1"/>
        </dgm:presLayoutVars>
      </dgm:prSet>
      <dgm:spPr/>
    </dgm:pt>
    <dgm:pt modelId="{89AED6F4-7BCC-49FF-BC5B-E7233A8DDD6C}" type="pres">
      <dgm:prSet presAssocID="{43DBD0D2-49C1-449B-B403-9D002297213D}" presName="sibTrans" presStyleCnt="0"/>
      <dgm:spPr/>
    </dgm:pt>
    <dgm:pt modelId="{217717AE-D017-47FC-ABE7-E3EE2E0CA86E}" type="pres">
      <dgm:prSet presAssocID="{A9EF60F8-36AE-4980-B9E6-94E4E4003A3A}" presName="node" presStyleLbl="node1" presStyleIdx="4" presStyleCnt="6">
        <dgm:presLayoutVars>
          <dgm:bulletEnabled val="1"/>
        </dgm:presLayoutVars>
      </dgm:prSet>
      <dgm:spPr/>
    </dgm:pt>
    <dgm:pt modelId="{8FD10615-FBC9-4A48-B33B-2B094652BA5D}" type="pres">
      <dgm:prSet presAssocID="{8B107A41-A519-4A6E-BF64-1F3332C31475}" presName="sibTrans" presStyleCnt="0"/>
      <dgm:spPr/>
    </dgm:pt>
    <dgm:pt modelId="{611A4E1F-78CF-4AC3-A7D8-D6DD7AB96346}" type="pres">
      <dgm:prSet presAssocID="{F3B9358A-B199-4CE4-B0F8-84F56B340B3F}" presName="node" presStyleLbl="node1" presStyleIdx="5" presStyleCnt="6">
        <dgm:presLayoutVars>
          <dgm:bulletEnabled val="1"/>
        </dgm:presLayoutVars>
      </dgm:prSet>
      <dgm:spPr/>
    </dgm:pt>
  </dgm:ptLst>
  <dgm:cxnLst>
    <dgm:cxn modelId="{3F5CC80D-2E6D-418C-A45F-6FCCF13D9686}" srcId="{E01F8E71-CBB0-4FC1-8A94-A61E39AFFF18}" destId="{7494E523-0167-4936-861B-B9A07BF69887}" srcOrd="1" destOrd="0" parTransId="{59FFE43C-C82C-4FF6-8D73-2345B29E945A}" sibTransId="{53BAC34A-E680-4DAF-A104-975B0ECC08CC}"/>
    <dgm:cxn modelId="{7A951518-A595-4F94-B40F-6852204E614C}" type="presOf" srcId="{7494E523-0167-4936-861B-B9A07BF69887}" destId="{CE3C7F86-465D-4C79-81F0-707B1CC3E9BA}" srcOrd="0" destOrd="0" presId="urn:microsoft.com/office/officeart/2005/8/layout/default"/>
    <dgm:cxn modelId="{60AD8719-D349-4E4A-AFA7-9C87914E52A2}" srcId="{E01F8E71-CBB0-4FC1-8A94-A61E39AFFF18}" destId="{A9EF60F8-36AE-4980-B9E6-94E4E4003A3A}" srcOrd="4" destOrd="0" parTransId="{D0AC08C2-E6B3-4375-AECD-D0ADA6B475CC}" sibTransId="{8B107A41-A519-4A6E-BF64-1F3332C31475}"/>
    <dgm:cxn modelId="{95ED5635-7BBB-46F0-8E15-C4B7CEBF7C4B}" type="presOf" srcId="{C9DFC47C-6E87-482A-B0BB-40985BC70E60}" destId="{2F680F26-9FDB-450D-A946-4470C8FE1F5D}" srcOrd="0" destOrd="0" presId="urn:microsoft.com/office/officeart/2005/8/layout/default"/>
    <dgm:cxn modelId="{15D68E87-1311-4FB8-BBAC-CF9158B0EB0E}" type="presOf" srcId="{1E9DA9E7-178B-4625-9414-FCFCBB9B2E8B}" destId="{16063587-3950-456D-AF35-D71659F148F9}" srcOrd="0" destOrd="0" presId="urn:microsoft.com/office/officeart/2005/8/layout/default"/>
    <dgm:cxn modelId="{EDFF4A93-CC70-4F8D-8E3D-4A0BDF7A64C8}" srcId="{E01F8E71-CBB0-4FC1-8A94-A61E39AFFF18}" destId="{9768EEF4-83C7-4630-9EC6-A75F5EF5C056}" srcOrd="3" destOrd="0" parTransId="{2FA3CE3F-92DC-415F-8C1E-DEE9649DD163}" sibTransId="{43DBD0D2-49C1-449B-B403-9D002297213D}"/>
    <dgm:cxn modelId="{C0295F9D-9570-48DE-8E4E-2240D730233D}" type="presOf" srcId="{A9EF60F8-36AE-4980-B9E6-94E4E4003A3A}" destId="{217717AE-D017-47FC-ABE7-E3EE2E0CA86E}" srcOrd="0" destOrd="0" presId="urn:microsoft.com/office/officeart/2005/8/layout/default"/>
    <dgm:cxn modelId="{941282C3-179B-4DF4-9197-E78BEDCE4D3C}" type="presOf" srcId="{E01F8E71-CBB0-4FC1-8A94-A61E39AFFF18}" destId="{D68164BE-3891-40E9-BF7B-E1FAE4D370DB}" srcOrd="0" destOrd="0" presId="urn:microsoft.com/office/officeart/2005/8/layout/default"/>
    <dgm:cxn modelId="{F23F3ADE-8C7F-4A03-8510-16237D33C43B}" srcId="{E01F8E71-CBB0-4FC1-8A94-A61E39AFFF18}" destId="{F3B9358A-B199-4CE4-B0F8-84F56B340B3F}" srcOrd="5" destOrd="0" parTransId="{9F4E29B6-674C-42B0-BA9F-907298A0F68A}" sibTransId="{69892FCB-CE3F-4870-A960-E43A15E929A7}"/>
    <dgm:cxn modelId="{BE7C89E8-649C-4A50-B92F-A6675E3AB0AF}" srcId="{E01F8E71-CBB0-4FC1-8A94-A61E39AFFF18}" destId="{C9DFC47C-6E87-482A-B0BB-40985BC70E60}" srcOrd="0" destOrd="0" parTransId="{A768D22E-F138-42DA-A88D-CB7C06D72BC8}" sibTransId="{FBA98965-FABA-425B-9A6D-79DAD220F24F}"/>
    <dgm:cxn modelId="{1F50F0F0-1E2D-4658-BEE0-F862F57F84FE}" type="presOf" srcId="{F3B9358A-B199-4CE4-B0F8-84F56B340B3F}" destId="{611A4E1F-78CF-4AC3-A7D8-D6DD7AB96346}" srcOrd="0" destOrd="0" presId="urn:microsoft.com/office/officeart/2005/8/layout/default"/>
    <dgm:cxn modelId="{BB4020F7-5E6C-4AEE-9A1E-9DB00193B8AD}" srcId="{E01F8E71-CBB0-4FC1-8A94-A61E39AFFF18}" destId="{1E9DA9E7-178B-4625-9414-FCFCBB9B2E8B}" srcOrd="2" destOrd="0" parTransId="{71605284-AFF5-41F0-B9AF-79A2913EF3BF}" sibTransId="{E8896CE8-83AB-4664-A508-A3E80D73BCED}"/>
    <dgm:cxn modelId="{A23565FD-D357-4F18-BA12-E9E0774B5538}" type="presOf" srcId="{9768EEF4-83C7-4630-9EC6-A75F5EF5C056}" destId="{F0B2DE1C-9FBD-45A9-88AE-EA2D8A682C16}" srcOrd="0" destOrd="0" presId="urn:microsoft.com/office/officeart/2005/8/layout/default"/>
    <dgm:cxn modelId="{CC329A11-48C5-41A9-ACAD-4466112A281C}" type="presParOf" srcId="{D68164BE-3891-40E9-BF7B-E1FAE4D370DB}" destId="{2F680F26-9FDB-450D-A946-4470C8FE1F5D}" srcOrd="0" destOrd="0" presId="urn:microsoft.com/office/officeart/2005/8/layout/default"/>
    <dgm:cxn modelId="{32484C51-5FD2-481D-8270-6D8D2A2E56DC}" type="presParOf" srcId="{D68164BE-3891-40E9-BF7B-E1FAE4D370DB}" destId="{AE7D722A-1891-49B7-AD71-35D98DA477FD}" srcOrd="1" destOrd="0" presId="urn:microsoft.com/office/officeart/2005/8/layout/default"/>
    <dgm:cxn modelId="{800A112C-26A5-464D-AC9F-7F64FC81CA62}" type="presParOf" srcId="{D68164BE-3891-40E9-BF7B-E1FAE4D370DB}" destId="{CE3C7F86-465D-4C79-81F0-707B1CC3E9BA}" srcOrd="2" destOrd="0" presId="urn:microsoft.com/office/officeart/2005/8/layout/default"/>
    <dgm:cxn modelId="{BA0DB37A-47D8-4E41-9D7F-F9CEF96CF54A}" type="presParOf" srcId="{D68164BE-3891-40E9-BF7B-E1FAE4D370DB}" destId="{AEE1CA32-E11C-46D8-B831-553D4B056E0F}" srcOrd="3" destOrd="0" presId="urn:microsoft.com/office/officeart/2005/8/layout/default"/>
    <dgm:cxn modelId="{804BD9E1-F05C-4301-9C88-D3208AC6EEBD}" type="presParOf" srcId="{D68164BE-3891-40E9-BF7B-E1FAE4D370DB}" destId="{16063587-3950-456D-AF35-D71659F148F9}" srcOrd="4" destOrd="0" presId="urn:microsoft.com/office/officeart/2005/8/layout/default"/>
    <dgm:cxn modelId="{6C122DD9-2366-4E4F-84DF-2DFEC54FD6DB}" type="presParOf" srcId="{D68164BE-3891-40E9-BF7B-E1FAE4D370DB}" destId="{CFE81D09-3135-485B-9345-0EC01B0D5534}" srcOrd="5" destOrd="0" presId="urn:microsoft.com/office/officeart/2005/8/layout/default"/>
    <dgm:cxn modelId="{C18430DC-91E7-420C-87C9-4885A860B2BC}" type="presParOf" srcId="{D68164BE-3891-40E9-BF7B-E1FAE4D370DB}" destId="{F0B2DE1C-9FBD-45A9-88AE-EA2D8A682C16}" srcOrd="6" destOrd="0" presId="urn:microsoft.com/office/officeart/2005/8/layout/default"/>
    <dgm:cxn modelId="{FD0A491F-245F-418E-B68E-0D4FD3082E63}" type="presParOf" srcId="{D68164BE-3891-40E9-BF7B-E1FAE4D370DB}" destId="{89AED6F4-7BCC-49FF-BC5B-E7233A8DDD6C}" srcOrd="7" destOrd="0" presId="urn:microsoft.com/office/officeart/2005/8/layout/default"/>
    <dgm:cxn modelId="{121CECEE-D183-4F7A-90E6-6F620ADFA83D}" type="presParOf" srcId="{D68164BE-3891-40E9-BF7B-E1FAE4D370DB}" destId="{217717AE-D017-47FC-ABE7-E3EE2E0CA86E}" srcOrd="8" destOrd="0" presId="urn:microsoft.com/office/officeart/2005/8/layout/default"/>
    <dgm:cxn modelId="{5CCC0578-3B97-4CC8-A72D-70D71DCD216F}" type="presParOf" srcId="{D68164BE-3891-40E9-BF7B-E1FAE4D370DB}" destId="{8FD10615-FBC9-4A48-B33B-2B094652BA5D}" srcOrd="9" destOrd="0" presId="urn:microsoft.com/office/officeart/2005/8/layout/default"/>
    <dgm:cxn modelId="{23735CF6-8144-4972-B541-70804BE120EC}" type="presParOf" srcId="{D68164BE-3891-40E9-BF7B-E1FAE4D370DB}" destId="{611A4E1F-78CF-4AC3-A7D8-D6DD7AB96346}" srcOrd="1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BB82426-5F15-CD49-BACA-49D63900E3C0}">
      <dsp:nvSpPr>
        <dsp:cNvPr id="0" name=""/>
        <dsp:cNvSpPr/>
      </dsp:nvSpPr>
      <dsp:spPr>
        <a:xfrm rot="16200000">
          <a:off x="36115" y="-36115"/>
          <a:ext cx="1936750" cy="2008981"/>
        </a:xfrm>
        <a:prstGeom prst="round1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b="1" kern="1200" dirty="0"/>
            <a:t>Financial Protection</a:t>
          </a:r>
          <a:br>
            <a:rPr lang="en-ZA" sz="1200" kern="1200" dirty="0"/>
          </a:br>
          <a:r>
            <a:rPr lang="en-ZA" sz="1200" kern="1200" dirty="0"/>
            <a:t>Minimising the risk of catastrophic out-of-pocket expenses and ensuring predictable, manageable contributions.</a:t>
          </a:r>
          <a:endParaRPr lang="en-GB" sz="1200" kern="1200" dirty="0"/>
        </a:p>
      </dsp:txBody>
      <dsp:txXfrm rot="5400000">
        <a:off x="0" y="0"/>
        <a:ext cx="2008981" cy="1452562"/>
      </dsp:txXfrm>
    </dsp:sp>
    <dsp:sp modelId="{68488011-61DE-054E-BB82-3128AB20AE40}">
      <dsp:nvSpPr>
        <dsp:cNvPr id="0" name=""/>
        <dsp:cNvSpPr/>
      </dsp:nvSpPr>
      <dsp:spPr>
        <a:xfrm>
          <a:off x="2008981" y="0"/>
          <a:ext cx="2008981" cy="1936750"/>
        </a:xfrm>
        <a:prstGeom prst="round1Rect">
          <a:avLst/>
        </a:prstGeom>
        <a:solidFill>
          <a:schemeClr val="accent5">
            <a:hueOff val="-1120085"/>
            <a:satOff val="-13060"/>
            <a:lumOff val="47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b="1" kern="1200" dirty="0"/>
            <a:t>Value for Money</a:t>
          </a:r>
          <a:br>
            <a:rPr lang="en-ZA" sz="1200" kern="1200" dirty="0"/>
          </a:br>
          <a:r>
            <a:rPr lang="en-ZA" sz="1200" kern="1200" dirty="0"/>
            <a:t>Ensuring that the cost of contributions reflects the quality and range of benefits received, including preventive, curative, and wellness services.</a:t>
          </a:r>
        </a:p>
      </dsp:txBody>
      <dsp:txXfrm>
        <a:off x="2008981" y="0"/>
        <a:ext cx="2008981" cy="1452562"/>
      </dsp:txXfrm>
    </dsp:sp>
    <dsp:sp modelId="{28DE14A9-A99D-C644-8517-DD54797D15A7}">
      <dsp:nvSpPr>
        <dsp:cNvPr id="0" name=""/>
        <dsp:cNvSpPr/>
      </dsp:nvSpPr>
      <dsp:spPr>
        <a:xfrm rot="10800000">
          <a:off x="0" y="1936750"/>
          <a:ext cx="2008981" cy="1936750"/>
        </a:xfrm>
        <a:prstGeom prst="round1Rect">
          <a:avLst/>
        </a:prstGeom>
        <a:solidFill>
          <a:schemeClr val="accent5">
            <a:hueOff val="-2240171"/>
            <a:satOff val="-26120"/>
            <a:lumOff val="95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b="1" kern="1200" dirty="0"/>
            <a:t>Health Outcomes</a:t>
          </a:r>
          <a:br>
            <a:rPr lang="en-ZA" sz="1200" kern="1200" dirty="0"/>
          </a:br>
          <a:r>
            <a:rPr lang="en-ZA" sz="1200" kern="1200" dirty="0"/>
            <a:t>Delivering tangible improvements in members’ health.</a:t>
          </a:r>
        </a:p>
      </dsp:txBody>
      <dsp:txXfrm rot="10800000">
        <a:off x="0" y="2420937"/>
        <a:ext cx="2008981" cy="1452562"/>
      </dsp:txXfrm>
    </dsp:sp>
    <dsp:sp modelId="{080C344E-EEFA-834D-90A5-58F7D689781F}">
      <dsp:nvSpPr>
        <dsp:cNvPr id="0" name=""/>
        <dsp:cNvSpPr/>
      </dsp:nvSpPr>
      <dsp:spPr>
        <a:xfrm rot="5400000">
          <a:off x="2045097" y="1900634"/>
          <a:ext cx="1936750" cy="2008981"/>
        </a:xfrm>
        <a:prstGeom prst="round1Rect">
          <a:avLst/>
        </a:prstGeom>
        <a:solidFill>
          <a:schemeClr val="accent5">
            <a:hueOff val="-3360256"/>
            <a:satOff val="-39180"/>
            <a:lumOff val="1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5344" tIns="85344" rIns="85344" bIns="85344" numCol="1" spcCol="1270" anchor="ctr" anchorCtr="0">
          <a:noAutofit/>
        </a:bodyPr>
        <a:lstStyle/>
        <a:p>
          <a:pPr marL="0" lvl="0" indent="0" algn="ctr" defTabSz="533400">
            <a:lnSpc>
              <a:spcPct val="90000"/>
            </a:lnSpc>
            <a:spcBef>
              <a:spcPct val="0"/>
            </a:spcBef>
            <a:spcAft>
              <a:spcPct val="35000"/>
            </a:spcAft>
            <a:buNone/>
          </a:pPr>
          <a:r>
            <a:rPr lang="en-ZA" sz="1200" b="1" kern="1200" dirty="0"/>
            <a:t>Equity and Access</a:t>
          </a:r>
          <a:br>
            <a:rPr lang="en-ZA" sz="1200" kern="1200" dirty="0"/>
          </a:br>
          <a:r>
            <a:rPr lang="en-ZA" sz="1200" kern="1200" dirty="0"/>
            <a:t>Ensuring all members can access appropriate care without discrimination or barriers.</a:t>
          </a:r>
        </a:p>
      </dsp:txBody>
      <dsp:txXfrm rot="-5400000">
        <a:off x="2008982" y="2420936"/>
        <a:ext cx="2008981" cy="1452562"/>
      </dsp:txXfrm>
    </dsp:sp>
    <dsp:sp modelId="{2DBF3185-C0D5-F841-B1BE-5B7227E08016}">
      <dsp:nvSpPr>
        <dsp:cNvPr id="0" name=""/>
        <dsp:cNvSpPr/>
      </dsp:nvSpPr>
      <dsp:spPr>
        <a:xfrm>
          <a:off x="938216" y="1388247"/>
          <a:ext cx="2097099" cy="1322364"/>
        </a:xfrm>
        <a:prstGeom prst="roundRect">
          <a:avLst/>
        </a:prstGeom>
        <a:solidFill>
          <a:schemeClr val="accent5">
            <a:tint val="4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1910" tIns="41910" rIns="41910" bIns="41910" numCol="1" spcCol="1270" anchor="ctr" anchorCtr="0">
          <a:noAutofit/>
        </a:bodyPr>
        <a:lstStyle/>
        <a:p>
          <a:pPr marL="0" lvl="0" indent="0" algn="ctr" defTabSz="466725">
            <a:lnSpc>
              <a:spcPct val="90000"/>
            </a:lnSpc>
            <a:spcBef>
              <a:spcPct val="0"/>
            </a:spcBef>
            <a:spcAft>
              <a:spcPct val="35000"/>
            </a:spcAft>
            <a:buNone/>
          </a:pPr>
          <a:r>
            <a:rPr lang="en-ZA" sz="1050" b="1" i="0" u="none" kern="1200" dirty="0"/>
            <a:t>Value for Members</a:t>
          </a:r>
          <a:br>
            <a:rPr lang="en-ZA" sz="1050" kern="1200" dirty="0"/>
          </a:br>
          <a:r>
            <a:rPr lang="en-ZA" sz="1050" b="0" i="0" u="none" kern="1200" dirty="0"/>
            <a:t>The extent to which a medical scheme provides comprehensive and equitable access to quality healthcare services while ensuring financial protection and affordability.</a:t>
          </a:r>
          <a:endParaRPr lang="en-GB" sz="1050" kern="1200" dirty="0"/>
        </a:p>
      </dsp:txBody>
      <dsp:txXfrm>
        <a:off x="1002768" y="1452799"/>
        <a:ext cx="1967995" cy="119326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733F60-5330-4904-888E-576995E9B81C}">
      <dsp:nvSpPr>
        <dsp:cNvPr id="0" name=""/>
        <dsp:cNvSpPr/>
      </dsp:nvSpPr>
      <dsp:spPr>
        <a:xfrm>
          <a:off x="7593" y="54360"/>
          <a:ext cx="2399792" cy="432000"/>
        </a:xfrm>
        <a:prstGeom prst="rect">
          <a:avLst/>
        </a:prstGeom>
        <a:solidFill>
          <a:srgbClr val="035782"/>
        </a:solidFill>
        <a:ln w="9525" cap="flat" cmpd="sng" algn="ctr">
          <a:solidFill>
            <a:schemeClr val="accent5">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ACCESS</a:t>
          </a:r>
          <a:endParaRPr lang="en-ZA" sz="1500" b="1" kern="1200" dirty="0">
            <a:solidFill>
              <a:schemeClr val="bg1"/>
            </a:solidFill>
          </a:endParaRPr>
        </a:p>
      </dsp:txBody>
      <dsp:txXfrm>
        <a:off x="7593" y="54360"/>
        <a:ext cx="2399792" cy="432000"/>
      </dsp:txXfrm>
    </dsp:sp>
    <dsp:sp modelId="{E6A9322B-7B98-479C-9B81-26452B323761}">
      <dsp:nvSpPr>
        <dsp:cNvPr id="0" name=""/>
        <dsp:cNvSpPr/>
      </dsp:nvSpPr>
      <dsp:spPr>
        <a:xfrm>
          <a:off x="2471" y="486360"/>
          <a:ext cx="2410035" cy="2881928"/>
        </a:xfrm>
        <a:prstGeom prst="rect">
          <a:avLst/>
        </a:prstGeom>
        <a:solidFill>
          <a:srgbClr val="035782">
            <a:alpha val="8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100000"/>
            </a:lnSpc>
            <a:spcBef>
              <a:spcPct val="0"/>
            </a:spcBef>
            <a:spcAft>
              <a:spcPct val="15000"/>
            </a:spcAft>
            <a:buFont typeface="Arial" panose="020B0604020202020204" pitchFamily="34" charset="0"/>
            <a:buNone/>
          </a:pPr>
          <a:r>
            <a:rPr lang="en-US" sz="1500" b="1" kern="1200" dirty="0" err="1"/>
            <a:t>Optimi</a:t>
          </a:r>
          <a:r>
            <a:rPr lang="en-GB" sz="1500" b="1" kern="1200" dirty="0"/>
            <a:t>se Networks</a:t>
          </a:r>
          <a:r>
            <a:rPr lang="en-US" sz="1500" kern="1200" dirty="0"/>
            <a:t> Efficient DSP contracts reduce barriers to care.</a:t>
          </a:r>
          <a:endParaRPr lang="en-ZA" sz="1500" kern="1200" dirty="0"/>
        </a:p>
        <a:p>
          <a:pPr marL="114300" lvl="1" indent="-114300" algn="l" defTabSz="666750">
            <a:lnSpc>
              <a:spcPct val="100000"/>
            </a:lnSpc>
            <a:spcBef>
              <a:spcPct val="0"/>
            </a:spcBef>
            <a:spcAft>
              <a:spcPct val="15000"/>
            </a:spcAft>
            <a:buFont typeface="Arial" panose="020B0604020202020204" pitchFamily="34" charset="0"/>
            <a:buNone/>
          </a:pPr>
          <a:r>
            <a:rPr lang="en-US" sz="1500" b="1" kern="1200"/>
            <a:t>Quick Access</a:t>
          </a:r>
          <a:endParaRPr lang="en-US" sz="1500" kern="1200" dirty="0"/>
        </a:p>
        <a:p>
          <a:pPr marL="228600" lvl="2" indent="-114300" algn="l" defTabSz="666750">
            <a:lnSpc>
              <a:spcPct val="100000"/>
            </a:lnSpc>
            <a:spcBef>
              <a:spcPct val="0"/>
            </a:spcBef>
            <a:spcAft>
              <a:spcPct val="15000"/>
            </a:spcAft>
            <a:buFont typeface="Arial" panose="020B0604020202020204" pitchFamily="34" charset="0"/>
            <a:buNone/>
          </a:pPr>
          <a:r>
            <a:rPr lang="en-US" sz="1500" kern="1200" dirty="0"/>
            <a:t> </a:t>
          </a:r>
          <a:r>
            <a:rPr lang="en-GB" sz="1500" kern="1200" noProof="0" dirty="0" err="1"/>
            <a:t>Minimi</a:t>
          </a:r>
          <a:r>
            <a:rPr lang="en-GB" sz="1500" kern="1200" dirty="0"/>
            <a:t>s</a:t>
          </a:r>
          <a:r>
            <a:rPr lang="en-US" sz="1500" kern="1200" dirty="0"/>
            <a:t>e treatment delays for members.</a:t>
          </a:r>
        </a:p>
        <a:p>
          <a:pPr marL="114300" lvl="1" indent="-114300" algn="l" defTabSz="666750">
            <a:lnSpc>
              <a:spcPct val="100000"/>
            </a:lnSpc>
            <a:spcBef>
              <a:spcPct val="0"/>
            </a:spcBef>
            <a:spcAft>
              <a:spcPct val="15000"/>
            </a:spcAft>
            <a:buFont typeface="Arial" panose="020B0604020202020204" pitchFamily="34" charset="0"/>
            <a:buNone/>
          </a:pPr>
          <a:r>
            <a:rPr lang="en-US" sz="1500" b="1" kern="1200"/>
            <a:t>Innovative Care</a:t>
          </a:r>
          <a:endParaRPr lang="en-US" sz="1500" kern="1200" dirty="0"/>
        </a:p>
        <a:p>
          <a:pPr marL="228600" lvl="2" indent="-114300" algn="l" defTabSz="666750">
            <a:lnSpc>
              <a:spcPct val="100000"/>
            </a:lnSpc>
            <a:spcBef>
              <a:spcPct val="0"/>
            </a:spcBef>
            <a:spcAft>
              <a:spcPct val="15000"/>
            </a:spcAft>
            <a:buFont typeface="Arial" panose="020B0604020202020204" pitchFamily="34" charset="0"/>
            <a:buNone/>
          </a:pPr>
          <a:r>
            <a:rPr lang="en-US" sz="1500" kern="1200" dirty="0"/>
            <a:t> Smart contracting and new delivery models cut long-term costs.</a:t>
          </a:r>
        </a:p>
      </dsp:txBody>
      <dsp:txXfrm>
        <a:off x="2471" y="486360"/>
        <a:ext cx="2410035" cy="2881928"/>
      </dsp:txXfrm>
    </dsp:sp>
    <dsp:sp modelId="{FD555500-8DFA-430A-882C-80F81FA6A565}">
      <dsp:nvSpPr>
        <dsp:cNvPr id="0" name=""/>
        <dsp:cNvSpPr/>
      </dsp:nvSpPr>
      <dsp:spPr>
        <a:xfrm>
          <a:off x="2749911" y="54360"/>
          <a:ext cx="2410035" cy="432000"/>
        </a:xfrm>
        <a:prstGeom prst="rect">
          <a:avLst/>
        </a:prstGeom>
        <a:solidFill>
          <a:srgbClr val="2DA15C"/>
        </a:solidFill>
        <a:ln w="9525" cap="flat" cmpd="sng" algn="ctr">
          <a:no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dirty="0">
              <a:solidFill>
                <a:schemeClr val="bg1"/>
              </a:solidFill>
            </a:rPr>
            <a:t>AFFORDABILITY</a:t>
          </a:r>
        </a:p>
      </dsp:txBody>
      <dsp:txXfrm>
        <a:off x="2749911" y="54360"/>
        <a:ext cx="2410035" cy="432000"/>
      </dsp:txXfrm>
    </dsp:sp>
    <dsp:sp modelId="{855205A2-6B99-4149-9C1D-F632E966CEB3}">
      <dsp:nvSpPr>
        <dsp:cNvPr id="0" name=""/>
        <dsp:cNvSpPr/>
      </dsp:nvSpPr>
      <dsp:spPr>
        <a:xfrm>
          <a:off x="2749911" y="486360"/>
          <a:ext cx="2410035" cy="2881928"/>
        </a:xfrm>
        <a:prstGeom prst="rect">
          <a:avLst/>
        </a:prstGeom>
        <a:solidFill>
          <a:srgbClr val="2DA15C">
            <a:alpha val="80000"/>
          </a:srgb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None/>
          </a:pPr>
          <a:r>
            <a:rPr lang="en-US" sz="1500" b="1" kern="1200" dirty="0"/>
            <a:t>Fair Premiums:</a:t>
          </a:r>
          <a:r>
            <a:rPr lang="en-US" sz="1500" kern="1200" dirty="0"/>
            <a:t> Regulatory oversight ensures benefits align with costs.</a:t>
          </a:r>
        </a:p>
        <a:p>
          <a:pPr marL="114300" lvl="1" indent="-114300" algn="l" defTabSz="666750">
            <a:lnSpc>
              <a:spcPct val="90000"/>
            </a:lnSpc>
            <a:spcBef>
              <a:spcPct val="0"/>
            </a:spcBef>
            <a:spcAft>
              <a:spcPct val="15000"/>
            </a:spcAft>
            <a:buNone/>
          </a:pPr>
          <a:r>
            <a:rPr lang="en-US" sz="1500" b="1" kern="1200"/>
            <a:t>Defined Coverage</a:t>
          </a:r>
          <a:endParaRPr lang="en-US" sz="1500" kern="1200" dirty="0"/>
        </a:p>
        <a:p>
          <a:pPr marL="228600" lvl="2" indent="-114300" algn="l" defTabSz="666750">
            <a:lnSpc>
              <a:spcPct val="90000"/>
            </a:lnSpc>
            <a:spcBef>
              <a:spcPct val="0"/>
            </a:spcBef>
            <a:spcAft>
              <a:spcPct val="15000"/>
            </a:spcAft>
            <a:buNone/>
          </a:pPr>
          <a:r>
            <a:rPr lang="en-US" sz="1500" kern="1200" dirty="0"/>
            <a:t>CMS sets mandatory benefits to protect members.</a:t>
          </a:r>
        </a:p>
        <a:p>
          <a:pPr marL="114300" lvl="1" indent="-114300" algn="l" defTabSz="666750">
            <a:lnSpc>
              <a:spcPct val="90000"/>
            </a:lnSpc>
            <a:spcBef>
              <a:spcPct val="0"/>
            </a:spcBef>
            <a:spcAft>
              <a:spcPct val="15000"/>
            </a:spcAft>
            <a:buNone/>
          </a:pPr>
          <a:r>
            <a:rPr lang="en-US" sz="1500" b="1" kern="1200"/>
            <a:t>Monitoring</a:t>
          </a:r>
          <a:endParaRPr lang="en-US" sz="1500" kern="1200" dirty="0"/>
        </a:p>
        <a:p>
          <a:pPr marL="228600" lvl="2" indent="-114300" algn="l" defTabSz="666750">
            <a:lnSpc>
              <a:spcPct val="90000"/>
            </a:lnSpc>
            <a:spcBef>
              <a:spcPct val="0"/>
            </a:spcBef>
            <a:spcAft>
              <a:spcPct val="15000"/>
            </a:spcAft>
            <a:buNone/>
          </a:pPr>
          <a:r>
            <a:rPr lang="en-US" sz="1500" kern="1200"/>
            <a:t>	Ensures schemes maintain fairness and transparency.</a:t>
          </a:r>
          <a:endParaRPr lang="en-US" sz="1500" kern="1200" dirty="0"/>
        </a:p>
      </dsp:txBody>
      <dsp:txXfrm>
        <a:off x="2749911" y="486360"/>
        <a:ext cx="2410035" cy="2881928"/>
      </dsp:txXfrm>
    </dsp:sp>
    <dsp:sp modelId="{3DA815E7-D36E-44E2-BD00-524322D0E277}">
      <dsp:nvSpPr>
        <dsp:cNvPr id="0" name=""/>
        <dsp:cNvSpPr/>
      </dsp:nvSpPr>
      <dsp:spPr>
        <a:xfrm>
          <a:off x="5497352" y="54360"/>
          <a:ext cx="2410035" cy="432000"/>
        </a:xfrm>
        <a:prstGeom prst="rect">
          <a:avLst/>
        </a:prstGeom>
        <a:solidFill>
          <a:schemeClr val="bg1">
            <a:lumMod val="65000"/>
          </a:schemeClr>
        </a:solidFill>
        <a:ln w="9525" cap="flat" cmpd="sng" algn="ctr">
          <a:noFill/>
          <a:prstDash val="solid"/>
        </a:ln>
        <a:effectLst>
          <a:outerShdw blurRad="40000" dist="20000" dir="5400000" rotWithShape="0">
            <a:srgbClr val="000000">
              <a:alpha val="38000"/>
            </a:srgbClr>
          </a:outerShdw>
        </a:effectLst>
      </dsp:spPr>
      <dsp:style>
        <a:lnRef idx="1">
          <a:scrgbClr r="0" g="0" b="0"/>
        </a:lnRef>
        <a:fillRef idx="2">
          <a:scrgbClr r="0" g="0" b="0"/>
        </a:fillRef>
        <a:effectRef idx="1">
          <a:scrgbClr r="0" g="0" b="0"/>
        </a:effectRef>
        <a:fontRef idx="minor">
          <a:schemeClr val="dk1"/>
        </a:fontRef>
      </dsp:style>
      <dsp:txBody>
        <a:bodyPr spcFirstLastPara="0" vert="horz" wrap="square" lIns="106680" tIns="60960" rIns="106680" bIns="60960" numCol="1" spcCol="1270" anchor="ctr" anchorCtr="0">
          <a:noAutofit/>
        </a:bodyPr>
        <a:lstStyle/>
        <a:p>
          <a:pPr marL="0" lvl="0" indent="0" algn="ctr" defTabSz="666750">
            <a:lnSpc>
              <a:spcPct val="90000"/>
            </a:lnSpc>
            <a:spcBef>
              <a:spcPct val="0"/>
            </a:spcBef>
            <a:spcAft>
              <a:spcPct val="35000"/>
            </a:spcAft>
            <a:buNone/>
          </a:pPr>
          <a:r>
            <a:rPr lang="en-US" sz="1500" b="1" kern="1200"/>
            <a:t>QUALITY</a:t>
          </a:r>
          <a:endParaRPr lang="en-US" sz="1500" b="1" kern="1200" dirty="0"/>
        </a:p>
      </dsp:txBody>
      <dsp:txXfrm>
        <a:off x="5497352" y="54360"/>
        <a:ext cx="2410035" cy="432000"/>
      </dsp:txXfrm>
    </dsp:sp>
    <dsp:sp modelId="{24063ECD-8664-49C2-98BC-9DEB2BB15B22}">
      <dsp:nvSpPr>
        <dsp:cNvPr id="0" name=""/>
        <dsp:cNvSpPr/>
      </dsp:nvSpPr>
      <dsp:spPr>
        <a:xfrm>
          <a:off x="5497352" y="486360"/>
          <a:ext cx="2410035" cy="2881928"/>
        </a:xfrm>
        <a:prstGeom prst="rect">
          <a:avLst/>
        </a:prstGeom>
        <a:solidFill>
          <a:schemeClr val="bg1">
            <a:lumMod val="65000"/>
            <a:alpha val="80000"/>
          </a:schemeClr>
        </a:solidFill>
        <a:ln w="9525" cap="flat" cmpd="sng" algn="ctr">
          <a:noFill/>
          <a:prstDash val="solid"/>
        </a:ln>
        <a:effectLst/>
      </dsp:spPr>
      <dsp:style>
        <a:lnRef idx="1">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114300" lvl="1" indent="-114300" algn="l" defTabSz="666750">
            <a:lnSpc>
              <a:spcPct val="90000"/>
            </a:lnSpc>
            <a:spcBef>
              <a:spcPct val="0"/>
            </a:spcBef>
            <a:spcAft>
              <a:spcPct val="15000"/>
            </a:spcAft>
            <a:buChar char="•"/>
          </a:pPr>
          <a:r>
            <a:rPr lang="en-US" sz="1500" b="1" kern="1200" dirty="0"/>
            <a:t>Invest in Quality</a:t>
          </a:r>
          <a:r>
            <a:rPr lang="en-US" sz="1500" kern="1200" dirty="0"/>
            <a:t> Provider networks, technology, and monitoring enhance care.</a:t>
          </a:r>
          <a:endParaRPr lang="en-ZA" sz="1500" kern="1200" dirty="0"/>
        </a:p>
        <a:p>
          <a:pPr marL="114300" lvl="1" indent="-114300" algn="l" defTabSz="666750">
            <a:lnSpc>
              <a:spcPct val="90000"/>
            </a:lnSpc>
            <a:spcBef>
              <a:spcPct val="0"/>
            </a:spcBef>
            <a:spcAft>
              <a:spcPct val="15000"/>
            </a:spcAft>
            <a:buNone/>
          </a:pPr>
          <a:r>
            <a:rPr lang="en-US" sz="1500" b="1" kern="1200" dirty="0"/>
            <a:t>Premium Impact</a:t>
          </a:r>
          <a:endParaRPr lang="en-US" sz="1500" kern="1200" dirty="0"/>
        </a:p>
        <a:p>
          <a:pPr marL="114300" lvl="1" indent="-114300" algn="l" defTabSz="666750">
            <a:lnSpc>
              <a:spcPct val="90000"/>
            </a:lnSpc>
            <a:spcBef>
              <a:spcPct val="0"/>
            </a:spcBef>
            <a:spcAft>
              <a:spcPct val="15000"/>
            </a:spcAft>
            <a:buNone/>
          </a:pPr>
          <a:r>
            <a:rPr lang="en-US" sz="1500" kern="1200"/>
            <a:t>  High-quality care may raise short-term premiums.</a:t>
          </a:r>
          <a:endParaRPr lang="en-US" sz="1500" kern="1200" dirty="0"/>
        </a:p>
        <a:p>
          <a:pPr marL="114300" lvl="1" indent="-114300" algn="l" defTabSz="666750">
            <a:lnSpc>
              <a:spcPct val="90000"/>
            </a:lnSpc>
            <a:spcBef>
              <a:spcPct val="0"/>
            </a:spcBef>
            <a:spcAft>
              <a:spcPct val="15000"/>
            </a:spcAft>
            <a:buNone/>
          </a:pPr>
          <a:r>
            <a:rPr lang="en-US" sz="1500" b="1" kern="1200"/>
            <a:t>Long-Term Savings</a:t>
          </a:r>
          <a:r>
            <a:rPr lang="en-US" sz="1500" kern="1200"/>
            <a:t> Preventing complications reduces future costs.</a:t>
          </a:r>
          <a:endParaRPr lang="en-US" sz="1500" kern="1200" dirty="0"/>
        </a:p>
      </dsp:txBody>
      <dsp:txXfrm>
        <a:off x="5497352" y="486360"/>
        <a:ext cx="2410035" cy="288192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A0C855-E71E-46B7-8A25-89385D387A96}">
      <dsp:nvSpPr>
        <dsp:cNvPr id="0" name=""/>
        <dsp:cNvSpPr/>
      </dsp:nvSpPr>
      <dsp:spPr>
        <a:xfrm>
          <a:off x="388624" y="279508"/>
          <a:ext cx="632021" cy="6320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6E02474-75A7-45BA-92A3-D7BFB337AA54}">
      <dsp:nvSpPr>
        <dsp:cNvPr id="0" name=""/>
        <dsp:cNvSpPr/>
      </dsp:nvSpPr>
      <dsp:spPr>
        <a:xfrm>
          <a:off x="2389" y="1138772"/>
          <a:ext cx="1404492" cy="579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a:t>Standardised &amp; Simplified Benefits-  </a:t>
          </a:r>
          <a:r>
            <a:rPr lang="en-US" sz="1100" kern="1200"/>
            <a:t>Provide consistent, easy-to-understand coverage.</a:t>
          </a:r>
        </a:p>
      </dsp:txBody>
      <dsp:txXfrm>
        <a:off x="2389" y="1138772"/>
        <a:ext cx="1404492" cy="579353"/>
      </dsp:txXfrm>
    </dsp:sp>
    <dsp:sp modelId="{2E1AE0F1-BC20-4AE6-A3C4-1C153C45BD6D}">
      <dsp:nvSpPr>
        <dsp:cNvPr id="0" name=""/>
        <dsp:cNvSpPr/>
      </dsp:nvSpPr>
      <dsp:spPr>
        <a:xfrm>
          <a:off x="2038903" y="279508"/>
          <a:ext cx="632021" cy="63202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DE3156F-E629-4722-9C71-52BB0DCBCF65}">
      <dsp:nvSpPr>
        <dsp:cNvPr id="0" name=""/>
        <dsp:cNvSpPr/>
      </dsp:nvSpPr>
      <dsp:spPr>
        <a:xfrm>
          <a:off x="1652667" y="1138772"/>
          <a:ext cx="1404492" cy="579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a:t>Benefit Enhancement -</a:t>
          </a:r>
          <a:r>
            <a:rPr lang="en-US" sz="1100" kern="1200"/>
            <a:t> Add valuable services or treatments.</a:t>
          </a:r>
        </a:p>
      </dsp:txBody>
      <dsp:txXfrm>
        <a:off x="1652667" y="1138772"/>
        <a:ext cx="1404492" cy="579353"/>
      </dsp:txXfrm>
    </dsp:sp>
    <dsp:sp modelId="{F7A4AFDF-63A6-4A98-8260-ED201E875CC4}">
      <dsp:nvSpPr>
        <dsp:cNvPr id="0" name=""/>
        <dsp:cNvSpPr/>
      </dsp:nvSpPr>
      <dsp:spPr>
        <a:xfrm>
          <a:off x="3689181" y="279508"/>
          <a:ext cx="632021" cy="63202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0EF4A378-B5E2-4C99-B7C5-908AB14208FD}">
      <dsp:nvSpPr>
        <dsp:cNvPr id="0" name=""/>
        <dsp:cNvSpPr/>
      </dsp:nvSpPr>
      <dsp:spPr>
        <a:xfrm>
          <a:off x="3302946" y="1138772"/>
          <a:ext cx="1404492" cy="579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dirty="0"/>
            <a:t>Improved Communication- </a:t>
          </a:r>
          <a:r>
            <a:rPr lang="en-US" sz="1100" kern="1200" dirty="0"/>
            <a:t>Clearly inform members about entitlements.</a:t>
          </a:r>
        </a:p>
      </dsp:txBody>
      <dsp:txXfrm>
        <a:off x="3302946" y="1138772"/>
        <a:ext cx="1404492" cy="579353"/>
      </dsp:txXfrm>
    </dsp:sp>
    <dsp:sp modelId="{4B8A09B6-18AF-4B3A-80F0-F10C2322A90B}">
      <dsp:nvSpPr>
        <dsp:cNvPr id="0" name=""/>
        <dsp:cNvSpPr/>
      </dsp:nvSpPr>
      <dsp:spPr>
        <a:xfrm>
          <a:off x="388624" y="2069249"/>
          <a:ext cx="632021" cy="63202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BDC03219-2A81-427D-B54A-4D5158155052}">
      <dsp:nvSpPr>
        <dsp:cNvPr id="0" name=""/>
        <dsp:cNvSpPr/>
      </dsp:nvSpPr>
      <dsp:spPr>
        <a:xfrm>
          <a:off x="2389" y="2928513"/>
          <a:ext cx="1404492" cy="579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a:t>Technology &amp; Digitisation - </a:t>
          </a:r>
          <a:r>
            <a:rPr lang="en-US" sz="1100" kern="1200"/>
            <a:t>Streamline access and administration through digital tools.</a:t>
          </a:r>
        </a:p>
      </dsp:txBody>
      <dsp:txXfrm>
        <a:off x="2389" y="2928513"/>
        <a:ext cx="1404492" cy="579353"/>
      </dsp:txXfrm>
    </dsp:sp>
    <dsp:sp modelId="{F9AD0961-721E-4CCC-905F-90B4F955601A}">
      <dsp:nvSpPr>
        <dsp:cNvPr id="0" name=""/>
        <dsp:cNvSpPr/>
      </dsp:nvSpPr>
      <dsp:spPr>
        <a:xfrm>
          <a:off x="2038903" y="2069249"/>
          <a:ext cx="632021" cy="632021"/>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C30A890F-DFCC-4E05-BDBB-14EE77C66E94}">
      <dsp:nvSpPr>
        <dsp:cNvPr id="0" name=""/>
        <dsp:cNvSpPr/>
      </dsp:nvSpPr>
      <dsp:spPr>
        <a:xfrm>
          <a:off x="1652667" y="2928513"/>
          <a:ext cx="1404492" cy="579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a:t>Product Training - </a:t>
          </a:r>
          <a:r>
            <a:rPr lang="en-US" sz="1100" kern="1200"/>
            <a:t>Equip staff to manage and explain benefits effectively.</a:t>
          </a:r>
        </a:p>
      </dsp:txBody>
      <dsp:txXfrm>
        <a:off x="1652667" y="2928513"/>
        <a:ext cx="1404492" cy="579353"/>
      </dsp:txXfrm>
    </dsp:sp>
    <dsp:sp modelId="{0035B851-F5BF-4018-86CC-AC37270F6BAD}">
      <dsp:nvSpPr>
        <dsp:cNvPr id="0" name=""/>
        <dsp:cNvSpPr/>
      </dsp:nvSpPr>
      <dsp:spPr>
        <a:xfrm>
          <a:off x="3689181" y="2069249"/>
          <a:ext cx="632021" cy="632021"/>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7E23975-7F7A-4D35-8FC2-7BF6358FB435}">
      <dsp:nvSpPr>
        <dsp:cNvPr id="0" name=""/>
        <dsp:cNvSpPr/>
      </dsp:nvSpPr>
      <dsp:spPr>
        <a:xfrm>
          <a:off x="3302946" y="2928513"/>
          <a:ext cx="1404492" cy="57935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488950">
            <a:lnSpc>
              <a:spcPct val="90000"/>
            </a:lnSpc>
            <a:spcBef>
              <a:spcPct val="0"/>
            </a:spcBef>
            <a:spcAft>
              <a:spcPct val="35000"/>
            </a:spcAft>
            <a:buNone/>
          </a:pPr>
          <a:r>
            <a:rPr lang="en-US" sz="1100" b="1" kern="1200" dirty="0"/>
            <a:t>Funding Ambiguity - </a:t>
          </a:r>
          <a:r>
            <a:rPr lang="en-US" sz="1100" kern="1200" dirty="0"/>
            <a:t>Address unclear funding mechanisms to ensure sustainability and transparency.</a:t>
          </a:r>
        </a:p>
      </dsp:txBody>
      <dsp:txXfrm>
        <a:off x="3302946" y="2928513"/>
        <a:ext cx="1404492" cy="57935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8D28A4-3400-4A81-ADE6-1BDFF71B5EBB}">
      <dsp:nvSpPr>
        <dsp:cNvPr id="0" name=""/>
        <dsp:cNvSpPr/>
      </dsp:nvSpPr>
      <dsp:spPr>
        <a:xfrm>
          <a:off x="1527810" y="418"/>
          <a:ext cx="6111240" cy="543715"/>
        </a:xfrm>
        <a:prstGeom prst="rect">
          <a:avLst/>
        </a:prstGeom>
        <a:solidFill>
          <a:srgbClr val="035782"/>
        </a:solidFill>
        <a:ln w="9525" cap="flat" cmpd="sng" algn="ctr">
          <a:no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75" tIns="138104" rIns="118575" bIns="138104" numCol="1" spcCol="1270" anchor="ctr" anchorCtr="0">
          <a:noAutofit/>
        </a:bodyPr>
        <a:lstStyle/>
        <a:p>
          <a:pPr marL="0" lvl="0" indent="0" algn="l" defTabSz="533400">
            <a:lnSpc>
              <a:spcPct val="90000"/>
            </a:lnSpc>
            <a:spcBef>
              <a:spcPct val="0"/>
            </a:spcBef>
            <a:spcAft>
              <a:spcPct val="35000"/>
            </a:spcAft>
            <a:buNone/>
          </a:pPr>
          <a:r>
            <a:rPr lang="en-US" sz="1200" kern="1200" dirty="0"/>
            <a:t>Educate members on benefits, entitlements, and scheme processes.</a:t>
          </a:r>
        </a:p>
      </dsp:txBody>
      <dsp:txXfrm>
        <a:off x="1527810" y="418"/>
        <a:ext cx="6111240" cy="543715"/>
      </dsp:txXfrm>
    </dsp:sp>
    <dsp:sp modelId="{0852CB62-FCA4-49A4-8CF9-D80EC61876D2}">
      <dsp:nvSpPr>
        <dsp:cNvPr id="0" name=""/>
        <dsp:cNvSpPr/>
      </dsp:nvSpPr>
      <dsp:spPr>
        <a:xfrm>
          <a:off x="0" y="418"/>
          <a:ext cx="1527810" cy="543715"/>
        </a:xfrm>
        <a:prstGeom prst="rect">
          <a:avLst/>
        </a:prstGeom>
        <a:solidFill>
          <a:schemeClr val="lt1">
            <a:hueOff val="0"/>
            <a:satOff val="0"/>
            <a:lumOff val="0"/>
            <a:alphaOff val="0"/>
          </a:schemeClr>
        </a:solidFill>
        <a:ln w="9525" cap="flat" cmpd="sng" algn="ctr">
          <a:solidFill>
            <a:srgbClr val="035782"/>
          </a:solidFill>
          <a:prstDash val="solid"/>
        </a:ln>
        <a:effectLst/>
      </dsp:spPr>
      <dsp:style>
        <a:lnRef idx="1">
          <a:scrgbClr r="0" g="0" b="0"/>
        </a:lnRef>
        <a:fillRef idx="1">
          <a:scrgbClr r="0" g="0" b="0"/>
        </a:fillRef>
        <a:effectRef idx="0">
          <a:scrgbClr r="0" g="0" b="0"/>
        </a:effectRef>
        <a:fontRef idx="minor"/>
      </dsp:style>
      <dsp:txBody>
        <a:bodyPr spcFirstLastPara="0" vert="horz" wrap="square" lIns="80847" tIns="53707" rIns="80847" bIns="53707" numCol="1" spcCol="1270" anchor="ctr" anchorCtr="0">
          <a:noAutofit/>
        </a:bodyPr>
        <a:lstStyle/>
        <a:p>
          <a:pPr marL="0" lvl="0" indent="0" algn="ctr" defTabSz="889000">
            <a:lnSpc>
              <a:spcPct val="90000"/>
            </a:lnSpc>
            <a:spcBef>
              <a:spcPct val="0"/>
            </a:spcBef>
            <a:spcAft>
              <a:spcPct val="35000"/>
            </a:spcAft>
            <a:buNone/>
          </a:pPr>
          <a:r>
            <a:rPr lang="en-US" sz="2000" b="1" kern="1200" dirty="0"/>
            <a:t>Educate</a:t>
          </a:r>
        </a:p>
      </dsp:txBody>
      <dsp:txXfrm>
        <a:off x="0" y="418"/>
        <a:ext cx="1527810" cy="543715"/>
      </dsp:txXfrm>
    </dsp:sp>
    <dsp:sp modelId="{6AC774A9-CAE8-4A79-B28B-E8649616EB03}">
      <dsp:nvSpPr>
        <dsp:cNvPr id="0" name=""/>
        <dsp:cNvSpPr/>
      </dsp:nvSpPr>
      <dsp:spPr>
        <a:xfrm>
          <a:off x="1527810" y="576756"/>
          <a:ext cx="6111240" cy="543715"/>
        </a:xfrm>
        <a:prstGeom prst="rect">
          <a:avLst/>
        </a:prstGeom>
        <a:solidFill>
          <a:srgbClr val="2DA15C"/>
        </a:solidFill>
        <a:ln w="9525" cap="flat" cmpd="sng" algn="ctr">
          <a:solidFill>
            <a:schemeClr val="accent1">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75" tIns="138104" rIns="118575" bIns="138104" numCol="1" spcCol="1270" anchor="ctr" anchorCtr="0">
          <a:noAutofit/>
        </a:bodyPr>
        <a:lstStyle/>
        <a:p>
          <a:pPr marL="0" lvl="0" indent="0" algn="l" defTabSz="533400">
            <a:lnSpc>
              <a:spcPct val="90000"/>
            </a:lnSpc>
            <a:spcBef>
              <a:spcPct val="0"/>
            </a:spcBef>
            <a:spcAft>
              <a:spcPct val="35000"/>
            </a:spcAft>
            <a:buNone/>
          </a:pPr>
          <a:r>
            <a:rPr lang="en-US" sz="1200" kern="1200"/>
            <a:t>Explain pre-authorisation, claims submission, complaints, and appeals procedures.</a:t>
          </a:r>
        </a:p>
      </dsp:txBody>
      <dsp:txXfrm>
        <a:off x="1527810" y="576756"/>
        <a:ext cx="6111240" cy="543715"/>
      </dsp:txXfrm>
    </dsp:sp>
    <dsp:sp modelId="{A9D80DB5-D4ED-4723-B46A-155E87841F89}">
      <dsp:nvSpPr>
        <dsp:cNvPr id="0" name=""/>
        <dsp:cNvSpPr/>
      </dsp:nvSpPr>
      <dsp:spPr>
        <a:xfrm>
          <a:off x="0" y="576756"/>
          <a:ext cx="1527810" cy="543715"/>
        </a:xfrm>
        <a:prstGeom prst="rect">
          <a:avLst/>
        </a:prstGeom>
        <a:solidFill>
          <a:schemeClr val="lt1">
            <a:hueOff val="0"/>
            <a:satOff val="0"/>
            <a:lumOff val="0"/>
            <a:alphaOff val="0"/>
          </a:schemeClr>
        </a:solidFill>
        <a:ln w="9525" cap="flat" cmpd="sng" algn="ctr">
          <a:solidFill>
            <a:srgbClr val="2DA15C"/>
          </a:solidFill>
          <a:prstDash val="solid"/>
        </a:ln>
        <a:effectLst/>
      </dsp:spPr>
      <dsp:style>
        <a:lnRef idx="1">
          <a:scrgbClr r="0" g="0" b="0"/>
        </a:lnRef>
        <a:fillRef idx="1">
          <a:scrgbClr r="0" g="0" b="0"/>
        </a:fillRef>
        <a:effectRef idx="0">
          <a:scrgbClr r="0" g="0" b="0"/>
        </a:effectRef>
        <a:fontRef idx="minor"/>
      </dsp:style>
      <dsp:txBody>
        <a:bodyPr spcFirstLastPara="0" vert="horz" wrap="square" lIns="80847" tIns="53707" rIns="80847" bIns="53707" numCol="1" spcCol="1270" anchor="ctr" anchorCtr="0">
          <a:noAutofit/>
        </a:bodyPr>
        <a:lstStyle/>
        <a:p>
          <a:pPr marL="0" lvl="0" indent="0" algn="ctr" defTabSz="889000">
            <a:lnSpc>
              <a:spcPct val="90000"/>
            </a:lnSpc>
            <a:spcBef>
              <a:spcPct val="0"/>
            </a:spcBef>
            <a:spcAft>
              <a:spcPct val="35000"/>
            </a:spcAft>
            <a:buNone/>
          </a:pPr>
          <a:r>
            <a:rPr lang="en-US" sz="2000" b="1" kern="1200" dirty="0"/>
            <a:t>Explain</a:t>
          </a:r>
        </a:p>
      </dsp:txBody>
      <dsp:txXfrm>
        <a:off x="0" y="576756"/>
        <a:ext cx="1527810" cy="543715"/>
      </dsp:txXfrm>
    </dsp:sp>
    <dsp:sp modelId="{038B313F-0A2C-41E4-B431-4D6F9A088925}">
      <dsp:nvSpPr>
        <dsp:cNvPr id="0" name=""/>
        <dsp:cNvSpPr/>
      </dsp:nvSpPr>
      <dsp:spPr>
        <a:xfrm>
          <a:off x="1527810" y="1153095"/>
          <a:ext cx="6111240" cy="543715"/>
        </a:xfrm>
        <a:prstGeom prst="rect">
          <a:avLst/>
        </a:prstGeom>
        <a:solidFill>
          <a:schemeClr val="tx1">
            <a:lumMod val="50000"/>
            <a:lumOff val="50000"/>
          </a:schemeClr>
        </a:solidFill>
        <a:ln w="9525" cap="flat" cmpd="sng" algn="ctr">
          <a:no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75" tIns="138104" rIns="118575" bIns="138104" numCol="1" spcCol="1270" anchor="ctr" anchorCtr="0">
          <a:noAutofit/>
        </a:bodyPr>
        <a:lstStyle/>
        <a:p>
          <a:pPr marL="0" lvl="0" indent="0" algn="l" defTabSz="533400">
            <a:lnSpc>
              <a:spcPct val="90000"/>
            </a:lnSpc>
            <a:spcBef>
              <a:spcPct val="0"/>
            </a:spcBef>
            <a:spcAft>
              <a:spcPct val="35000"/>
            </a:spcAft>
            <a:buNone/>
          </a:pPr>
          <a:r>
            <a:rPr lang="en-US" sz="1200" kern="1200" dirty="0"/>
            <a:t>Provide clear guidance on DSPs, provider networks, and service coverage.</a:t>
          </a:r>
        </a:p>
      </dsp:txBody>
      <dsp:txXfrm>
        <a:off x="1527810" y="1153095"/>
        <a:ext cx="6111240" cy="543715"/>
      </dsp:txXfrm>
    </dsp:sp>
    <dsp:sp modelId="{0463BF83-BC17-4557-9DDF-CC9D1D8F1737}">
      <dsp:nvSpPr>
        <dsp:cNvPr id="0" name=""/>
        <dsp:cNvSpPr/>
      </dsp:nvSpPr>
      <dsp:spPr>
        <a:xfrm>
          <a:off x="0" y="1153095"/>
          <a:ext cx="1527810" cy="543715"/>
        </a:xfrm>
        <a:prstGeom prst="rect">
          <a:avLst/>
        </a:prstGeom>
        <a:solidFill>
          <a:schemeClr val="lt1">
            <a:hueOff val="0"/>
            <a:satOff val="0"/>
            <a:lumOff val="0"/>
            <a:alphaOff val="0"/>
          </a:schemeClr>
        </a:solidFill>
        <a:ln w="9525" cap="flat" cmpd="sng" algn="ctr">
          <a:solidFill>
            <a:schemeClr val="bg1">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847" tIns="53707" rIns="80847" bIns="53707" numCol="1" spcCol="1270" anchor="ctr" anchorCtr="0">
          <a:noAutofit/>
        </a:bodyPr>
        <a:lstStyle/>
        <a:p>
          <a:pPr marL="0" lvl="0" indent="0" algn="ctr" defTabSz="889000">
            <a:lnSpc>
              <a:spcPct val="90000"/>
            </a:lnSpc>
            <a:spcBef>
              <a:spcPct val="0"/>
            </a:spcBef>
            <a:spcAft>
              <a:spcPct val="35000"/>
            </a:spcAft>
            <a:buNone/>
          </a:pPr>
          <a:r>
            <a:rPr lang="en-US" sz="2000" b="1" kern="1200" dirty="0"/>
            <a:t>Provide</a:t>
          </a:r>
          <a:endParaRPr lang="en-US" sz="1600" b="1" kern="1200" dirty="0"/>
        </a:p>
      </dsp:txBody>
      <dsp:txXfrm>
        <a:off x="0" y="1153095"/>
        <a:ext cx="1527810" cy="543715"/>
      </dsp:txXfrm>
    </dsp:sp>
    <dsp:sp modelId="{78FB860D-63C4-4BDC-AD82-D12F03881219}">
      <dsp:nvSpPr>
        <dsp:cNvPr id="0" name=""/>
        <dsp:cNvSpPr/>
      </dsp:nvSpPr>
      <dsp:spPr>
        <a:xfrm>
          <a:off x="1527810" y="1729433"/>
          <a:ext cx="6111240" cy="543715"/>
        </a:xfrm>
        <a:prstGeom prst="rect">
          <a:avLst/>
        </a:prstGeom>
        <a:solidFill>
          <a:srgbClr val="035782"/>
        </a:solidFill>
        <a:ln w="9525" cap="flat" cmpd="sng" algn="ctr">
          <a:no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75" tIns="138104" rIns="118575" bIns="138104" numCol="1" spcCol="1270" anchor="ctr" anchorCtr="0">
          <a:noAutofit/>
        </a:bodyPr>
        <a:lstStyle/>
        <a:p>
          <a:pPr marL="0" lvl="0" indent="0" algn="l" defTabSz="533400">
            <a:lnSpc>
              <a:spcPct val="90000"/>
            </a:lnSpc>
            <a:spcBef>
              <a:spcPct val="0"/>
            </a:spcBef>
            <a:spcAft>
              <a:spcPct val="35000"/>
            </a:spcAft>
            <a:buNone/>
          </a:pPr>
          <a:r>
            <a:rPr lang="en-US" sz="1200" kern="1200"/>
            <a:t>Enable informed choices, reducing unnecessary claims and improving health outcomes.</a:t>
          </a:r>
        </a:p>
      </dsp:txBody>
      <dsp:txXfrm>
        <a:off x="1527810" y="1729433"/>
        <a:ext cx="6111240" cy="543715"/>
      </dsp:txXfrm>
    </dsp:sp>
    <dsp:sp modelId="{A4D8AE49-3F2E-4F83-9F85-48A52EE82F98}">
      <dsp:nvSpPr>
        <dsp:cNvPr id="0" name=""/>
        <dsp:cNvSpPr/>
      </dsp:nvSpPr>
      <dsp:spPr>
        <a:xfrm>
          <a:off x="0" y="1729433"/>
          <a:ext cx="1527810" cy="543715"/>
        </a:xfrm>
        <a:prstGeom prst="rect">
          <a:avLst/>
        </a:prstGeom>
        <a:solidFill>
          <a:schemeClr val="lt1">
            <a:hueOff val="0"/>
            <a:satOff val="0"/>
            <a:lumOff val="0"/>
            <a:alphaOff val="0"/>
          </a:schemeClr>
        </a:solidFill>
        <a:ln w="9525" cap="flat" cmpd="sng" algn="ctr">
          <a:solidFill>
            <a:srgbClr val="035782"/>
          </a:solidFill>
          <a:prstDash val="solid"/>
        </a:ln>
        <a:effectLst/>
      </dsp:spPr>
      <dsp:style>
        <a:lnRef idx="1">
          <a:scrgbClr r="0" g="0" b="0"/>
        </a:lnRef>
        <a:fillRef idx="1">
          <a:scrgbClr r="0" g="0" b="0"/>
        </a:fillRef>
        <a:effectRef idx="0">
          <a:scrgbClr r="0" g="0" b="0"/>
        </a:effectRef>
        <a:fontRef idx="minor"/>
      </dsp:style>
      <dsp:txBody>
        <a:bodyPr spcFirstLastPara="0" vert="horz" wrap="square" lIns="80847" tIns="53707" rIns="80847" bIns="53707" numCol="1" spcCol="1270" anchor="ctr" anchorCtr="0">
          <a:noAutofit/>
        </a:bodyPr>
        <a:lstStyle/>
        <a:p>
          <a:pPr marL="0" lvl="0" indent="0" algn="ctr" defTabSz="889000">
            <a:lnSpc>
              <a:spcPct val="90000"/>
            </a:lnSpc>
            <a:spcBef>
              <a:spcPct val="0"/>
            </a:spcBef>
            <a:spcAft>
              <a:spcPct val="35000"/>
            </a:spcAft>
            <a:buNone/>
          </a:pPr>
          <a:r>
            <a:rPr lang="en-US" sz="2000" b="1" kern="1200" dirty="0"/>
            <a:t>Enable</a:t>
          </a:r>
        </a:p>
      </dsp:txBody>
      <dsp:txXfrm>
        <a:off x="0" y="1729433"/>
        <a:ext cx="1527810" cy="543715"/>
      </dsp:txXfrm>
    </dsp:sp>
    <dsp:sp modelId="{791C5BC6-BEBF-4572-B37C-63B98F74024A}">
      <dsp:nvSpPr>
        <dsp:cNvPr id="0" name=""/>
        <dsp:cNvSpPr/>
      </dsp:nvSpPr>
      <dsp:spPr>
        <a:xfrm>
          <a:off x="1527810" y="2305772"/>
          <a:ext cx="6111240" cy="543715"/>
        </a:xfrm>
        <a:prstGeom prst="rect">
          <a:avLst/>
        </a:prstGeom>
        <a:solidFill>
          <a:srgbClr val="2DA15C"/>
        </a:solidFill>
        <a:ln w="9525" cap="flat" cmpd="sng" algn="ctr">
          <a:no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75" tIns="138104" rIns="118575" bIns="138104" numCol="1" spcCol="1270" anchor="ctr" anchorCtr="0">
          <a:noAutofit/>
        </a:bodyPr>
        <a:lstStyle/>
        <a:p>
          <a:pPr marL="0" lvl="0" indent="0" algn="l" defTabSz="533400">
            <a:lnSpc>
              <a:spcPct val="90000"/>
            </a:lnSpc>
            <a:spcBef>
              <a:spcPct val="0"/>
            </a:spcBef>
            <a:spcAft>
              <a:spcPct val="35000"/>
            </a:spcAft>
            <a:buNone/>
          </a:pPr>
          <a:r>
            <a:rPr lang="en-US" sz="1200" kern="1200"/>
            <a:t>Support schemes in managing costs and operational risks.</a:t>
          </a:r>
        </a:p>
      </dsp:txBody>
      <dsp:txXfrm>
        <a:off x="1527810" y="2305772"/>
        <a:ext cx="6111240" cy="543715"/>
      </dsp:txXfrm>
    </dsp:sp>
    <dsp:sp modelId="{41DED284-24C0-41EA-A1B7-E0A556CC9CEE}">
      <dsp:nvSpPr>
        <dsp:cNvPr id="0" name=""/>
        <dsp:cNvSpPr/>
      </dsp:nvSpPr>
      <dsp:spPr>
        <a:xfrm>
          <a:off x="0" y="2305772"/>
          <a:ext cx="1527810" cy="543715"/>
        </a:xfrm>
        <a:prstGeom prst="rect">
          <a:avLst/>
        </a:prstGeom>
        <a:solidFill>
          <a:schemeClr val="lt1">
            <a:hueOff val="0"/>
            <a:satOff val="0"/>
            <a:lumOff val="0"/>
            <a:alphaOff val="0"/>
          </a:schemeClr>
        </a:solidFill>
        <a:ln w="9525" cap="flat" cmpd="sng" algn="ctr">
          <a:solidFill>
            <a:srgbClr val="2DA15C"/>
          </a:solidFill>
          <a:prstDash val="solid"/>
        </a:ln>
        <a:effectLst/>
      </dsp:spPr>
      <dsp:style>
        <a:lnRef idx="1">
          <a:scrgbClr r="0" g="0" b="0"/>
        </a:lnRef>
        <a:fillRef idx="1">
          <a:scrgbClr r="0" g="0" b="0"/>
        </a:fillRef>
        <a:effectRef idx="0">
          <a:scrgbClr r="0" g="0" b="0"/>
        </a:effectRef>
        <a:fontRef idx="minor"/>
      </dsp:style>
      <dsp:txBody>
        <a:bodyPr spcFirstLastPara="0" vert="horz" wrap="square" lIns="80847" tIns="53707" rIns="80847" bIns="53707" numCol="1" spcCol="1270" anchor="ctr" anchorCtr="0">
          <a:noAutofit/>
        </a:bodyPr>
        <a:lstStyle/>
        <a:p>
          <a:pPr marL="0" lvl="0" indent="0" algn="ctr" defTabSz="889000">
            <a:lnSpc>
              <a:spcPct val="90000"/>
            </a:lnSpc>
            <a:spcBef>
              <a:spcPct val="0"/>
            </a:spcBef>
            <a:spcAft>
              <a:spcPct val="35000"/>
            </a:spcAft>
            <a:buNone/>
          </a:pPr>
          <a:r>
            <a:rPr lang="en-US" sz="2000" b="1" kern="1200" dirty="0"/>
            <a:t>Support</a:t>
          </a:r>
          <a:endParaRPr lang="en-US" sz="1400" b="1" kern="1200" dirty="0"/>
        </a:p>
      </dsp:txBody>
      <dsp:txXfrm>
        <a:off x="0" y="2305772"/>
        <a:ext cx="1527810" cy="543715"/>
      </dsp:txXfrm>
    </dsp:sp>
    <dsp:sp modelId="{E8B5EEE9-25A8-46C5-BF00-294AF30B13B4}">
      <dsp:nvSpPr>
        <dsp:cNvPr id="0" name=""/>
        <dsp:cNvSpPr/>
      </dsp:nvSpPr>
      <dsp:spPr>
        <a:xfrm>
          <a:off x="1527810" y="2882111"/>
          <a:ext cx="6111240" cy="543715"/>
        </a:xfrm>
        <a:prstGeom prst="rect">
          <a:avLst/>
        </a:prstGeom>
        <a:solidFill>
          <a:schemeClr val="tx1">
            <a:lumMod val="50000"/>
            <a:lumOff val="50000"/>
          </a:schemeClr>
        </a:solidFill>
        <a:ln w="9525" cap="flat" cmpd="sng" algn="ctr">
          <a:noFill/>
          <a:prstDash val="solid"/>
        </a:ln>
        <a:effectLst/>
      </dsp:spPr>
      <dsp:style>
        <a:lnRef idx="1">
          <a:scrgbClr r="0" g="0" b="0"/>
        </a:lnRef>
        <a:fillRef idx="3">
          <a:scrgbClr r="0" g="0" b="0"/>
        </a:fillRef>
        <a:effectRef idx="2">
          <a:scrgbClr r="0" g="0" b="0"/>
        </a:effectRef>
        <a:fontRef idx="minor">
          <a:schemeClr val="lt1"/>
        </a:fontRef>
      </dsp:style>
      <dsp:txBody>
        <a:bodyPr spcFirstLastPara="0" vert="horz" wrap="square" lIns="118575" tIns="138104" rIns="118575" bIns="138104" numCol="1" spcCol="1270" anchor="ctr" anchorCtr="0">
          <a:noAutofit/>
        </a:bodyPr>
        <a:lstStyle/>
        <a:p>
          <a:pPr marL="0" lvl="0" indent="0" algn="l" defTabSz="533400">
            <a:lnSpc>
              <a:spcPct val="90000"/>
            </a:lnSpc>
            <a:spcBef>
              <a:spcPct val="0"/>
            </a:spcBef>
            <a:spcAft>
              <a:spcPct val="35000"/>
            </a:spcAft>
            <a:buNone/>
          </a:pPr>
          <a:r>
            <a:rPr lang="en-US" sz="1200" kern="1200" dirty="0"/>
            <a:t>Leverage technology to provide easy-to-access information, track claims, and streamline interactions.</a:t>
          </a:r>
        </a:p>
      </dsp:txBody>
      <dsp:txXfrm>
        <a:off x="1527810" y="2882111"/>
        <a:ext cx="6111240" cy="543715"/>
      </dsp:txXfrm>
    </dsp:sp>
    <dsp:sp modelId="{9D788B5A-8EC9-405F-BCB0-091744AF1795}">
      <dsp:nvSpPr>
        <dsp:cNvPr id="0" name=""/>
        <dsp:cNvSpPr/>
      </dsp:nvSpPr>
      <dsp:spPr>
        <a:xfrm>
          <a:off x="0" y="2882111"/>
          <a:ext cx="1527810" cy="543715"/>
        </a:xfrm>
        <a:prstGeom prst="rect">
          <a:avLst/>
        </a:prstGeom>
        <a:solidFill>
          <a:schemeClr val="lt1">
            <a:hueOff val="0"/>
            <a:satOff val="0"/>
            <a:lumOff val="0"/>
            <a:alphaOff val="0"/>
          </a:schemeClr>
        </a:solidFill>
        <a:ln w="9525" cap="flat" cmpd="sng" algn="ctr">
          <a:solidFill>
            <a:schemeClr val="bg1">
              <a:lumMod val="50000"/>
            </a:schemeClr>
          </a:solidFill>
          <a:prstDash val="solid"/>
        </a:ln>
        <a:effectLst/>
      </dsp:spPr>
      <dsp:style>
        <a:lnRef idx="1">
          <a:scrgbClr r="0" g="0" b="0"/>
        </a:lnRef>
        <a:fillRef idx="1">
          <a:scrgbClr r="0" g="0" b="0"/>
        </a:fillRef>
        <a:effectRef idx="0">
          <a:scrgbClr r="0" g="0" b="0"/>
        </a:effectRef>
        <a:fontRef idx="minor"/>
      </dsp:style>
      <dsp:txBody>
        <a:bodyPr spcFirstLastPara="0" vert="horz" wrap="square" lIns="80847" tIns="53707" rIns="80847" bIns="53707" numCol="1" spcCol="1270" anchor="ctr" anchorCtr="0">
          <a:noAutofit/>
        </a:bodyPr>
        <a:lstStyle/>
        <a:p>
          <a:pPr marL="0" lvl="0" indent="0" algn="ctr" defTabSz="889000">
            <a:lnSpc>
              <a:spcPct val="90000"/>
            </a:lnSpc>
            <a:spcBef>
              <a:spcPct val="0"/>
            </a:spcBef>
            <a:spcAft>
              <a:spcPct val="35000"/>
            </a:spcAft>
            <a:buNone/>
          </a:pPr>
          <a:r>
            <a:rPr lang="en-US" sz="2000" b="1" kern="1200" dirty="0"/>
            <a:t>Leverage</a:t>
          </a:r>
        </a:p>
      </dsp:txBody>
      <dsp:txXfrm>
        <a:off x="0" y="2882111"/>
        <a:ext cx="1527810" cy="54371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80F26-9FDB-450D-A946-4470C8FE1F5D}">
      <dsp:nvSpPr>
        <dsp:cNvPr id="0" name=""/>
        <dsp:cNvSpPr/>
      </dsp:nvSpPr>
      <dsp:spPr>
        <a:xfrm>
          <a:off x="0" y="318986"/>
          <a:ext cx="2463833" cy="1478300"/>
        </a:xfrm>
        <a:prstGeom prst="rect">
          <a:avLst/>
        </a:prstGeom>
        <a:solidFill>
          <a:srgbClr val="0357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dirty="0">
              <a:solidFill>
                <a:schemeClr val="bg1"/>
              </a:solidFill>
            </a:rPr>
            <a:t>Strike a balance between shrinking benefits and increasing costs </a:t>
          </a:r>
          <a:endParaRPr lang="en-US" sz="1700" kern="1200" dirty="0">
            <a:solidFill>
              <a:schemeClr val="bg1"/>
            </a:solidFill>
          </a:endParaRPr>
        </a:p>
      </dsp:txBody>
      <dsp:txXfrm>
        <a:off x="0" y="318986"/>
        <a:ext cx="2463833" cy="1478300"/>
      </dsp:txXfrm>
    </dsp:sp>
    <dsp:sp modelId="{7814D25B-1835-4389-B845-4EC2CA2ADB6F}">
      <dsp:nvSpPr>
        <dsp:cNvPr id="0" name=""/>
        <dsp:cNvSpPr/>
      </dsp:nvSpPr>
      <dsp:spPr>
        <a:xfrm>
          <a:off x="2710217" y="318986"/>
          <a:ext cx="2463833" cy="1478300"/>
        </a:xfrm>
        <a:prstGeom prst="rect">
          <a:avLst/>
        </a:prstGeom>
        <a:solidFill>
          <a:srgbClr val="2DA1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dirty="0">
              <a:solidFill>
                <a:schemeClr val="bg1"/>
              </a:solidFill>
            </a:rPr>
            <a:t>Review cost of hospital care to understand the high-cost burden of care</a:t>
          </a:r>
          <a:endParaRPr lang="en-US" sz="1700" kern="1200" dirty="0">
            <a:solidFill>
              <a:schemeClr val="bg1"/>
            </a:solidFill>
          </a:endParaRPr>
        </a:p>
      </dsp:txBody>
      <dsp:txXfrm>
        <a:off x="2710217" y="318986"/>
        <a:ext cx="2463833" cy="1478300"/>
      </dsp:txXfrm>
    </dsp:sp>
    <dsp:sp modelId="{D74BA132-1C93-4B4D-8470-C6FD895131DB}">
      <dsp:nvSpPr>
        <dsp:cNvPr id="0" name=""/>
        <dsp:cNvSpPr/>
      </dsp:nvSpPr>
      <dsp:spPr>
        <a:xfrm>
          <a:off x="5420434" y="318986"/>
          <a:ext cx="2463833" cy="1478300"/>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dirty="0">
              <a:solidFill>
                <a:schemeClr val="bg1"/>
              </a:solidFill>
            </a:rPr>
            <a:t>Address misconception of members' understanding their role – Participative membership </a:t>
          </a:r>
          <a:endParaRPr lang="en-US" sz="1700" kern="1200" dirty="0">
            <a:solidFill>
              <a:schemeClr val="bg1"/>
            </a:solidFill>
          </a:endParaRPr>
        </a:p>
      </dsp:txBody>
      <dsp:txXfrm>
        <a:off x="5420434" y="318986"/>
        <a:ext cx="2463833" cy="1478300"/>
      </dsp:txXfrm>
    </dsp:sp>
    <dsp:sp modelId="{37D93E5F-3C6B-4427-81CB-EE445E99AFB0}">
      <dsp:nvSpPr>
        <dsp:cNvPr id="0" name=""/>
        <dsp:cNvSpPr/>
      </dsp:nvSpPr>
      <dsp:spPr>
        <a:xfrm>
          <a:off x="0" y="2043669"/>
          <a:ext cx="2463833" cy="1478300"/>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b="0" i="0" kern="1200" baseline="0" dirty="0">
              <a:solidFill>
                <a:schemeClr val="bg1"/>
              </a:solidFill>
            </a:rPr>
            <a:t>Multi-Disciplinary Team service for value, contract for GPs as gatekeepers pay for outcomes </a:t>
          </a:r>
          <a:endParaRPr lang="en-US" sz="1700" kern="1200" dirty="0">
            <a:solidFill>
              <a:schemeClr val="bg1"/>
            </a:solidFill>
          </a:endParaRPr>
        </a:p>
      </dsp:txBody>
      <dsp:txXfrm>
        <a:off x="0" y="2043669"/>
        <a:ext cx="2463833" cy="1478300"/>
      </dsp:txXfrm>
    </dsp:sp>
    <dsp:sp modelId="{B7B80787-8F49-48A1-BC13-A10E994E5391}">
      <dsp:nvSpPr>
        <dsp:cNvPr id="0" name=""/>
        <dsp:cNvSpPr/>
      </dsp:nvSpPr>
      <dsp:spPr>
        <a:xfrm>
          <a:off x="2710217" y="2043669"/>
          <a:ext cx="2463833" cy="1478300"/>
        </a:xfrm>
        <a:prstGeom prst="rect">
          <a:avLst/>
        </a:prstGeom>
        <a:solidFill>
          <a:srgbClr val="0357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dirty="0">
              <a:solidFill>
                <a:schemeClr val="bg1"/>
              </a:solidFill>
            </a:rPr>
            <a:t>Data analysis by scheme, risk stratify to provide more preventative innovative interventions, that are evidence based.</a:t>
          </a:r>
          <a:endParaRPr lang="en-US" sz="1700" kern="1200" dirty="0">
            <a:solidFill>
              <a:schemeClr val="bg1"/>
            </a:solidFill>
          </a:endParaRPr>
        </a:p>
      </dsp:txBody>
      <dsp:txXfrm>
        <a:off x="2710217" y="2043669"/>
        <a:ext cx="2463833" cy="1478300"/>
      </dsp:txXfrm>
    </dsp:sp>
    <dsp:sp modelId="{EEA7195E-D817-4895-B8B6-8856CA9C502B}">
      <dsp:nvSpPr>
        <dsp:cNvPr id="0" name=""/>
        <dsp:cNvSpPr/>
      </dsp:nvSpPr>
      <dsp:spPr>
        <a:xfrm>
          <a:off x="5420434" y="2043669"/>
          <a:ext cx="2463833" cy="1478300"/>
        </a:xfrm>
        <a:prstGeom prst="rect">
          <a:avLst/>
        </a:prstGeom>
        <a:solidFill>
          <a:srgbClr val="2DA1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GB" sz="1700" b="0" i="0" kern="1200" dirty="0">
              <a:solidFill>
                <a:schemeClr val="bg1"/>
              </a:solidFill>
            </a:rPr>
            <a:t>Member Education, simplified understandable standardised benefit options </a:t>
          </a:r>
          <a:endParaRPr lang="en-US" sz="1700" kern="1200" dirty="0">
            <a:solidFill>
              <a:schemeClr val="bg1"/>
            </a:solidFill>
          </a:endParaRPr>
        </a:p>
      </dsp:txBody>
      <dsp:txXfrm>
        <a:off x="5420434" y="2043669"/>
        <a:ext cx="2463833" cy="147830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80F26-9FDB-450D-A946-4470C8FE1F5D}">
      <dsp:nvSpPr>
        <dsp:cNvPr id="0" name=""/>
        <dsp:cNvSpPr/>
      </dsp:nvSpPr>
      <dsp:spPr>
        <a:xfrm>
          <a:off x="0" y="368854"/>
          <a:ext cx="2387112" cy="1432267"/>
        </a:xfrm>
        <a:prstGeom prst="rect">
          <a:avLst/>
        </a:prstGeom>
        <a:solidFill>
          <a:srgbClr val="035782"/>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0" kern="1200" dirty="0"/>
            <a:t>Encourage collaboration </a:t>
          </a:r>
          <a:r>
            <a:rPr lang="en-GB" sz="1200" b="0" i="0" kern="1200" dirty="0"/>
            <a:t>Facilitate collaboration between healthcare providers, payers, and members, understanding their entitlement and when to motivate, share evidence-based practice, to reduce costs and improve patient outcomes.</a:t>
          </a:r>
          <a:endParaRPr lang="en-US" sz="1200" kern="1200" dirty="0"/>
        </a:p>
      </dsp:txBody>
      <dsp:txXfrm>
        <a:off x="0" y="368854"/>
        <a:ext cx="2387112" cy="1432267"/>
      </dsp:txXfrm>
    </dsp:sp>
    <dsp:sp modelId="{CE3C7F86-465D-4C79-81F0-707B1CC3E9BA}">
      <dsp:nvSpPr>
        <dsp:cNvPr id="0" name=""/>
        <dsp:cNvSpPr/>
      </dsp:nvSpPr>
      <dsp:spPr>
        <a:xfrm>
          <a:off x="2625823" y="368854"/>
          <a:ext cx="2387112" cy="1432267"/>
        </a:xfrm>
        <a:prstGeom prst="rect">
          <a:avLst/>
        </a:prstGeom>
        <a:solidFill>
          <a:srgbClr val="2DA1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0" kern="1200" dirty="0"/>
            <a:t>Contracting &amp; outsourcing</a:t>
          </a:r>
        </a:p>
        <a:p>
          <a:pPr marL="0" lvl="0" indent="0" algn="ctr" defTabSz="533400">
            <a:lnSpc>
              <a:spcPct val="90000"/>
            </a:lnSpc>
            <a:spcBef>
              <a:spcPct val="0"/>
            </a:spcBef>
            <a:spcAft>
              <a:spcPct val="35000"/>
            </a:spcAft>
            <a:buNone/>
          </a:pPr>
          <a:r>
            <a:rPr lang="en-GB" sz="1200" b="0" i="0" kern="1200" dirty="0"/>
            <a:t>Standardisation contracts, services, and processes to reduce variability, improve quality and control costs</a:t>
          </a:r>
          <a:endParaRPr lang="en-US" sz="1200" kern="1200" dirty="0"/>
        </a:p>
      </dsp:txBody>
      <dsp:txXfrm>
        <a:off x="2625823" y="368854"/>
        <a:ext cx="2387112" cy="1432267"/>
      </dsp:txXfrm>
    </dsp:sp>
    <dsp:sp modelId="{16063587-3950-456D-AF35-D71659F148F9}">
      <dsp:nvSpPr>
        <dsp:cNvPr id="0" name=""/>
        <dsp:cNvSpPr/>
      </dsp:nvSpPr>
      <dsp:spPr>
        <a:xfrm>
          <a:off x="5251647" y="368854"/>
          <a:ext cx="2387112" cy="1432267"/>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i="0" kern="1200" dirty="0"/>
            <a:t>Focus on promotion and prevention of care – Incentivise for extra benefits, that reduce long term costs (screening, wellness, chronic disease management)</a:t>
          </a:r>
          <a:endParaRPr lang="en-US" sz="1200" kern="1200" dirty="0"/>
        </a:p>
      </dsp:txBody>
      <dsp:txXfrm>
        <a:off x="5251647" y="368854"/>
        <a:ext cx="2387112" cy="1432267"/>
      </dsp:txXfrm>
    </dsp:sp>
    <dsp:sp modelId="{F0B2DE1C-9FBD-45A9-88AE-EA2D8A682C16}">
      <dsp:nvSpPr>
        <dsp:cNvPr id="0" name=""/>
        <dsp:cNvSpPr/>
      </dsp:nvSpPr>
      <dsp:spPr>
        <a:xfrm>
          <a:off x="0" y="2039833"/>
          <a:ext cx="2387112" cy="1432267"/>
        </a:xfrm>
        <a:prstGeom prst="rect">
          <a:avLst/>
        </a:prstGeom>
        <a:solidFill>
          <a:schemeClr val="tx1">
            <a:lumMod val="50000"/>
            <a:lumOff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1" i="0" kern="1200" dirty="0"/>
            <a:t>Enhance service engagement </a:t>
          </a:r>
          <a:r>
            <a:rPr lang="en-GB" sz="1200" b="0" i="0" kern="1200" dirty="0"/>
            <a:t>care coordination, disease management, member engagement to understand the value of preventative care , encourage healthy behaviour</a:t>
          </a:r>
          <a:endParaRPr lang="en-US" sz="1200" kern="1200" dirty="0"/>
        </a:p>
      </dsp:txBody>
      <dsp:txXfrm>
        <a:off x="0" y="2039833"/>
        <a:ext cx="2387112" cy="1432267"/>
      </dsp:txXfrm>
    </dsp:sp>
    <dsp:sp modelId="{217717AE-D017-47FC-ABE7-E3EE2E0CA86E}">
      <dsp:nvSpPr>
        <dsp:cNvPr id="0" name=""/>
        <dsp:cNvSpPr/>
      </dsp:nvSpPr>
      <dsp:spPr>
        <a:xfrm>
          <a:off x="2625823" y="2039833"/>
          <a:ext cx="2387112" cy="1432267"/>
        </a:xfrm>
        <a:prstGeom prst="rect">
          <a:avLst/>
        </a:prstGeom>
        <a:solidFill>
          <a:srgbClr val="03578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b="0" i="0" kern="1200" baseline="0" dirty="0">
              <a:solidFill>
                <a:schemeClr val="bg1"/>
              </a:solidFill>
            </a:rPr>
            <a:t>Adopt value-based care models – pay for outcomes </a:t>
          </a:r>
        </a:p>
        <a:p>
          <a:pPr marL="0" lvl="0" indent="0" algn="ctr" defTabSz="533400">
            <a:lnSpc>
              <a:spcPct val="90000"/>
            </a:lnSpc>
            <a:spcBef>
              <a:spcPct val="0"/>
            </a:spcBef>
            <a:spcAft>
              <a:spcPct val="35000"/>
            </a:spcAft>
            <a:buNone/>
          </a:pPr>
          <a:r>
            <a:rPr lang="en-US" sz="1200" b="0" i="0" kern="1200" baseline="0" dirty="0">
              <a:solidFill>
                <a:schemeClr val="bg1"/>
              </a:solidFill>
            </a:rPr>
            <a:t>Alternative reimbursement models</a:t>
          </a:r>
        </a:p>
      </dsp:txBody>
      <dsp:txXfrm>
        <a:off x="2625823" y="2039833"/>
        <a:ext cx="2387112" cy="1432267"/>
      </dsp:txXfrm>
    </dsp:sp>
    <dsp:sp modelId="{611A4E1F-78CF-4AC3-A7D8-D6DD7AB96346}">
      <dsp:nvSpPr>
        <dsp:cNvPr id="0" name=""/>
        <dsp:cNvSpPr/>
      </dsp:nvSpPr>
      <dsp:spPr>
        <a:xfrm>
          <a:off x="5251647" y="2039833"/>
          <a:ext cx="2387112" cy="1432267"/>
        </a:xfrm>
        <a:prstGeom prst="rect">
          <a:avLst/>
        </a:prstGeom>
        <a:solidFill>
          <a:srgbClr val="2DA15C"/>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GB" sz="1200" b="0" i="0" kern="1200" dirty="0"/>
            <a:t>Proactive predictive data analysis by scheme, to anticipate affordability or benefit access </a:t>
          </a:r>
          <a:endParaRPr lang="en-US" sz="1200" kern="1200" dirty="0"/>
        </a:p>
      </dsp:txBody>
      <dsp:txXfrm>
        <a:off x="5251647" y="2039833"/>
        <a:ext cx="2387112" cy="1432267"/>
      </dsp:txXfrm>
    </dsp:sp>
  </dsp:spTree>
</dsp:drawing>
</file>

<file path=ppt/diagrams/layout1.xml><?xml version="1.0" encoding="utf-8"?>
<dgm:layoutDef xmlns:dgm="http://schemas.openxmlformats.org/drawingml/2006/diagram" xmlns:a="http://schemas.openxmlformats.org/drawingml/2006/main" uniqueId="urn:microsoft.com/office/officeart/2005/8/layout/matrix1">
  <dgm:title val=""/>
  <dgm:desc val=""/>
  <dgm:catLst>
    <dgm:cat type="matrix" pri="2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styleData>
  <dgm:clrData>
    <dgm:dataModel>
      <dgm:ptLst>
        <dgm:pt modelId="0" type="doc"/>
        <dgm:pt modelId="1"/>
        <dgm:pt modelId="11"/>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3" destOrd="0"/>
      </dgm:cxnLst>
      <dgm:bg/>
      <dgm:whole/>
    </dgm:dataModel>
  </dgm:clrData>
  <dgm:layoutNode name="diagram">
    <dgm:varLst>
      <dgm:chMax val="1"/>
      <dgm:dir/>
      <dgm:animLvl val="ctr"/>
      <dgm:resizeHandles val="exact"/>
    </dgm:varLst>
    <dgm:alg type="composite"/>
    <dgm:shape xmlns:r="http://schemas.openxmlformats.org/officeDocument/2006/relationships" r:blip="">
      <dgm:adjLst/>
    </dgm:shape>
    <dgm:presOf/>
    <dgm:constrLst>
      <dgm:constr type="ctrX" for="ch" forName="matrix" refType="w" fact="0.5"/>
      <dgm:constr type="ctrY" for="ch" forName="matrix" refType="h" fact="0.5"/>
      <dgm:constr type="w" for="ch" forName="matrix" refType="w"/>
      <dgm:constr type="h" for="ch" forName="matrix" refType="h"/>
      <dgm:constr type="ctrX" for="ch" forName="centerTile" refType="w" fact="0.5"/>
      <dgm:constr type="ctrY" for="ch" forName="centerTile" refType="h" fact="0.5"/>
      <dgm:constr type="w" for="ch" forName="centerTile" refType="w" fact="0.3"/>
      <dgm:constr type="h" for="ch" forName="centerTile" refType="h" fact="0.25"/>
      <dgm:constr type="primFontSz" for="des" ptType="node" op="equ" val="65"/>
    </dgm:constrLst>
    <dgm:ruleLst/>
    <dgm:choose name="Name0">
      <dgm:if name="Name1" axis="ch" ptType="node" func="cnt" op="gte" val="1">
        <dgm:layoutNode name="matrix">
          <dgm:alg type="composite"/>
          <dgm:shape xmlns:r="http://schemas.openxmlformats.org/officeDocument/2006/relationships" r:blip="">
            <dgm:adjLst/>
          </dgm:shape>
          <dgm:presOf/>
          <dgm:constrLst>
            <dgm:constr type="l" for="ch" forName="tile1"/>
            <dgm:constr type="t" for="ch" forName="tile1"/>
            <dgm:constr type="r" for="ch" forName="tile1" refType="w" fact="0.5"/>
            <dgm:constr type="b" for="ch" forName="tile1" refType="h" fact="0.5"/>
            <dgm:constr type="l" for="ch" forName="tile1text" refType="l" refFor="ch" refForName="tile1"/>
            <dgm:constr type="t" for="ch" forName="tile1text" refType="t" refFor="ch" refForName="tile1"/>
            <dgm:constr type="w" for="ch" forName="tile1text" refType="w" refFor="ch" refForName="tile1"/>
            <dgm:constr type="h" for="ch" forName="tile1text" refType="h" refFor="ch" refForName="tile1" fact="0.75"/>
            <dgm:constr type="r" for="ch" forName="tile2" refType="w"/>
            <dgm:constr type="t" for="ch" forName="tile2"/>
            <dgm:constr type="l" for="ch" forName="tile2" refType="w" fact="0.5"/>
            <dgm:constr type="b" for="ch" forName="tile2" refType="h" fact="0.5"/>
            <dgm:constr type="r" for="ch" forName="tile2text" refType="r" refFor="ch" refForName="tile2"/>
            <dgm:constr type="t" for="ch" forName="tile2text" refType="t" refFor="ch" refForName="tile2"/>
            <dgm:constr type="w" for="ch" forName="tile2text" refType="w" refFor="ch" refForName="tile2"/>
            <dgm:constr type="h" for="ch" forName="tile2text" refType="h" refFor="ch" refForName="tile2" fact="0.75"/>
            <dgm:constr type="l" for="ch" forName="tile3"/>
            <dgm:constr type="b" for="ch" forName="tile3" refType="h"/>
            <dgm:constr type="r" for="ch" forName="tile3" refType="w" fact="0.5"/>
            <dgm:constr type="t" for="ch" forName="tile3" refType="h" fact="0.5"/>
            <dgm:constr type="l" for="ch" forName="tile3text" refType="l" refFor="ch" refForName="tile3"/>
            <dgm:constr type="b" for="ch" forName="tile3text" refType="b" refFor="ch" refForName="tile3"/>
            <dgm:constr type="w" for="ch" forName="tile3text" refType="w" refFor="ch" refForName="tile3"/>
            <dgm:constr type="h" for="ch" forName="tile3text" refType="h" refFor="ch" refForName="tile3" fact="0.75"/>
            <dgm:constr type="r" for="ch" forName="tile4" refType="w"/>
            <dgm:constr type="b" for="ch" forName="tile4" refType="h"/>
            <dgm:constr type="l" for="ch" forName="tile4" refType="w" fact="0.5"/>
            <dgm:constr type="t" for="ch" forName="tile4" refType="h" fact="0.5"/>
            <dgm:constr type="r" for="ch" forName="tile4text" refType="r" refFor="ch" refForName="tile4"/>
            <dgm:constr type="b" for="ch" forName="tile4text" refType="b" refFor="ch" refForName="tile4"/>
            <dgm:constr type="w" for="ch" forName="tile4text" refType="w" refFor="ch" refForName="tile4"/>
            <dgm:constr type="h" for="ch" forName="tile4text" refType="h" refFor="ch" refForName="tile4" fact="0.75"/>
          </dgm:constrLst>
          <dgm:ruleLst/>
          <dgm:layoutNode name="tile1" styleLbl="node1">
            <dgm:alg type="sp"/>
            <dgm:shape xmlns:r="http://schemas.openxmlformats.org/officeDocument/2006/relationships" rot="270" type="round1Rect" r:blip="">
              <dgm:adjLst/>
            </dgm:shape>
            <dgm:choose name="Name2">
              <dgm:if name="Name3" func="var" arg="dir" op="equ" val="norm">
                <dgm:presOf axis="ch ch desOrSelf" ptType="node node node" st="1 1 1" cnt="1 1 0"/>
              </dgm:if>
              <dgm:else name="Name4">
                <dgm:presOf axis="ch ch desOrSelf" ptType="node node node" st="1 2 1" cnt="1 1 0"/>
              </dgm:else>
            </dgm:choose>
            <dgm:constrLst/>
            <dgm:ruleLst/>
          </dgm:layoutNode>
          <dgm:layoutNode name="tile1text" styleLbl="node1">
            <dgm:varLst>
              <dgm:chMax val="0"/>
              <dgm:chPref val="0"/>
              <dgm:bulletEnabled val="1"/>
            </dgm:varLst>
            <dgm:choose name="Name5">
              <dgm:if name="Name6" axis="root des" func="maxDepth" op="gte" val="3">
                <dgm:alg type="tx">
                  <dgm:param type="txAnchorVert" val="t"/>
                  <dgm:param type="parTxLTRAlign" val="l"/>
                  <dgm:param type="parTxRTLAlign" val="r"/>
                </dgm:alg>
              </dgm:if>
              <dgm:else name="Name7">
                <dgm:alg type="tx"/>
              </dgm:else>
            </dgm:choose>
            <dgm:shape xmlns:r="http://schemas.openxmlformats.org/officeDocument/2006/relationships" rot="270" type="rect" r:blip="" hideGeom="1">
              <dgm:adjLst>
                <dgm:adj idx="1" val="0.2"/>
              </dgm:adjLst>
            </dgm:shape>
            <dgm:choose name="Name8">
              <dgm:if name="Name9" func="var" arg="dir" op="equ" val="norm">
                <dgm:presOf axis="ch ch desOrSelf" ptType="node node node" st="1 1 1" cnt="1 1 0"/>
              </dgm:if>
              <dgm:else name="Name10">
                <dgm:presOf axis="ch ch desOrSelf" ptType="node node node" st="1 2 1" cnt="1 1 0"/>
              </dgm:else>
            </dgm:choose>
            <dgm:constrLst/>
            <dgm:ruleLst>
              <dgm:rule type="primFontSz" val="5" fact="NaN" max="NaN"/>
            </dgm:ruleLst>
          </dgm:layoutNode>
          <dgm:layoutNode name="tile2" styleLbl="node1">
            <dgm:alg type="sp"/>
            <dgm:shape xmlns:r="http://schemas.openxmlformats.org/officeDocument/2006/relationships" type="round1Rect" r:blip="">
              <dgm:adjLst/>
            </dgm:shape>
            <dgm:choose name="Name11">
              <dgm:if name="Name12" func="var" arg="dir" op="equ" val="norm">
                <dgm:presOf axis="ch ch desOrSelf" ptType="node node node" st="1 2 1" cnt="1 1 0"/>
              </dgm:if>
              <dgm:else name="Name13">
                <dgm:presOf axis="ch ch desOrSelf" ptType="node node node" st="1 1 1" cnt="1 1 0"/>
              </dgm:else>
            </dgm:choose>
            <dgm:constrLst/>
            <dgm:ruleLst/>
          </dgm:layoutNode>
          <dgm:layoutNode name="tile2text" styleLbl="node1">
            <dgm:varLst>
              <dgm:chMax val="0"/>
              <dgm:chPref val="0"/>
              <dgm:bulletEnabled val="1"/>
            </dgm:varLst>
            <dgm:choose name="Name14">
              <dgm:if name="Name15" axis="root des" func="maxDepth" op="gte" val="3">
                <dgm:alg type="tx">
                  <dgm:param type="txAnchorVert" val="t"/>
                  <dgm:param type="parTxLTRAlign" val="l"/>
                  <dgm:param type="parTxRTLAlign" val="r"/>
                </dgm:alg>
              </dgm:if>
              <dgm:else name="Name16">
                <dgm:alg type="tx"/>
              </dgm:else>
            </dgm:choose>
            <dgm:shape xmlns:r="http://schemas.openxmlformats.org/officeDocument/2006/relationships" type="rect" r:blip="" hideGeom="1">
              <dgm:adjLst/>
            </dgm:shape>
            <dgm:choose name="Name17">
              <dgm:if name="Name18" func="var" arg="dir" op="equ" val="norm">
                <dgm:presOf axis="ch ch desOrSelf" ptType="node node node" st="1 2 1" cnt="1 1 0"/>
              </dgm:if>
              <dgm:else name="Name19">
                <dgm:presOf axis="ch ch desOrSelf" ptType="node node node" st="1 1 1" cnt="1 1 0"/>
              </dgm:else>
            </dgm:choose>
            <dgm:constrLst/>
            <dgm:ruleLst>
              <dgm:rule type="primFontSz" val="5" fact="NaN" max="NaN"/>
            </dgm:ruleLst>
          </dgm:layoutNode>
          <dgm:layoutNode name="tile3" styleLbl="node1">
            <dgm:alg type="sp"/>
            <dgm:shape xmlns:r="http://schemas.openxmlformats.org/officeDocument/2006/relationships" rot="180" type="round1Rect" r:blip="">
              <dgm:adjLst/>
            </dgm:shape>
            <dgm:choose name="Name20">
              <dgm:if name="Name21" func="var" arg="dir" op="equ" val="norm">
                <dgm:presOf axis="ch ch desOrSelf" ptType="node node node" st="1 3 1" cnt="1 1 0"/>
              </dgm:if>
              <dgm:else name="Name22">
                <dgm:presOf axis="ch ch desOrSelf" ptType="node node node" st="1 4 1" cnt="1 1 0"/>
              </dgm:else>
            </dgm:choose>
            <dgm:constrLst/>
            <dgm:ruleLst/>
          </dgm:layoutNode>
          <dgm:layoutNode name="tile3text" styleLbl="node1">
            <dgm:varLst>
              <dgm:chMax val="0"/>
              <dgm:chPref val="0"/>
              <dgm:bulletEnabled val="1"/>
            </dgm:varLst>
            <dgm:choose name="Name23">
              <dgm:if name="Name24" axis="root des" func="maxDepth" op="gte" val="3">
                <dgm:alg type="tx">
                  <dgm:param type="txAnchorVert" val="t"/>
                  <dgm:param type="parTxLTRAlign" val="l"/>
                  <dgm:param type="parTxRTLAlign" val="r"/>
                </dgm:alg>
              </dgm:if>
              <dgm:else name="Name25">
                <dgm:alg type="tx"/>
              </dgm:else>
            </dgm:choose>
            <dgm:shape xmlns:r="http://schemas.openxmlformats.org/officeDocument/2006/relationships" rot="180" type="rect" r:blip="" hideGeom="1">
              <dgm:adjLst/>
            </dgm:shape>
            <dgm:choose name="Name26">
              <dgm:if name="Name27" func="var" arg="dir" op="equ" val="norm">
                <dgm:presOf axis="ch ch desOrSelf" ptType="node node node" st="1 3 1" cnt="1 1 0"/>
              </dgm:if>
              <dgm:else name="Name28">
                <dgm:presOf axis="ch ch desOrSelf" ptType="node node node" st="1 4 1" cnt="1 1 0"/>
              </dgm:else>
            </dgm:choose>
            <dgm:constrLst/>
            <dgm:ruleLst>
              <dgm:rule type="primFontSz" val="5" fact="NaN" max="NaN"/>
            </dgm:ruleLst>
          </dgm:layoutNode>
          <dgm:layoutNode name="tile4" styleLbl="node1">
            <dgm:alg type="sp"/>
            <dgm:shape xmlns:r="http://schemas.openxmlformats.org/officeDocument/2006/relationships" rot="90" type="round1Rect" r:blip="">
              <dgm:adjLst/>
            </dgm:shape>
            <dgm:choose name="Name29">
              <dgm:if name="Name30" func="var" arg="dir" op="equ" val="norm">
                <dgm:presOf axis="ch ch desOrSelf" ptType="node node node" st="1 4 1" cnt="1 1 0"/>
              </dgm:if>
              <dgm:else name="Name31">
                <dgm:presOf axis="ch ch desOrSelf" ptType="node node node" st="1 3 1" cnt="1 1 0"/>
              </dgm:else>
            </dgm:choose>
            <dgm:constrLst/>
            <dgm:ruleLst/>
          </dgm:layoutNode>
          <dgm:layoutNode name="tile4text" styleLbl="node1">
            <dgm:varLst>
              <dgm:chMax val="0"/>
              <dgm:chPref val="0"/>
              <dgm:bulletEnabled val="1"/>
            </dgm:varLst>
            <dgm:choose name="Name32">
              <dgm:if name="Name33" axis="root des" func="maxDepth" op="gte" val="3">
                <dgm:alg type="tx">
                  <dgm:param type="txAnchorVert" val="t"/>
                  <dgm:param type="parTxLTRAlign" val="l"/>
                  <dgm:param type="parTxRTLAlign" val="r"/>
                </dgm:alg>
              </dgm:if>
              <dgm:else name="Name34">
                <dgm:alg type="tx"/>
              </dgm:else>
            </dgm:choose>
            <dgm:shape xmlns:r="http://schemas.openxmlformats.org/officeDocument/2006/relationships" rot="90" type="rect" r:blip="" hideGeom="1">
              <dgm:adjLst/>
            </dgm:shape>
            <dgm:choose name="Name35">
              <dgm:if name="Name36" func="var" arg="dir" op="equ" val="norm">
                <dgm:presOf axis="ch ch desOrSelf" ptType="node node node" st="1 4 1" cnt="1 1 0"/>
              </dgm:if>
              <dgm:else name="Name37">
                <dgm:presOf axis="ch ch desOrSelf" ptType="node node node" st="1 3 1" cnt="1 1 0"/>
              </dgm:else>
            </dgm:choose>
            <dgm:constrLst/>
            <dgm:ruleLst>
              <dgm:rule type="primFontSz" val="5" fact="NaN" max="NaN"/>
            </dgm:ruleLst>
          </dgm:layoutNode>
        </dgm:layoutNode>
        <dgm:layoutNode name="centerTile" styleLbl="fgShp">
          <dgm:varLst>
            <dgm:chMax val="0"/>
            <dgm:chPref val="0"/>
          </dgm:varLst>
          <dgm:alg type="tx"/>
          <dgm:shape xmlns:r="http://schemas.openxmlformats.org/officeDocument/2006/relationships" type="roundRect" r:blip="">
            <dgm:adjLst/>
          </dgm:shape>
          <dgm:presOf axis="ch" ptType="node" cnt="1"/>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38"/>
    </dgm:choose>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ZA" dirty="0"/>
          </a:p>
        </p:txBody>
      </p:sp>
      <p:sp>
        <p:nvSpPr>
          <p:cNvPr id="4" name="Footer Placeholder 3"/>
          <p:cNvSpPr>
            <a:spLocks noGrp="1"/>
          </p:cNvSpPr>
          <p:nvPr>
            <p:ph type="ftr" sz="quarter" idx="4"/>
          </p:nvPr>
        </p:nvSpPr>
        <p:spPr/>
        <p:txBody>
          <a:bodyPr/>
          <a:lstStyle/>
          <a:p>
            <a:endParaRPr lang="en-ZA"/>
          </a:p>
        </p:txBody>
      </p:sp>
      <p:sp>
        <p:nvSpPr>
          <p:cNvPr id="5" name="Slide Number Placeholder 4"/>
          <p:cNvSpPr>
            <a:spLocks noGrp="1"/>
          </p:cNvSpPr>
          <p:nvPr>
            <p:ph type="sldNum" sz="quarter" idx="5"/>
          </p:nvPr>
        </p:nvSpPr>
        <p:spPr/>
        <p:txBody>
          <a:bodyPr/>
          <a:lstStyle/>
          <a:p>
            <a:fld id="{C1B26607-6074-42C7-BF62-0B07057ABEFF}" type="slidenum">
              <a:rPr lang="en-ZA" smtClean="0"/>
              <a:t>1</a:t>
            </a:fld>
            <a:endParaRPr lang="en-ZA"/>
          </a:p>
        </p:txBody>
      </p:sp>
    </p:spTree>
    <p:extLst>
      <p:ext uri="{BB962C8B-B14F-4D97-AF65-F5344CB8AC3E}">
        <p14:creationId xmlns:p14="http://schemas.microsoft.com/office/powerpoint/2010/main" val="34306222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ZA"/>
          </a:p>
        </p:txBody>
      </p:sp>
      <p:sp>
        <p:nvSpPr>
          <p:cNvPr id="5" name="Slide Number Placeholder 4"/>
          <p:cNvSpPr>
            <a:spLocks noGrp="1"/>
          </p:cNvSpPr>
          <p:nvPr>
            <p:ph type="sldNum" sz="quarter" idx="5"/>
          </p:nvPr>
        </p:nvSpPr>
        <p:spPr/>
        <p:txBody>
          <a:bodyPr/>
          <a:lstStyle/>
          <a:p>
            <a:fld id="{C1B26607-6074-42C7-BF62-0B07057ABEFF}" type="slidenum">
              <a:rPr lang="en-ZA" smtClean="0"/>
              <a:t>2</a:t>
            </a:fld>
            <a:endParaRPr lang="en-ZA"/>
          </a:p>
        </p:txBody>
      </p:sp>
    </p:spTree>
    <p:extLst>
      <p:ext uri="{BB962C8B-B14F-4D97-AF65-F5344CB8AC3E}">
        <p14:creationId xmlns:p14="http://schemas.microsoft.com/office/powerpoint/2010/main" val="8906775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en-ZA"/>
          </a:p>
        </p:txBody>
      </p:sp>
      <p:sp>
        <p:nvSpPr>
          <p:cNvPr id="5" name="Slide Number Placeholder 4"/>
          <p:cNvSpPr>
            <a:spLocks noGrp="1"/>
          </p:cNvSpPr>
          <p:nvPr>
            <p:ph type="sldNum" sz="quarter" idx="5"/>
          </p:nvPr>
        </p:nvSpPr>
        <p:spPr/>
        <p:txBody>
          <a:bodyPr/>
          <a:lstStyle/>
          <a:p>
            <a:fld id="{C1B26607-6074-42C7-BF62-0B07057ABEFF}" type="slidenum">
              <a:rPr lang="en-ZA" smtClean="0"/>
              <a:t>6</a:t>
            </a:fld>
            <a:endParaRPr lang="en-ZA"/>
          </a:p>
        </p:txBody>
      </p:sp>
    </p:spTree>
    <p:extLst>
      <p:ext uri="{BB962C8B-B14F-4D97-AF65-F5344CB8AC3E}">
        <p14:creationId xmlns:p14="http://schemas.microsoft.com/office/powerpoint/2010/main" val="18095518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Tree>
    <p:extLst>
      <p:ext uri="{BB962C8B-B14F-4D97-AF65-F5344CB8AC3E}">
        <p14:creationId xmlns:p14="http://schemas.microsoft.com/office/powerpoint/2010/main" val="36733780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Quote" preserve="1">
  <p:cSld name="1_Quote">
    <p:bg>
      <p:bgRef idx="1001">
        <a:schemeClr val="bg1"/>
      </p:bgRef>
    </p:bg>
    <p:spTree>
      <p:nvGrpSpPr>
        <p:cNvPr id="1" name="Shape 30"/>
        <p:cNvGrpSpPr/>
        <p:nvPr/>
      </p:nvGrpSpPr>
      <p:grpSpPr>
        <a:xfrm>
          <a:off x="0" y="0"/>
          <a:ext cx="0" cy="0"/>
          <a:chOff x="0" y="0"/>
          <a:chExt cx="0" cy="0"/>
        </a:xfrm>
      </p:grpSpPr>
      <p:sp>
        <p:nvSpPr>
          <p:cNvPr id="8" name="Google Shape;120;p11">
            <a:extLst>
              <a:ext uri="{FF2B5EF4-FFF2-40B4-BE49-F238E27FC236}">
                <a16:creationId xmlns:a16="http://schemas.microsoft.com/office/drawing/2014/main" id="{C346E898-E8C7-6015-B4DB-C44D2A00192A}"/>
              </a:ext>
            </a:extLst>
          </p:cNvPr>
          <p:cNvSpPr/>
          <p:nvPr userDrawn="1"/>
        </p:nvSpPr>
        <p:spPr>
          <a:xfrm flipH="1">
            <a:off x="8317137" y="4819882"/>
            <a:ext cx="500011" cy="569052"/>
          </a:xfrm>
          <a:custGeom>
            <a:avLst/>
            <a:gdLst/>
            <a:ahLst/>
            <a:cxnLst/>
            <a:rect l="l" t="t" r="r" b="b"/>
            <a:pathLst>
              <a:path w="21600" h="21600" extrusionOk="0">
                <a:moveTo>
                  <a:pt x="0" y="21600"/>
                </a:moveTo>
                <a:lnTo>
                  <a:pt x="21600" y="21600"/>
                </a:lnTo>
                <a:lnTo>
                  <a:pt x="21600" y="0"/>
                </a:lnTo>
                <a:lnTo>
                  <a:pt x="0" y="3912"/>
                </a:lnTo>
                <a:lnTo>
                  <a:pt x="0" y="21600"/>
                </a:lnTo>
                <a:close/>
              </a:path>
            </a:pathLst>
          </a:custGeom>
          <a:solidFill>
            <a:srgbClr val="03578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9" name="Google Shape;121;p11">
            <a:extLst>
              <a:ext uri="{FF2B5EF4-FFF2-40B4-BE49-F238E27FC236}">
                <a16:creationId xmlns:a16="http://schemas.microsoft.com/office/drawing/2014/main" id="{98DE3E69-3A73-61B9-19C8-5E2B2664B50C}"/>
              </a:ext>
            </a:extLst>
          </p:cNvPr>
          <p:cNvSpPr/>
          <p:nvPr userDrawn="1"/>
        </p:nvSpPr>
        <p:spPr>
          <a:xfrm flipH="1">
            <a:off x="8323860" y="1780650"/>
            <a:ext cx="493289" cy="3080052"/>
          </a:xfrm>
          <a:custGeom>
            <a:avLst/>
            <a:gdLst/>
            <a:ahLst/>
            <a:cxnLst/>
            <a:rect l="l" t="t" r="r" b="b"/>
            <a:pathLst>
              <a:path w="21600" h="21600" extrusionOk="0">
                <a:moveTo>
                  <a:pt x="21600" y="0"/>
                </a:moveTo>
                <a:lnTo>
                  <a:pt x="0" y="650"/>
                </a:lnTo>
                <a:lnTo>
                  <a:pt x="0" y="21600"/>
                </a:lnTo>
                <a:lnTo>
                  <a:pt x="21600" y="20950"/>
                </a:lnTo>
                <a:lnTo>
                  <a:pt x="21600" y="0"/>
                </a:lnTo>
                <a:close/>
              </a:path>
            </a:pathLst>
          </a:custGeom>
          <a:solidFill>
            <a:srgbClr val="03578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32" name="Google Shape;32;p4"/>
          <p:cNvSpPr/>
          <p:nvPr/>
        </p:nvSpPr>
        <p:spPr>
          <a:xfrm>
            <a:off x="228589" y="876"/>
            <a:ext cx="624618" cy="1372356"/>
          </a:xfrm>
          <a:custGeom>
            <a:avLst/>
            <a:gdLst/>
            <a:ahLst/>
            <a:cxnLst/>
            <a:rect l="l" t="t" r="r" b="b"/>
            <a:pathLst>
              <a:path w="21600" h="21600" extrusionOk="0">
                <a:moveTo>
                  <a:pt x="21600" y="0"/>
                </a:moveTo>
                <a:lnTo>
                  <a:pt x="0" y="0"/>
                </a:lnTo>
                <a:lnTo>
                  <a:pt x="0" y="21600"/>
                </a:lnTo>
                <a:lnTo>
                  <a:pt x="21600" y="19818"/>
                </a:lnTo>
                <a:lnTo>
                  <a:pt x="21600" y="0"/>
                </a:lnTo>
                <a:close/>
              </a:path>
            </a:pathLst>
          </a:custGeom>
          <a:solidFill>
            <a:schemeClr val="bg1"/>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chemeClr val="accent3"/>
              </a:solidFill>
              <a:latin typeface="Calibri"/>
              <a:ea typeface="Calibri"/>
              <a:cs typeface="Calibri"/>
              <a:sym typeface="Calibri"/>
            </a:endParaRPr>
          </a:p>
        </p:txBody>
      </p:sp>
      <p:sp>
        <p:nvSpPr>
          <p:cNvPr id="33" name="Google Shape;33;p4"/>
          <p:cNvSpPr/>
          <p:nvPr/>
        </p:nvSpPr>
        <p:spPr>
          <a:xfrm>
            <a:off x="8951752" y="4217187"/>
            <a:ext cx="277607" cy="998028"/>
          </a:xfrm>
          <a:custGeom>
            <a:avLst/>
            <a:gdLst/>
            <a:ahLst/>
            <a:cxnLst/>
            <a:rect l="l" t="t" r="r" b="b"/>
            <a:pathLst>
              <a:path w="21600" h="21600" extrusionOk="0">
                <a:moveTo>
                  <a:pt x="0" y="21600"/>
                </a:moveTo>
                <a:lnTo>
                  <a:pt x="21600" y="21600"/>
                </a:lnTo>
                <a:lnTo>
                  <a:pt x="21600" y="0"/>
                </a:lnTo>
                <a:lnTo>
                  <a:pt x="0" y="1549"/>
                </a:lnTo>
                <a:lnTo>
                  <a:pt x="0" y="21600"/>
                </a:lnTo>
                <a:close/>
              </a:path>
            </a:pathLst>
          </a:custGeom>
          <a:solidFill>
            <a:srgbClr val="03578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34" name="Google Shape;34;p4"/>
          <p:cNvSpPr txBox="1">
            <a:spLocks noGrp="1"/>
          </p:cNvSpPr>
          <p:nvPr>
            <p:ph type="body" idx="1"/>
          </p:nvPr>
        </p:nvSpPr>
        <p:spPr>
          <a:xfrm>
            <a:off x="550498" y="1289956"/>
            <a:ext cx="7638759" cy="3426245"/>
          </a:xfrm>
          <a:prstGeom prst="rect">
            <a:avLst/>
          </a:prstGeom>
        </p:spPr>
        <p:txBody>
          <a:bodyPr spcFirstLastPara="1" wrap="square" lIns="0" tIns="0" rIns="0" bIns="0" anchor="t" anchorCtr="0">
            <a:noAutofit/>
          </a:bodyPr>
          <a:lstStyle>
            <a:lvl1pPr marL="0" lvl="0" indent="0" rtl="0">
              <a:spcBef>
                <a:spcPts val="0"/>
              </a:spcBef>
              <a:spcAft>
                <a:spcPts val="0"/>
              </a:spcAft>
              <a:buClr>
                <a:schemeClr val="lt1"/>
              </a:buClr>
              <a:buSzPts val="3200"/>
              <a:buNone/>
              <a:tabLst/>
              <a:defRPr sz="3200">
                <a:solidFill>
                  <a:schemeClr val="bg2">
                    <a:lumMod val="10000"/>
                  </a:schemeClr>
                </a:solidFill>
                <a:latin typeface="+mn-lt"/>
              </a:defRPr>
            </a:lvl1pPr>
            <a:lvl2pPr marL="914400" lvl="1" indent="-431800" rtl="0">
              <a:spcBef>
                <a:spcPts val="800"/>
              </a:spcBef>
              <a:spcAft>
                <a:spcPts val="0"/>
              </a:spcAft>
              <a:buClr>
                <a:schemeClr val="lt1"/>
              </a:buClr>
              <a:buSzPts val="3200"/>
              <a:buChar char="▹"/>
              <a:defRPr sz="3200">
                <a:solidFill>
                  <a:schemeClr val="lt1"/>
                </a:solidFill>
              </a:defRPr>
            </a:lvl2pPr>
            <a:lvl3pPr marL="1371600" lvl="2" indent="-431800" rtl="0">
              <a:spcBef>
                <a:spcPts val="800"/>
              </a:spcBef>
              <a:spcAft>
                <a:spcPts val="0"/>
              </a:spcAft>
              <a:buClr>
                <a:schemeClr val="lt1"/>
              </a:buClr>
              <a:buSzPts val="3200"/>
              <a:buChar char="■"/>
              <a:defRPr sz="3200">
                <a:solidFill>
                  <a:schemeClr val="lt1"/>
                </a:solidFill>
              </a:defRPr>
            </a:lvl3pPr>
            <a:lvl4pPr marL="1828800" lvl="3" indent="-431800" rtl="0">
              <a:spcBef>
                <a:spcPts val="800"/>
              </a:spcBef>
              <a:spcAft>
                <a:spcPts val="0"/>
              </a:spcAft>
              <a:buClr>
                <a:schemeClr val="lt1"/>
              </a:buClr>
              <a:buSzPts val="3200"/>
              <a:buChar char="●"/>
              <a:defRPr sz="3200">
                <a:solidFill>
                  <a:schemeClr val="lt1"/>
                </a:solidFill>
              </a:defRPr>
            </a:lvl4pPr>
            <a:lvl5pPr marL="2286000" lvl="4" indent="-431800" rtl="0">
              <a:spcBef>
                <a:spcPts val="800"/>
              </a:spcBef>
              <a:spcAft>
                <a:spcPts val="0"/>
              </a:spcAft>
              <a:buClr>
                <a:schemeClr val="lt1"/>
              </a:buClr>
              <a:buSzPts val="3200"/>
              <a:buChar char="○"/>
              <a:defRPr sz="3200">
                <a:solidFill>
                  <a:schemeClr val="lt1"/>
                </a:solidFill>
              </a:defRPr>
            </a:lvl5pPr>
            <a:lvl6pPr marL="2743200" lvl="5" indent="-431800" rtl="0">
              <a:spcBef>
                <a:spcPts val="800"/>
              </a:spcBef>
              <a:spcAft>
                <a:spcPts val="0"/>
              </a:spcAft>
              <a:buClr>
                <a:schemeClr val="lt1"/>
              </a:buClr>
              <a:buSzPts val="3200"/>
              <a:buChar char="■"/>
              <a:defRPr sz="3200">
                <a:solidFill>
                  <a:schemeClr val="lt1"/>
                </a:solidFill>
              </a:defRPr>
            </a:lvl6pPr>
            <a:lvl7pPr marL="3200400" lvl="6" indent="-431800" rtl="0">
              <a:spcBef>
                <a:spcPts val="800"/>
              </a:spcBef>
              <a:spcAft>
                <a:spcPts val="0"/>
              </a:spcAft>
              <a:buClr>
                <a:schemeClr val="lt1"/>
              </a:buClr>
              <a:buSzPts val="3200"/>
              <a:buChar char="●"/>
              <a:defRPr sz="3200">
                <a:solidFill>
                  <a:schemeClr val="lt1"/>
                </a:solidFill>
              </a:defRPr>
            </a:lvl7pPr>
            <a:lvl8pPr marL="3657600" lvl="7" indent="-431800" rtl="0">
              <a:spcBef>
                <a:spcPts val="800"/>
              </a:spcBef>
              <a:spcAft>
                <a:spcPts val="0"/>
              </a:spcAft>
              <a:buClr>
                <a:schemeClr val="lt1"/>
              </a:buClr>
              <a:buSzPts val="3200"/>
              <a:buChar char="○"/>
              <a:defRPr sz="3200">
                <a:solidFill>
                  <a:schemeClr val="lt1"/>
                </a:solidFill>
              </a:defRPr>
            </a:lvl8pPr>
            <a:lvl9pPr marL="4114800" lvl="8" indent="-431800" rtl="0">
              <a:spcBef>
                <a:spcPts val="800"/>
              </a:spcBef>
              <a:spcAft>
                <a:spcPts val="800"/>
              </a:spcAft>
              <a:buClr>
                <a:schemeClr val="lt1"/>
              </a:buClr>
              <a:buSzPts val="3200"/>
              <a:buChar char="■"/>
              <a:defRPr sz="3200">
                <a:solidFill>
                  <a:schemeClr val="lt1"/>
                </a:solidFill>
              </a:defRPr>
            </a:lvl9pPr>
          </a:lstStyle>
          <a:p>
            <a:endParaRPr dirty="0"/>
          </a:p>
        </p:txBody>
      </p:sp>
      <p:sp>
        <p:nvSpPr>
          <p:cNvPr id="36" name="Google Shape;36;p4"/>
          <p:cNvSpPr txBox="1">
            <a:spLocks noGrp="1"/>
          </p:cNvSpPr>
          <p:nvPr>
            <p:ph type="sldNum" idx="12"/>
          </p:nvPr>
        </p:nvSpPr>
        <p:spPr>
          <a:xfrm>
            <a:off x="8422352" y="4827442"/>
            <a:ext cx="394800" cy="454800"/>
          </a:xfrm>
          <a:prstGeom prst="rect">
            <a:avLst/>
          </a:prstGeom>
        </p:spPr>
        <p:txBody>
          <a:bodyPr spcFirstLastPara="1" wrap="square" lIns="0" tIns="0" rIns="0" bIns="0" anchor="ctr" anchorCtr="0">
            <a:noAutofit/>
          </a:bodyPr>
          <a:lstStyle>
            <a:lvl1pPr lvl="0" rtl="0">
              <a:buNone/>
              <a:defRPr sz="1200">
                <a:solidFill>
                  <a:schemeClr val="bg1"/>
                </a:solidFill>
                <a:latin typeface="+mn-lt"/>
              </a:defRPr>
            </a:lvl1pPr>
            <a:lvl2pPr lvl="1" rtl="0">
              <a:buNone/>
              <a:defRPr>
                <a:solidFill>
                  <a:schemeClr val="accent3"/>
                </a:solidFill>
              </a:defRPr>
            </a:lvl2pPr>
            <a:lvl3pPr lvl="2" rtl="0">
              <a:buNone/>
              <a:defRPr>
                <a:solidFill>
                  <a:schemeClr val="accent3"/>
                </a:solidFill>
              </a:defRPr>
            </a:lvl3pPr>
            <a:lvl4pPr lvl="3" rtl="0">
              <a:buNone/>
              <a:defRPr>
                <a:solidFill>
                  <a:schemeClr val="accent3"/>
                </a:solidFill>
              </a:defRPr>
            </a:lvl4pPr>
            <a:lvl5pPr lvl="4" rtl="0">
              <a:buNone/>
              <a:defRPr>
                <a:solidFill>
                  <a:schemeClr val="accent3"/>
                </a:solidFill>
              </a:defRPr>
            </a:lvl5pPr>
            <a:lvl6pPr lvl="5" rtl="0">
              <a:buNone/>
              <a:defRPr>
                <a:solidFill>
                  <a:schemeClr val="accent3"/>
                </a:solidFill>
              </a:defRPr>
            </a:lvl6pPr>
            <a:lvl7pPr lvl="6" rtl="0">
              <a:buNone/>
              <a:defRPr>
                <a:solidFill>
                  <a:schemeClr val="accent3"/>
                </a:solidFill>
              </a:defRPr>
            </a:lvl7pPr>
            <a:lvl8pPr lvl="7" rtl="0">
              <a:buNone/>
              <a:defRPr>
                <a:solidFill>
                  <a:schemeClr val="accent3"/>
                </a:solidFill>
              </a:defRPr>
            </a:lvl8pPr>
            <a:lvl9pPr lvl="8" rtl="0">
              <a:buNone/>
              <a:defRPr>
                <a:solidFill>
                  <a:schemeClr val="accent3"/>
                </a:solidFill>
              </a:defRPr>
            </a:lvl9pPr>
          </a:lstStyle>
          <a:p>
            <a:fld id="{00000000-1234-1234-1234-123412341234}" type="slidenum">
              <a:rPr lang="en" smtClean="0"/>
              <a:pPr/>
              <a:t>‹#›</a:t>
            </a:fld>
            <a:endParaRPr lang="en" dirty="0"/>
          </a:p>
        </p:txBody>
      </p:sp>
      <p:pic>
        <p:nvPicPr>
          <p:cNvPr id="2" name="Picture 1" descr="A sign with a logo and leaves&#10;&#10;Description automatically generated">
            <a:extLst>
              <a:ext uri="{FF2B5EF4-FFF2-40B4-BE49-F238E27FC236}">
                <a16:creationId xmlns:a16="http://schemas.microsoft.com/office/drawing/2014/main" id="{B477CDAD-B396-FB30-81BC-B109B01ECDA4}"/>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317551" y="70934"/>
            <a:ext cx="597860" cy="946381"/>
          </a:xfrm>
          <a:prstGeom prst="rect">
            <a:avLst/>
          </a:prstGeom>
        </p:spPr>
      </p:pic>
      <p:sp>
        <p:nvSpPr>
          <p:cNvPr id="3" name="Title 2">
            <a:extLst>
              <a:ext uri="{FF2B5EF4-FFF2-40B4-BE49-F238E27FC236}">
                <a16:creationId xmlns:a16="http://schemas.microsoft.com/office/drawing/2014/main" id="{C655BBA3-A153-99D8-B047-B44EE95E5786}"/>
              </a:ext>
            </a:extLst>
          </p:cNvPr>
          <p:cNvSpPr>
            <a:spLocks noGrp="1"/>
          </p:cNvSpPr>
          <p:nvPr>
            <p:ph type="title"/>
          </p:nvPr>
        </p:nvSpPr>
        <p:spPr>
          <a:xfrm>
            <a:off x="550499" y="268941"/>
            <a:ext cx="7638760" cy="887159"/>
          </a:xfrm>
          <a:prstGeom prst="rect">
            <a:avLst/>
          </a:prstGeom>
        </p:spPr>
        <p:txBody>
          <a:bodyPr anchor="ctr"/>
          <a:lstStyle>
            <a:lvl1pPr>
              <a:defRPr b="1" i="0">
                <a:solidFill>
                  <a:srgbClr val="035782"/>
                </a:solidFill>
                <a:latin typeface="Gill Sans SemiBold" panose="020B0502020104020203" pitchFamily="34" charset="-79"/>
                <a:cs typeface="Gill Sans SemiBold" panose="020B0502020104020203" pitchFamily="34" charset="-79"/>
              </a:defRPr>
            </a:lvl1pPr>
          </a:lstStyle>
          <a:p>
            <a:r>
              <a:rPr lang="en-GB" dirty="0"/>
              <a:t>Click to edit Master title style</a:t>
            </a:r>
          </a:p>
        </p:txBody>
      </p:sp>
      <p:sp>
        <p:nvSpPr>
          <p:cNvPr id="5" name="Google Shape;117;p11">
            <a:extLst>
              <a:ext uri="{FF2B5EF4-FFF2-40B4-BE49-F238E27FC236}">
                <a16:creationId xmlns:a16="http://schemas.microsoft.com/office/drawing/2014/main" id="{8E0B1638-C3E8-24A9-6AA0-D81407B9D194}"/>
              </a:ext>
            </a:extLst>
          </p:cNvPr>
          <p:cNvSpPr/>
          <p:nvPr userDrawn="1"/>
        </p:nvSpPr>
        <p:spPr>
          <a:xfrm flipH="1">
            <a:off x="8970537" y="1079040"/>
            <a:ext cx="252653" cy="1554435"/>
          </a:xfrm>
          <a:custGeom>
            <a:avLst/>
            <a:gdLst/>
            <a:ahLst/>
            <a:cxnLst/>
            <a:rect l="l" t="t" r="r" b="b"/>
            <a:pathLst>
              <a:path w="21600" h="21600" extrusionOk="0">
                <a:moveTo>
                  <a:pt x="0" y="21600"/>
                </a:moveTo>
                <a:lnTo>
                  <a:pt x="21600" y="20140"/>
                </a:lnTo>
                <a:lnTo>
                  <a:pt x="21600" y="0"/>
                </a:lnTo>
                <a:lnTo>
                  <a:pt x="0" y="1460"/>
                </a:lnTo>
                <a:lnTo>
                  <a:pt x="0" y="21600"/>
                </a:lnTo>
                <a:close/>
              </a:path>
            </a:pathLst>
          </a:custGeom>
          <a:solidFill>
            <a:srgbClr val="2DA15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6" name="Google Shape;118;p11">
            <a:extLst>
              <a:ext uri="{FF2B5EF4-FFF2-40B4-BE49-F238E27FC236}">
                <a16:creationId xmlns:a16="http://schemas.microsoft.com/office/drawing/2014/main" id="{0CFADA36-820D-FD68-EA11-B5B908EC36BF}"/>
              </a:ext>
            </a:extLst>
          </p:cNvPr>
          <p:cNvSpPr/>
          <p:nvPr userDrawn="1"/>
        </p:nvSpPr>
        <p:spPr>
          <a:xfrm flipH="1">
            <a:off x="8970537" y="-24493"/>
            <a:ext cx="252653" cy="1041807"/>
          </a:xfrm>
          <a:custGeom>
            <a:avLst/>
            <a:gdLst/>
            <a:ahLst/>
            <a:cxnLst/>
            <a:rect l="l" t="t" r="r" b="b"/>
            <a:pathLst>
              <a:path w="21600" h="21600" extrusionOk="0">
                <a:moveTo>
                  <a:pt x="21600" y="0"/>
                </a:moveTo>
                <a:lnTo>
                  <a:pt x="0" y="0"/>
                </a:lnTo>
                <a:lnTo>
                  <a:pt x="0" y="21600"/>
                </a:lnTo>
                <a:lnTo>
                  <a:pt x="21600" y="20125"/>
                </a:lnTo>
                <a:lnTo>
                  <a:pt x="21600" y="0"/>
                </a:lnTo>
                <a:close/>
              </a:path>
            </a:pathLst>
          </a:custGeom>
          <a:solidFill>
            <a:srgbClr val="035782"/>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7" name="Google Shape;119;p11">
            <a:extLst>
              <a:ext uri="{FF2B5EF4-FFF2-40B4-BE49-F238E27FC236}">
                <a16:creationId xmlns:a16="http://schemas.microsoft.com/office/drawing/2014/main" id="{5DFF07FD-3BC5-4017-DB5B-FD65D9DD7DCA}"/>
              </a:ext>
            </a:extLst>
          </p:cNvPr>
          <p:cNvSpPr/>
          <p:nvPr userDrawn="1"/>
        </p:nvSpPr>
        <p:spPr>
          <a:xfrm flipH="1">
            <a:off x="8323861" y="1079040"/>
            <a:ext cx="493290" cy="711612"/>
          </a:xfrm>
          <a:custGeom>
            <a:avLst/>
            <a:gdLst/>
            <a:ahLst/>
            <a:cxnLst/>
            <a:rect l="l" t="t" r="r" b="b"/>
            <a:pathLst>
              <a:path w="21600" h="21600" extrusionOk="0">
                <a:moveTo>
                  <a:pt x="0" y="21600"/>
                </a:moveTo>
                <a:lnTo>
                  <a:pt x="21600" y="18470"/>
                </a:lnTo>
                <a:lnTo>
                  <a:pt x="21600" y="0"/>
                </a:lnTo>
                <a:lnTo>
                  <a:pt x="0" y="3130"/>
                </a:lnTo>
                <a:lnTo>
                  <a:pt x="0" y="21600"/>
                </a:lnTo>
                <a:close/>
              </a:path>
            </a:pathLst>
          </a:custGeom>
          <a:solidFill>
            <a:srgbClr val="2DA15C"/>
          </a:solid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val="1819979617"/>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1 column + image">
  <p:cSld name="Transition">
    <p:spTree>
      <p:nvGrpSpPr>
        <p:cNvPr id="1" name="Shape 53"/>
        <p:cNvGrpSpPr/>
        <p:nvPr/>
      </p:nvGrpSpPr>
      <p:grpSpPr>
        <a:xfrm>
          <a:off x="0" y="0"/>
          <a:ext cx="0" cy="0"/>
          <a:chOff x="0" y="0"/>
          <a:chExt cx="0" cy="0"/>
        </a:xfrm>
      </p:grpSpPr>
      <p:sp>
        <p:nvSpPr>
          <p:cNvPr id="54" name="Google Shape;54;p6"/>
          <p:cNvSpPr txBox="1">
            <a:spLocks noGrp="1"/>
          </p:cNvSpPr>
          <p:nvPr>
            <p:ph type="title"/>
          </p:nvPr>
        </p:nvSpPr>
        <p:spPr>
          <a:xfrm>
            <a:off x="550500" y="411480"/>
            <a:ext cx="3694500" cy="744620"/>
          </a:xfrm>
          <a:prstGeom prst="rect">
            <a:avLst/>
          </a:prstGeom>
        </p:spPr>
        <p:txBody>
          <a:bodyPr spcFirstLastPara="1" wrap="square" lIns="0" tIns="0" rIns="0" bIns="0" anchor="b" anchorCtr="0">
            <a:noAutofit/>
          </a:bodyPr>
          <a:lstStyle>
            <a:lvl1pPr lvl="0" rtl="0">
              <a:spcBef>
                <a:spcPts val="0"/>
              </a:spcBef>
              <a:spcAft>
                <a:spcPts val="0"/>
              </a:spcAft>
              <a:buSzPts val="3200"/>
              <a:buNone/>
              <a:defRPr b="1" i="0">
                <a:solidFill>
                  <a:srgbClr val="035782"/>
                </a:solidFill>
                <a:latin typeface="Gill Sans SemiBold" panose="020B0502020104020203" pitchFamily="34" charset="-79"/>
                <a:cs typeface="Gill Sans SemiBold" panose="020B0502020104020203" pitchFamily="34" charset="-79"/>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dirty="0"/>
          </a:p>
        </p:txBody>
      </p:sp>
      <p:sp>
        <p:nvSpPr>
          <p:cNvPr id="55" name="Google Shape;55;p6"/>
          <p:cNvSpPr txBox="1">
            <a:spLocks noGrp="1"/>
          </p:cNvSpPr>
          <p:nvPr>
            <p:ph type="body" idx="1"/>
          </p:nvPr>
        </p:nvSpPr>
        <p:spPr>
          <a:xfrm>
            <a:off x="550500" y="1353948"/>
            <a:ext cx="3694500" cy="3033900"/>
          </a:xfrm>
          <a:prstGeom prst="rect">
            <a:avLst/>
          </a:prstGeom>
        </p:spPr>
        <p:txBody>
          <a:bodyPr spcFirstLastPara="1" wrap="square" lIns="0" tIns="0" rIns="0" bIns="0" anchor="t" anchorCtr="0">
            <a:noAutofit/>
          </a:bodyPr>
          <a:lstStyle>
            <a:lvl1pPr marL="457200" lvl="0" indent="-381000" rtl="0">
              <a:spcBef>
                <a:spcPts val="0"/>
              </a:spcBef>
              <a:spcAft>
                <a:spcPts val="0"/>
              </a:spcAft>
              <a:buClr>
                <a:srgbClr val="2DA15C"/>
              </a:buClr>
              <a:buSzPts val="2400"/>
              <a:buChar char="▸"/>
              <a:defRPr b="0" i="0">
                <a:latin typeface="+mn-lt"/>
                <a:cs typeface="Arial Narrow" panose="020B0604020202020204" pitchFamily="34" charset="0"/>
              </a:defRPr>
            </a:lvl1pPr>
            <a:lvl2pPr marL="914400" lvl="1" indent="-381000" rtl="0">
              <a:spcBef>
                <a:spcPts val="800"/>
              </a:spcBef>
              <a:spcAft>
                <a:spcPts val="0"/>
              </a:spcAft>
              <a:buSzPts val="2400"/>
              <a:buChar char="▹"/>
              <a:defRPr/>
            </a:lvl2pPr>
            <a:lvl3pPr marL="1371600" lvl="2" indent="-381000" rtl="0">
              <a:spcBef>
                <a:spcPts val="800"/>
              </a:spcBef>
              <a:spcAft>
                <a:spcPts val="0"/>
              </a:spcAft>
              <a:buSzPts val="2400"/>
              <a:buChar char="■"/>
              <a:defRPr/>
            </a:lvl3pPr>
            <a:lvl4pPr marL="1828800" lvl="3" indent="-381000" rtl="0">
              <a:spcBef>
                <a:spcPts val="800"/>
              </a:spcBef>
              <a:spcAft>
                <a:spcPts val="0"/>
              </a:spcAft>
              <a:buSzPts val="2400"/>
              <a:buChar char="●"/>
              <a:defRPr/>
            </a:lvl4pPr>
            <a:lvl5pPr marL="2286000" lvl="4" indent="-381000" rtl="0">
              <a:spcBef>
                <a:spcPts val="800"/>
              </a:spcBef>
              <a:spcAft>
                <a:spcPts val="0"/>
              </a:spcAft>
              <a:buSzPts val="2400"/>
              <a:buChar char="○"/>
              <a:defRPr/>
            </a:lvl5pPr>
            <a:lvl6pPr marL="2743200" lvl="5" indent="-381000" rtl="0">
              <a:spcBef>
                <a:spcPts val="800"/>
              </a:spcBef>
              <a:spcAft>
                <a:spcPts val="0"/>
              </a:spcAft>
              <a:buSzPts val="2400"/>
              <a:buChar char="■"/>
              <a:defRPr/>
            </a:lvl6pPr>
            <a:lvl7pPr marL="3200400" lvl="6" indent="-381000" rtl="0">
              <a:spcBef>
                <a:spcPts val="800"/>
              </a:spcBef>
              <a:spcAft>
                <a:spcPts val="0"/>
              </a:spcAft>
              <a:buSzPts val="2400"/>
              <a:buChar char="●"/>
              <a:defRPr/>
            </a:lvl7pPr>
            <a:lvl8pPr marL="3657600" lvl="7" indent="-381000" rtl="0">
              <a:spcBef>
                <a:spcPts val="800"/>
              </a:spcBef>
              <a:spcAft>
                <a:spcPts val="0"/>
              </a:spcAft>
              <a:buSzPts val="2400"/>
              <a:buChar char="○"/>
              <a:defRPr/>
            </a:lvl8pPr>
            <a:lvl9pPr marL="4114800" lvl="8" indent="-381000" rtl="0">
              <a:spcBef>
                <a:spcPts val="800"/>
              </a:spcBef>
              <a:spcAft>
                <a:spcPts val="800"/>
              </a:spcAft>
              <a:buSzPts val="2400"/>
              <a:buChar char="■"/>
              <a:defRPr/>
            </a:lvl9pPr>
          </a:lstStyle>
          <a:p>
            <a:endParaRPr dirty="0"/>
          </a:p>
        </p:txBody>
      </p:sp>
      <p:sp>
        <p:nvSpPr>
          <p:cNvPr id="56" name="Google Shape;56;p6"/>
          <p:cNvSpPr txBox="1">
            <a:spLocks noGrp="1"/>
          </p:cNvSpPr>
          <p:nvPr>
            <p:ph type="sldNum" idx="12"/>
          </p:nvPr>
        </p:nvSpPr>
        <p:spPr>
          <a:xfrm>
            <a:off x="8346250" y="4688650"/>
            <a:ext cx="569100" cy="454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4" name="Group 3">
            <a:extLst>
              <a:ext uri="{FF2B5EF4-FFF2-40B4-BE49-F238E27FC236}">
                <a16:creationId xmlns:a16="http://schemas.microsoft.com/office/drawing/2014/main" id="{30255F7A-4241-0CEC-5B3F-FE87D4CF5113}"/>
              </a:ext>
            </a:extLst>
          </p:cNvPr>
          <p:cNvGrpSpPr/>
          <p:nvPr userDrawn="1"/>
        </p:nvGrpSpPr>
        <p:grpSpPr>
          <a:xfrm>
            <a:off x="4800600" y="-10421"/>
            <a:ext cx="5004000" cy="5153871"/>
            <a:chOff x="4645615" y="0"/>
            <a:chExt cx="4345987" cy="5153871"/>
          </a:xfrm>
          <a:blipFill>
            <a:blip r:embed="rId2"/>
            <a:stretch>
              <a:fillRect/>
            </a:stretch>
          </a:blipFill>
        </p:grpSpPr>
        <p:sp>
          <p:nvSpPr>
            <p:cNvPr id="57" name="Google Shape;57;p6"/>
            <p:cNvSpPr/>
            <p:nvPr/>
          </p:nvSpPr>
          <p:spPr>
            <a:xfrm>
              <a:off x="8099306" y="0"/>
              <a:ext cx="892296" cy="322542"/>
            </a:xfrm>
            <a:custGeom>
              <a:avLst/>
              <a:gdLst/>
              <a:ahLst/>
              <a:cxnLst/>
              <a:rect l="l" t="t" r="r" b="b"/>
              <a:pathLst>
                <a:path w="21600" h="21600" extrusionOk="0">
                  <a:moveTo>
                    <a:pt x="0" y="0"/>
                  </a:moveTo>
                  <a:lnTo>
                    <a:pt x="0" y="21600"/>
                  </a:lnTo>
                  <a:lnTo>
                    <a:pt x="21600" y="10795"/>
                  </a:lnTo>
                  <a:lnTo>
                    <a:pt x="21600" y="0"/>
                  </a:lnTo>
                  <a:lnTo>
                    <a:pt x="0" y="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58" name="Google Shape;58;p6"/>
            <p:cNvSpPr/>
            <p:nvPr/>
          </p:nvSpPr>
          <p:spPr>
            <a:xfrm>
              <a:off x="4645615" y="609095"/>
              <a:ext cx="1314792" cy="2119176"/>
            </a:xfrm>
            <a:custGeom>
              <a:avLst/>
              <a:gdLst/>
              <a:ahLst/>
              <a:cxnLst/>
              <a:rect l="l" t="t" r="r" b="b"/>
              <a:pathLst>
                <a:path w="21600" h="21600" extrusionOk="0">
                  <a:moveTo>
                    <a:pt x="0" y="21600"/>
                  </a:moveTo>
                  <a:lnTo>
                    <a:pt x="21600" y="19177"/>
                  </a:lnTo>
                  <a:lnTo>
                    <a:pt x="21600" y="0"/>
                  </a:lnTo>
                  <a:lnTo>
                    <a:pt x="0" y="2423"/>
                  </a:lnTo>
                  <a:lnTo>
                    <a:pt x="0" y="2160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59" name="Google Shape;59;p6"/>
            <p:cNvSpPr/>
            <p:nvPr/>
          </p:nvSpPr>
          <p:spPr>
            <a:xfrm>
              <a:off x="6107231" y="991483"/>
              <a:ext cx="1845234" cy="4159458"/>
            </a:xfrm>
            <a:custGeom>
              <a:avLst/>
              <a:gdLst/>
              <a:ahLst/>
              <a:cxnLst/>
              <a:rect l="l" t="t" r="r" b="b"/>
              <a:pathLst>
                <a:path w="21600" h="21600" extrusionOk="0">
                  <a:moveTo>
                    <a:pt x="0" y="21600"/>
                  </a:moveTo>
                  <a:lnTo>
                    <a:pt x="21600" y="21600"/>
                  </a:lnTo>
                  <a:lnTo>
                    <a:pt x="21600" y="0"/>
                  </a:lnTo>
                  <a:lnTo>
                    <a:pt x="0" y="1733"/>
                  </a:lnTo>
                  <a:lnTo>
                    <a:pt x="0" y="2160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60" name="Google Shape;60;p6"/>
            <p:cNvSpPr/>
            <p:nvPr/>
          </p:nvSpPr>
          <p:spPr>
            <a:xfrm>
              <a:off x="4645615" y="2643735"/>
              <a:ext cx="1314792" cy="2510136"/>
            </a:xfrm>
            <a:custGeom>
              <a:avLst/>
              <a:gdLst/>
              <a:ahLst/>
              <a:cxnLst/>
              <a:rect l="l" t="t" r="r" b="b"/>
              <a:pathLst>
                <a:path w="21600" h="21600" extrusionOk="0">
                  <a:moveTo>
                    <a:pt x="0" y="21600"/>
                  </a:moveTo>
                  <a:lnTo>
                    <a:pt x="21600" y="21600"/>
                  </a:lnTo>
                  <a:lnTo>
                    <a:pt x="21600" y="0"/>
                  </a:lnTo>
                  <a:lnTo>
                    <a:pt x="0" y="2046"/>
                  </a:lnTo>
                  <a:lnTo>
                    <a:pt x="0" y="2160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61" name="Google Shape;61;p6"/>
            <p:cNvSpPr/>
            <p:nvPr/>
          </p:nvSpPr>
          <p:spPr>
            <a:xfrm>
              <a:off x="8099306" y="306930"/>
              <a:ext cx="892296" cy="2977290"/>
            </a:xfrm>
            <a:custGeom>
              <a:avLst/>
              <a:gdLst/>
              <a:ahLst/>
              <a:cxnLst/>
              <a:rect l="l" t="t" r="r" b="b"/>
              <a:pathLst>
                <a:path w="21600" h="21600" extrusionOk="0">
                  <a:moveTo>
                    <a:pt x="0" y="21600"/>
                  </a:moveTo>
                  <a:lnTo>
                    <a:pt x="21600" y="20429"/>
                  </a:lnTo>
                  <a:lnTo>
                    <a:pt x="21600" y="0"/>
                  </a:lnTo>
                  <a:lnTo>
                    <a:pt x="0" y="1171"/>
                  </a:lnTo>
                  <a:lnTo>
                    <a:pt x="0" y="2160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62" name="Google Shape;62;p6"/>
            <p:cNvSpPr/>
            <p:nvPr/>
          </p:nvSpPr>
          <p:spPr>
            <a:xfrm>
              <a:off x="6107231" y="0"/>
              <a:ext cx="1845234" cy="1161054"/>
            </a:xfrm>
            <a:custGeom>
              <a:avLst/>
              <a:gdLst/>
              <a:ahLst/>
              <a:cxnLst/>
              <a:rect l="l" t="t" r="r" b="b"/>
              <a:pathLst>
                <a:path w="21600" h="21600" extrusionOk="0">
                  <a:moveTo>
                    <a:pt x="0" y="21600"/>
                  </a:moveTo>
                  <a:lnTo>
                    <a:pt x="21600" y="15393"/>
                  </a:lnTo>
                  <a:lnTo>
                    <a:pt x="21600" y="0"/>
                  </a:lnTo>
                  <a:lnTo>
                    <a:pt x="0" y="0"/>
                  </a:lnTo>
                  <a:lnTo>
                    <a:pt x="0" y="2160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63" name="Google Shape;63;p6"/>
            <p:cNvSpPr/>
            <p:nvPr/>
          </p:nvSpPr>
          <p:spPr>
            <a:xfrm>
              <a:off x="8099306" y="3277330"/>
              <a:ext cx="892296" cy="1165914"/>
            </a:xfrm>
            <a:custGeom>
              <a:avLst/>
              <a:gdLst/>
              <a:ahLst/>
              <a:cxnLst/>
              <a:rect l="l" t="t" r="r" b="b"/>
              <a:pathLst>
                <a:path w="21600" h="21600" extrusionOk="0">
                  <a:moveTo>
                    <a:pt x="0" y="21600"/>
                  </a:moveTo>
                  <a:lnTo>
                    <a:pt x="21600" y="18611"/>
                  </a:lnTo>
                  <a:lnTo>
                    <a:pt x="21600" y="0"/>
                  </a:lnTo>
                  <a:lnTo>
                    <a:pt x="0" y="2989"/>
                  </a:lnTo>
                  <a:lnTo>
                    <a:pt x="0" y="21600"/>
                  </a:lnTo>
                  <a:close/>
                </a:path>
              </a:pathLst>
            </a:custGeom>
            <a:grpFill/>
            <a:ln>
              <a:noFill/>
            </a:ln>
          </p:spPr>
          <p:txBody>
            <a:bodyPr spcFirstLastPara="1" wrap="square" lIns="45700" tIns="45700" rIns="45700" bIns="45700" anchor="ctr"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5F574A8-A1AD-4A27-AE90-F892DA53530C}"/>
              </a:ext>
            </a:extLst>
          </p:cNvPr>
          <p:cNvSpPr>
            <a:spLocks noGrp="1"/>
          </p:cNvSpPr>
          <p:nvPr>
            <p:ph type="dt" sz="half" idx="10"/>
          </p:nvPr>
        </p:nvSpPr>
        <p:spPr/>
        <p:txBody>
          <a:bodyPr/>
          <a:lstStyle/>
          <a:p>
            <a:endParaRPr lang="en-GB" dirty="0"/>
          </a:p>
        </p:txBody>
      </p:sp>
      <p:sp>
        <p:nvSpPr>
          <p:cNvPr id="3" name="Footer Placeholder 2">
            <a:extLst>
              <a:ext uri="{FF2B5EF4-FFF2-40B4-BE49-F238E27FC236}">
                <a16:creationId xmlns:a16="http://schemas.microsoft.com/office/drawing/2014/main" id="{F2882496-88EE-48B0-AD05-9DB84F86BEEC}"/>
              </a:ext>
            </a:extLst>
          </p:cNvPr>
          <p:cNvSpPr>
            <a:spLocks noGrp="1"/>
          </p:cNvSpPr>
          <p:nvPr>
            <p:ph type="ftr" sz="quarter" idx="11"/>
          </p:nvPr>
        </p:nvSpPr>
        <p:spPr/>
        <p:txBody>
          <a:bodyPr/>
          <a:lstStyle/>
          <a:p>
            <a:endParaRPr lang="en-GB" dirty="0"/>
          </a:p>
        </p:txBody>
      </p:sp>
      <p:sp>
        <p:nvSpPr>
          <p:cNvPr id="4" name="Slide Number Placeholder 3">
            <a:extLst>
              <a:ext uri="{FF2B5EF4-FFF2-40B4-BE49-F238E27FC236}">
                <a16:creationId xmlns:a16="http://schemas.microsoft.com/office/drawing/2014/main" id="{DC95772B-7CB4-4BDA-8394-43848223C184}"/>
              </a:ext>
            </a:extLst>
          </p:cNvPr>
          <p:cNvSpPr>
            <a:spLocks noGrp="1"/>
          </p:cNvSpPr>
          <p:nvPr>
            <p:ph type="sldNum" sz="quarter" idx="12"/>
          </p:nvPr>
        </p:nvSpPr>
        <p:spPr/>
        <p:txBody>
          <a:bodyPr/>
          <a:lstStyle/>
          <a:p>
            <a:fld id="{08B51D2F-0052-4465-B58F-759242F5156E}" type="slidenum">
              <a:rPr lang="en-GB" smtClean="0"/>
              <a:t>‹#›</a:t>
            </a:fld>
            <a:endParaRPr lang="en-GB" dirty="0"/>
          </a:p>
        </p:txBody>
      </p:sp>
    </p:spTree>
    <p:extLst>
      <p:ext uri="{BB962C8B-B14F-4D97-AF65-F5344CB8AC3E}">
        <p14:creationId xmlns:p14="http://schemas.microsoft.com/office/powerpoint/2010/main" val="2377219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pic>
        <p:nvPicPr>
          <p:cNvPr id="14" name="Picture 13" descr="A group of people in a hexagon shape&#10;&#10;AI-generated content may be incorrect.">
            <a:extLst>
              <a:ext uri="{FF2B5EF4-FFF2-40B4-BE49-F238E27FC236}">
                <a16:creationId xmlns:a16="http://schemas.microsoft.com/office/drawing/2014/main" id="{559540F4-AAC1-A1A5-7E57-390EA0F1AFF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sp>
        <p:nvSpPr>
          <p:cNvPr id="2" name="Title 1">
            <a:extLst>
              <a:ext uri="{FF2B5EF4-FFF2-40B4-BE49-F238E27FC236}">
                <a16:creationId xmlns:a16="http://schemas.microsoft.com/office/drawing/2014/main" id="{0817DFAF-7CF3-E4D7-F70B-A70ED7E93C6A}"/>
              </a:ext>
            </a:extLst>
          </p:cNvPr>
          <p:cNvSpPr>
            <a:spLocks noGrp="1"/>
          </p:cNvSpPr>
          <p:nvPr>
            <p:ph type="title"/>
          </p:nvPr>
        </p:nvSpPr>
        <p:spPr>
          <a:xfrm>
            <a:off x="402482" y="273844"/>
            <a:ext cx="7265346" cy="550576"/>
          </a:xfrm>
        </p:spPr>
        <p:txBody>
          <a:bodyPr>
            <a:normAutofit/>
          </a:bodyPr>
          <a:lstStyle>
            <a:lvl1pPr>
              <a:defRPr sz="2700" cap="all" spc="225" baseline="0"/>
            </a:lvl1pPr>
          </a:lstStyle>
          <a:p>
            <a:r>
              <a:rPr lang="en-US" dirty="0"/>
              <a:t>Click to edit Master title style</a:t>
            </a:r>
            <a:endParaRPr lang="en-ZA" dirty="0"/>
          </a:p>
        </p:txBody>
      </p:sp>
      <p:sp>
        <p:nvSpPr>
          <p:cNvPr id="3" name="Content Placeholder 2">
            <a:extLst>
              <a:ext uri="{FF2B5EF4-FFF2-40B4-BE49-F238E27FC236}">
                <a16:creationId xmlns:a16="http://schemas.microsoft.com/office/drawing/2014/main" id="{97CC7E30-99CB-1172-FA75-E1248378FE7A}"/>
              </a:ext>
            </a:extLst>
          </p:cNvPr>
          <p:cNvSpPr>
            <a:spLocks noGrp="1"/>
          </p:cNvSpPr>
          <p:nvPr>
            <p:ph idx="1"/>
          </p:nvPr>
        </p:nvSpPr>
        <p:spPr>
          <a:xfrm>
            <a:off x="402482" y="1028700"/>
            <a:ext cx="7886700" cy="3216526"/>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8" name="Picture 7" descr="A black rectangle with a white rectangle in the middle&#10;&#10;Description automatically generated">
            <a:extLst>
              <a:ext uri="{FF2B5EF4-FFF2-40B4-BE49-F238E27FC236}">
                <a16:creationId xmlns:a16="http://schemas.microsoft.com/office/drawing/2014/main" id="{440BF2F9-6CFE-995A-5743-8E97D6EE7B2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37099"/>
          <a:stretch/>
        </p:blipFill>
        <p:spPr>
          <a:xfrm flipH="1">
            <a:off x="-1" y="4402530"/>
            <a:ext cx="1335073" cy="460385"/>
          </a:xfrm>
          <a:prstGeom prst="rect">
            <a:avLst/>
          </a:prstGeom>
        </p:spPr>
      </p:pic>
      <p:sp>
        <p:nvSpPr>
          <p:cNvPr id="10" name="TextBox 9">
            <a:extLst>
              <a:ext uri="{FF2B5EF4-FFF2-40B4-BE49-F238E27FC236}">
                <a16:creationId xmlns:a16="http://schemas.microsoft.com/office/drawing/2014/main" id="{0D0C03B8-CC8C-11C8-A92E-F19CFECE0155}"/>
              </a:ext>
            </a:extLst>
          </p:cNvPr>
          <p:cNvSpPr txBox="1"/>
          <p:nvPr userDrawn="1"/>
        </p:nvSpPr>
        <p:spPr>
          <a:xfrm>
            <a:off x="297005" y="4487295"/>
            <a:ext cx="529801" cy="253916"/>
          </a:xfrm>
          <a:prstGeom prst="rect">
            <a:avLst/>
          </a:prstGeom>
          <a:noFill/>
        </p:spPr>
        <p:txBody>
          <a:bodyPr wrap="square" rtlCol="0">
            <a:spAutoFit/>
          </a:bodyPr>
          <a:lstStyle/>
          <a:p>
            <a:pPr algn="ctr"/>
            <a:fld id="{6E9341DE-8B27-4472-BECC-55C285568EFA}" type="slidenum">
              <a:rPr lang="en-US" sz="1050" spc="225" smtClean="0"/>
              <a:t>‹#›</a:t>
            </a:fld>
            <a:endParaRPr lang="en-ZA" sz="1050" spc="225" dirty="0"/>
          </a:p>
        </p:txBody>
      </p:sp>
      <p:pic>
        <p:nvPicPr>
          <p:cNvPr id="15" name="Picture 14">
            <a:extLst>
              <a:ext uri="{FF2B5EF4-FFF2-40B4-BE49-F238E27FC236}">
                <a16:creationId xmlns:a16="http://schemas.microsoft.com/office/drawing/2014/main" id="{C62899F7-0135-08C7-9EB9-EF53A7C1FBA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954626"/>
            <a:ext cx="9144001" cy="195653"/>
          </a:xfrm>
          <a:prstGeom prst="rect">
            <a:avLst/>
          </a:prstGeom>
        </p:spPr>
      </p:pic>
      <p:sp>
        <p:nvSpPr>
          <p:cNvPr id="16" name="TextBox 15">
            <a:extLst>
              <a:ext uri="{FF2B5EF4-FFF2-40B4-BE49-F238E27FC236}">
                <a16:creationId xmlns:a16="http://schemas.microsoft.com/office/drawing/2014/main" id="{6E1951D7-DE1D-130B-949D-DBD5A201FC1D}"/>
              </a:ext>
            </a:extLst>
          </p:cNvPr>
          <p:cNvSpPr txBox="1"/>
          <p:nvPr userDrawn="1"/>
        </p:nvSpPr>
        <p:spPr>
          <a:xfrm>
            <a:off x="142594" y="4970078"/>
            <a:ext cx="1996289" cy="196208"/>
          </a:xfrm>
          <a:prstGeom prst="rect">
            <a:avLst/>
          </a:prstGeom>
          <a:noFill/>
        </p:spPr>
        <p:txBody>
          <a:bodyPr wrap="square" rtlCol="0">
            <a:spAutoFit/>
          </a:bodyPr>
          <a:lstStyle/>
          <a:p>
            <a:r>
              <a:rPr lang="en-US" sz="675" dirty="0">
                <a:solidFill>
                  <a:srgbClr val="FFFFFF"/>
                </a:solidFill>
              </a:rPr>
              <a:t>GEMS is an </a:t>
            </a:r>
            <a:r>
              <a:rPr lang="en-US" sz="675" dirty="0" err="1">
                <a:solidFill>
                  <a:srgbClr val="FFFFFF"/>
                </a:solidFill>
              </a:rPr>
              <a:t>authorised</a:t>
            </a:r>
            <a:r>
              <a:rPr lang="en-US" sz="675" dirty="0">
                <a:solidFill>
                  <a:srgbClr val="FFFFFF"/>
                </a:solidFill>
              </a:rPr>
              <a:t> FSP (FSP No 52861)</a:t>
            </a:r>
            <a:endParaRPr lang="en-ZA" sz="675" dirty="0">
              <a:solidFill>
                <a:srgbClr val="FFFFFF"/>
              </a:solidFill>
            </a:endParaRPr>
          </a:p>
        </p:txBody>
      </p:sp>
      <p:sp>
        <p:nvSpPr>
          <p:cNvPr id="17" name="TextBox 16">
            <a:extLst>
              <a:ext uri="{FF2B5EF4-FFF2-40B4-BE49-F238E27FC236}">
                <a16:creationId xmlns:a16="http://schemas.microsoft.com/office/drawing/2014/main" id="{838B6EEC-4E14-FA78-B62D-8E117687FA52}"/>
              </a:ext>
            </a:extLst>
          </p:cNvPr>
          <p:cNvSpPr txBox="1"/>
          <p:nvPr userDrawn="1"/>
        </p:nvSpPr>
        <p:spPr>
          <a:xfrm>
            <a:off x="7005118" y="4970078"/>
            <a:ext cx="1996289" cy="196208"/>
          </a:xfrm>
          <a:prstGeom prst="rect">
            <a:avLst/>
          </a:prstGeom>
          <a:noFill/>
        </p:spPr>
        <p:txBody>
          <a:bodyPr wrap="square" rtlCol="0">
            <a:spAutoFit/>
          </a:bodyPr>
          <a:lstStyle/>
          <a:p>
            <a:pPr algn="r"/>
            <a:r>
              <a:rPr lang="en-US" sz="675" dirty="0">
                <a:solidFill>
                  <a:srgbClr val="FFFFFF"/>
                </a:solidFill>
              </a:rPr>
              <a:t>Working towards a healthier you</a:t>
            </a:r>
            <a:endParaRPr lang="en-ZA" sz="675" dirty="0">
              <a:solidFill>
                <a:srgbClr val="FFFFFF"/>
              </a:solidFill>
            </a:endParaRPr>
          </a:p>
        </p:txBody>
      </p:sp>
      <p:pic>
        <p:nvPicPr>
          <p:cNvPr id="5" name="Picture 4" descr="A sign with a logo and leaves&#10;&#10;AI-generated content may be incorrect.">
            <a:extLst>
              <a:ext uri="{FF2B5EF4-FFF2-40B4-BE49-F238E27FC236}">
                <a16:creationId xmlns:a16="http://schemas.microsoft.com/office/drawing/2014/main" id="{93606D90-1E59-21CE-D135-FF0302DA3B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5629" y="3985073"/>
            <a:ext cx="515778" cy="816451"/>
          </a:xfrm>
          <a:prstGeom prst="rect">
            <a:avLst/>
          </a:prstGeom>
        </p:spPr>
      </p:pic>
    </p:spTree>
    <p:extLst>
      <p:ext uri="{BB962C8B-B14F-4D97-AF65-F5344CB8AC3E}">
        <p14:creationId xmlns:p14="http://schemas.microsoft.com/office/powerpoint/2010/main" val="31273418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pic>
        <p:nvPicPr>
          <p:cNvPr id="17" name="Picture 16" descr="A close-up of a logo&#10;&#10;AI-generated content may be incorrect.">
            <a:extLst>
              <a:ext uri="{FF2B5EF4-FFF2-40B4-BE49-F238E27FC236}">
                <a16:creationId xmlns:a16="http://schemas.microsoft.com/office/drawing/2014/main" id="{22EBEAEC-6163-B207-E861-9C80ED03DD1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010" y="6779"/>
            <a:ext cx="9143999" cy="5143500"/>
          </a:xfrm>
          <a:prstGeom prst="rect">
            <a:avLst/>
          </a:prstGeom>
        </p:spPr>
      </p:pic>
      <p:pic>
        <p:nvPicPr>
          <p:cNvPr id="10" name="Picture 9">
            <a:extLst>
              <a:ext uri="{FF2B5EF4-FFF2-40B4-BE49-F238E27FC236}">
                <a16:creationId xmlns:a16="http://schemas.microsoft.com/office/drawing/2014/main" id="{6D312531-D6D0-9D28-CADD-5744884C4A7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954626"/>
            <a:ext cx="9144001" cy="195653"/>
          </a:xfrm>
          <a:prstGeom prst="rect">
            <a:avLst/>
          </a:prstGeom>
        </p:spPr>
      </p:pic>
      <p:sp>
        <p:nvSpPr>
          <p:cNvPr id="21" name="TextBox 20">
            <a:extLst>
              <a:ext uri="{FF2B5EF4-FFF2-40B4-BE49-F238E27FC236}">
                <a16:creationId xmlns:a16="http://schemas.microsoft.com/office/drawing/2014/main" id="{A60EB2BE-E2B0-8ADB-16CA-9C2F5BFA0212}"/>
              </a:ext>
            </a:extLst>
          </p:cNvPr>
          <p:cNvSpPr txBox="1"/>
          <p:nvPr userDrawn="1"/>
        </p:nvSpPr>
        <p:spPr>
          <a:xfrm>
            <a:off x="142594" y="4970078"/>
            <a:ext cx="1996289" cy="196208"/>
          </a:xfrm>
          <a:prstGeom prst="rect">
            <a:avLst/>
          </a:prstGeom>
          <a:noFill/>
        </p:spPr>
        <p:txBody>
          <a:bodyPr wrap="square" rtlCol="0">
            <a:spAutoFit/>
          </a:bodyPr>
          <a:lstStyle/>
          <a:p>
            <a:r>
              <a:rPr lang="en-US" sz="675" dirty="0">
                <a:solidFill>
                  <a:srgbClr val="FFFFFF"/>
                </a:solidFill>
              </a:rPr>
              <a:t>GEMS is an </a:t>
            </a:r>
            <a:r>
              <a:rPr lang="en-US" sz="675" dirty="0" err="1">
                <a:solidFill>
                  <a:srgbClr val="FFFFFF"/>
                </a:solidFill>
              </a:rPr>
              <a:t>authorised</a:t>
            </a:r>
            <a:r>
              <a:rPr lang="en-US" sz="675" dirty="0">
                <a:solidFill>
                  <a:srgbClr val="FFFFFF"/>
                </a:solidFill>
              </a:rPr>
              <a:t> FSP (FSP No 52861)</a:t>
            </a:r>
            <a:endParaRPr lang="en-ZA" sz="675" dirty="0">
              <a:solidFill>
                <a:srgbClr val="FFFFFF"/>
              </a:solidFill>
            </a:endParaRPr>
          </a:p>
        </p:txBody>
      </p:sp>
      <p:sp>
        <p:nvSpPr>
          <p:cNvPr id="22" name="TextBox 21">
            <a:extLst>
              <a:ext uri="{FF2B5EF4-FFF2-40B4-BE49-F238E27FC236}">
                <a16:creationId xmlns:a16="http://schemas.microsoft.com/office/drawing/2014/main" id="{E308426C-5603-8DB7-6AC4-4D730DF0B0F1}"/>
              </a:ext>
            </a:extLst>
          </p:cNvPr>
          <p:cNvSpPr txBox="1"/>
          <p:nvPr userDrawn="1"/>
        </p:nvSpPr>
        <p:spPr>
          <a:xfrm>
            <a:off x="7005118" y="4970078"/>
            <a:ext cx="1996289" cy="196208"/>
          </a:xfrm>
          <a:prstGeom prst="rect">
            <a:avLst/>
          </a:prstGeom>
          <a:noFill/>
        </p:spPr>
        <p:txBody>
          <a:bodyPr wrap="square" rtlCol="0">
            <a:spAutoFit/>
          </a:bodyPr>
          <a:lstStyle/>
          <a:p>
            <a:pPr algn="r"/>
            <a:r>
              <a:rPr lang="en-US" sz="675" dirty="0">
                <a:solidFill>
                  <a:srgbClr val="FFFFFF"/>
                </a:solidFill>
              </a:rPr>
              <a:t>Working towards a healthier you</a:t>
            </a:r>
            <a:endParaRPr lang="en-ZA" sz="675" dirty="0">
              <a:solidFill>
                <a:srgbClr val="FFFFFF"/>
              </a:solidFill>
            </a:endParaRPr>
          </a:p>
        </p:txBody>
      </p:sp>
      <p:sp>
        <p:nvSpPr>
          <p:cNvPr id="5" name="Rectangle: Rounded Corners 4">
            <a:extLst>
              <a:ext uri="{FF2B5EF4-FFF2-40B4-BE49-F238E27FC236}">
                <a16:creationId xmlns:a16="http://schemas.microsoft.com/office/drawing/2014/main" id="{8AF3ABEE-7624-DF2E-D98C-4CCD23CC1D83}"/>
              </a:ext>
            </a:extLst>
          </p:cNvPr>
          <p:cNvSpPr/>
          <p:nvPr userDrawn="1"/>
        </p:nvSpPr>
        <p:spPr>
          <a:xfrm>
            <a:off x="2670464" y="2770797"/>
            <a:ext cx="3803073" cy="360218"/>
          </a:xfrm>
          <a:prstGeom prst="roundRect">
            <a:avLst/>
          </a:prstGeom>
          <a:solidFill>
            <a:srgbClr val="FFC000"/>
          </a:solidFill>
          <a:ln>
            <a:noFill/>
          </a:ln>
          <a:effectLst>
            <a:outerShdw blurRad="50800" dist="38100" dir="5400000" algn="t"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sz="1050"/>
          </a:p>
        </p:txBody>
      </p:sp>
      <p:sp>
        <p:nvSpPr>
          <p:cNvPr id="6" name="Rectangle: Rounded Corners 5">
            <a:extLst>
              <a:ext uri="{FF2B5EF4-FFF2-40B4-BE49-F238E27FC236}">
                <a16:creationId xmlns:a16="http://schemas.microsoft.com/office/drawing/2014/main" id="{7014F780-259D-4DC6-92A1-AD7BA0F892A6}"/>
              </a:ext>
            </a:extLst>
          </p:cNvPr>
          <p:cNvSpPr/>
          <p:nvPr userDrawn="1"/>
        </p:nvSpPr>
        <p:spPr>
          <a:xfrm>
            <a:off x="2351810" y="3093214"/>
            <a:ext cx="4440381" cy="471167"/>
          </a:xfrm>
          <a:prstGeom prst="roundRect">
            <a:avLst/>
          </a:prstGeom>
          <a:solidFill>
            <a:srgbClr val="FFFFFF"/>
          </a:solidFill>
          <a:ln>
            <a:noFill/>
          </a:ln>
          <a:effectLst>
            <a:outerShdw blurRad="50800" dist="38100" dir="5400000" algn="t" rotWithShape="0">
              <a:prstClr val="black">
                <a:alpha val="40000"/>
              </a:prstClr>
            </a:outerShdw>
          </a:effectLst>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ZA" sz="1050"/>
          </a:p>
        </p:txBody>
      </p:sp>
      <p:pic>
        <p:nvPicPr>
          <p:cNvPr id="12" name="Picture 11">
            <a:extLst>
              <a:ext uri="{FF2B5EF4-FFF2-40B4-BE49-F238E27FC236}">
                <a16:creationId xmlns:a16="http://schemas.microsoft.com/office/drawing/2014/main" id="{EF399868-5DF2-C3E8-FAD4-E7820B93FF2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2712026" y="2791442"/>
            <a:ext cx="3688773" cy="318926"/>
          </a:xfrm>
          <a:prstGeom prst="rect">
            <a:avLst/>
          </a:prstGeom>
        </p:spPr>
      </p:pic>
      <p:pic>
        <p:nvPicPr>
          <p:cNvPr id="14" name="Picture 13">
            <a:extLst>
              <a:ext uri="{FF2B5EF4-FFF2-40B4-BE49-F238E27FC236}">
                <a16:creationId xmlns:a16="http://schemas.microsoft.com/office/drawing/2014/main" id="{3953055C-123F-2605-A7BF-12E284058E68}"/>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424545" y="3142448"/>
            <a:ext cx="4308764" cy="383600"/>
          </a:xfrm>
          <a:prstGeom prst="rect">
            <a:avLst/>
          </a:prstGeom>
        </p:spPr>
      </p:pic>
    </p:spTree>
    <p:extLst>
      <p:ext uri="{BB962C8B-B14F-4D97-AF65-F5344CB8AC3E}">
        <p14:creationId xmlns:p14="http://schemas.microsoft.com/office/powerpoint/2010/main" val="9311789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19" name="Picture 18" descr="A group of people in a hexagon shape&#10;&#10;AI-generated content may be incorrect.">
            <a:extLst>
              <a:ext uri="{FF2B5EF4-FFF2-40B4-BE49-F238E27FC236}">
                <a16:creationId xmlns:a16="http://schemas.microsoft.com/office/drawing/2014/main" id="{9EC59D03-CEB1-D6D2-57F7-E78EAB2E02F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 y="-6779"/>
            <a:ext cx="9144002" cy="5150279"/>
          </a:xfrm>
          <a:prstGeom prst="rect">
            <a:avLst/>
          </a:prstGeom>
        </p:spPr>
      </p:pic>
      <p:pic>
        <p:nvPicPr>
          <p:cNvPr id="25" name="Picture 24" descr="A screenshot of a white background&#10;&#10;AI-generated content may be incorrect.">
            <a:extLst>
              <a:ext uri="{FF2B5EF4-FFF2-40B4-BE49-F238E27FC236}">
                <a16:creationId xmlns:a16="http://schemas.microsoft.com/office/drawing/2014/main" id="{BE645CE9-CF0D-E820-A6EB-F0FD0759F305}"/>
              </a:ext>
            </a:extLst>
          </p:cNvPr>
          <p:cNvPicPr>
            <a:picLocks noChangeAspect="1"/>
          </p:cNvPicPr>
          <p:nvPr userDrawn="1"/>
        </p:nvPicPr>
        <p:blipFill>
          <a:blip r:embed="rId3">
            <a:extLst>
              <a:ext uri="{28A0092B-C50C-407E-A947-70E740481C1C}">
                <a14:useLocalDpi xmlns:a14="http://schemas.microsoft.com/office/drawing/2010/main" val="0"/>
              </a:ext>
            </a:extLst>
          </a:blip>
          <a:srcRect t="17928" r="32580" b="29910"/>
          <a:stretch>
            <a:fillRect/>
          </a:stretch>
        </p:blipFill>
        <p:spPr>
          <a:xfrm>
            <a:off x="0" y="-6779"/>
            <a:ext cx="6164904" cy="2682947"/>
          </a:xfrm>
          <a:prstGeom prst="rect">
            <a:avLst/>
          </a:prstGeom>
        </p:spPr>
      </p:pic>
      <p:sp>
        <p:nvSpPr>
          <p:cNvPr id="27" name="Rectangle 26">
            <a:extLst>
              <a:ext uri="{FF2B5EF4-FFF2-40B4-BE49-F238E27FC236}">
                <a16:creationId xmlns:a16="http://schemas.microsoft.com/office/drawing/2014/main" id="{E57DB2F9-9284-969D-2610-B4DBF6C016F4}"/>
              </a:ext>
            </a:extLst>
          </p:cNvPr>
          <p:cNvSpPr/>
          <p:nvPr userDrawn="1"/>
        </p:nvSpPr>
        <p:spPr>
          <a:xfrm>
            <a:off x="3625985" y="-6779"/>
            <a:ext cx="2232498" cy="434882"/>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sz="1050"/>
          </a:p>
        </p:txBody>
      </p:sp>
      <p:pic>
        <p:nvPicPr>
          <p:cNvPr id="17" name="Picture 16">
            <a:extLst>
              <a:ext uri="{FF2B5EF4-FFF2-40B4-BE49-F238E27FC236}">
                <a16:creationId xmlns:a16="http://schemas.microsoft.com/office/drawing/2014/main" id="{45E633CE-6FD8-C3F4-915C-5A63A3DEFE6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 y="4954626"/>
            <a:ext cx="9144001" cy="195653"/>
          </a:xfrm>
          <a:prstGeom prst="rect">
            <a:avLst/>
          </a:prstGeom>
        </p:spPr>
      </p:pic>
      <p:sp>
        <p:nvSpPr>
          <p:cNvPr id="2" name="Title 1">
            <a:extLst>
              <a:ext uri="{FF2B5EF4-FFF2-40B4-BE49-F238E27FC236}">
                <a16:creationId xmlns:a16="http://schemas.microsoft.com/office/drawing/2014/main" id="{FC5DAEBC-8944-5091-DF00-265C52472CD2}"/>
              </a:ext>
            </a:extLst>
          </p:cNvPr>
          <p:cNvSpPr>
            <a:spLocks noGrp="1"/>
          </p:cNvSpPr>
          <p:nvPr userDrawn="1">
            <p:ph type="ctrTitle" hasCustomPrompt="1"/>
          </p:nvPr>
        </p:nvSpPr>
        <p:spPr>
          <a:xfrm>
            <a:off x="573371" y="1016598"/>
            <a:ext cx="3998628" cy="1790700"/>
          </a:xfrm>
        </p:spPr>
        <p:txBody>
          <a:bodyPr anchor="ctr">
            <a:normAutofit/>
          </a:bodyPr>
          <a:lstStyle>
            <a:lvl1pPr algn="ctr">
              <a:defRPr sz="4050" cap="all" spc="225" baseline="0"/>
            </a:lvl1pPr>
          </a:lstStyle>
          <a:p>
            <a:r>
              <a:rPr lang="en-US" dirty="0"/>
              <a:t>ADD NAME HERE</a:t>
            </a:r>
            <a:endParaRPr lang="en-ZA" dirty="0"/>
          </a:p>
        </p:txBody>
      </p:sp>
      <p:pic>
        <p:nvPicPr>
          <p:cNvPr id="15" name="Picture 14" descr="A black rectangle with a white rectangle in the middle&#10;&#10;Description automatically generated">
            <a:extLst>
              <a:ext uri="{FF2B5EF4-FFF2-40B4-BE49-F238E27FC236}">
                <a16:creationId xmlns:a16="http://schemas.microsoft.com/office/drawing/2014/main" id="{8289D8D3-0EED-E6CC-7624-A3A0B196228F}"/>
              </a:ext>
            </a:extLst>
          </p:cNvPr>
          <p:cNvPicPr>
            <a:picLocks noChangeAspect="1"/>
          </p:cNvPicPr>
          <p:nvPr userDrawn="1"/>
        </p:nvPicPr>
        <p:blipFill rotWithShape="1">
          <a:blip r:embed="rId5">
            <a:extLst>
              <a:ext uri="{28A0092B-C50C-407E-A947-70E740481C1C}">
                <a14:useLocalDpi xmlns:a14="http://schemas.microsoft.com/office/drawing/2010/main" val="0"/>
              </a:ext>
            </a:extLst>
          </a:blip>
          <a:srcRect r="33420"/>
          <a:stretch/>
        </p:blipFill>
        <p:spPr>
          <a:xfrm flipH="1">
            <a:off x="0" y="2412071"/>
            <a:ext cx="5702555" cy="1857798"/>
          </a:xfrm>
          <a:prstGeom prst="rect">
            <a:avLst/>
          </a:prstGeom>
        </p:spPr>
      </p:pic>
      <p:sp>
        <p:nvSpPr>
          <p:cNvPr id="3" name="Subtitle 2">
            <a:extLst>
              <a:ext uri="{FF2B5EF4-FFF2-40B4-BE49-F238E27FC236}">
                <a16:creationId xmlns:a16="http://schemas.microsoft.com/office/drawing/2014/main" id="{B84A75A5-2C80-0FE9-7939-071CF0D421F2}"/>
              </a:ext>
            </a:extLst>
          </p:cNvPr>
          <p:cNvSpPr>
            <a:spLocks noGrp="1"/>
          </p:cNvSpPr>
          <p:nvPr userDrawn="1">
            <p:ph type="subTitle" idx="1" hasCustomPrompt="1"/>
          </p:nvPr>
        </p:nvSpPr>
        <p:spPr>
          <a:xfrm>
            <a:off x="573372" y="2949295"/>
            <a:ext cx="3998629" cy="762000"/>
          </a:xfrm>
        </p:spPr>
        <p:txBody>
          <a:bodyPr anchor="ctr"/>
          <a:lstStyle>
            <a:lvl1pPr marL="0" indent="0" algn="ctr">
              <a:buNone/>
              <a:defRPr sz="1800">
                <a:solidFill>
                  <a:schemeClr val="accent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Add topic here</a:t>
            </a:r>
            <a:endParaRPr lang="en-ZA" dirty="0"/>
          </a:p>
        </p:txBody>
      </p:sp>
      <p:sp>
        <p:nvSpPr>
          <p:cNvPr id="8" name="Hexagon 7">
            <a:extLst>
              <a:ext uri="{FF2B5EF4-FFF2-40B4-BE49-F238E27FC236}">
                <a16:creationId xmlns:a16="http://schemas.microsoft.com/office/drawing/2014/main" id="{72EB8418-0067-C461-ED3C-B4A6EF9ADC7A}"/>
              </a:ext>
            </a:extLst>
          </p:cNvPr>
          <p:cNvSpPr/>
          <p:nvPr userDrawn="1"/>
        </p:nvSpPr>
        <p:spPr>
          <a:xfrm>
            <a:off x="5217057" y="947245"/>
            <a:ext cx="3151910" cy="2722418"/>
          </a:xfrm>
          <a:prstGeom prst="hexagon">
            <a:avLst/>
          </a:prstGeom>
          <a:solidFill>
            <a:schemeClr val="tx2">
              <a:lumMod val="75000"/>
            </a:schemeClr>
          </a:solidFill>
          <a:ln>
            <a:solidFill>
              <a:schemeClr val="tx2">
                <a:lumMod val="50000"/>
              </a:schemeClr>
            </a:solidFill>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ZA" sz="1050"/>
          </a:p>
        </p:txBody>
      </p:sp>
      <p:sp>
        <p:nvSpPr>
          <p:cNvPr id="10" name="Picture Placeholder 9">
            <a:extLst>
              <a:ext uri="{FF2B5EF4-FFF2-40B4-BE49-F238E27FC236}">
                <a16:creationId xmlns:a16="http://schemas.microsoft.com/office/drawing/2014/main" id="{D29AC11C-6862-7993-37D4-0752A3ECFAA9}"/>
              </a:ext>
            </a:extLst>
          </p:cNvPr>
          <p:cNvSpPr>
            <a:spLocks noGrp="1"/>
          </p:cNvSpPr>
          <p:nvPr userDrawn="1">
            <p:ph type="pic" sz="quarter" idx="11"/>
          </p:nvPr>
        </p:nvSpPr>
        <p:spPr>
          <a:xfrm>
            <a:off x="5282204" y="1016598"/>
            <a:ext cx="3010912" cy="2588477"/>
          </a:xfrm>
          <a:prstGeom prst="hexagon">
            <a:avLst/>
          </a:prstGeom>
          <a:noFill/>
          <a:ln>
            <a:noFill/>
          </a:ln>
        </p:spPr>
        <p:txBody>
          <a:bodyPr/>
          <a:lstStyle/>
          <a:p>
            <a:endParaRPr lang="en-ZA"/>
          </a:p>
        </p:txBody>
      </p:sp>
      <p:sp>
        <p:nvSpPr>
          <p:cNvPr id="21" name="TextBox 20">
            <a:extLst>
              <a:ext uri="{FF2B5EF4-FFF2-40B4-BE49-F238E27FC236}">
                <a16:creationId xmlns:a16="http://schemas.microsoft.com/office/drawing/2014/main" id="{A882282C-6684-EA9D-E0C9-A4F75BD8F76A}"/>
              </a:ext>
            </a:extLst>
          </p:cNvPr>
          <p:cNvSpPr txBox="1"/>
          <p:nvPr userDrawn="1"/>
        </p:nvSpPr>
        <p:spPr>
          <a:xfrm>
            <a:off x="142594" y="4970078"/>
            <a:ext cx="1996289" cy="196208"/>
          </a:xfrm>
          <a:prstGeom prst="rect">
            <a:avLst/>
          </a:prstGeom>
          <a:noFill/>
        </p:spPr>
        <p:txBody>
          <a:bodyPr wrap="square" rtlCol="0">
            <a:spAutoFit/>
          </a:bodyPr>
          <a:lstStyle/>
          <a:p>
            <a:r>
              <a:rPr lang="en-US" sz="675" dirty="0">
                <a:solidFill>
                  <a:srgbClr val="FFFFFF"/>
                </a:solidFill>
              </a:rPr>
              <a:t>GEMS is an </a:t>
            </a:r>
            <a:r>
              <a:rPr lang="en-US" sz="675" dirty="0" err="1">
                <a:solidFill>
                  <a:srgbClr val="FFFFFF"/>
                </a:solidFill>
              </a:rPr>
              <a:t>authorised</a:t>
            </a:r>
            <a:r>
              <a:rPr lang="en-US" sz="675" dirty="0">
                <a:solidFill>
                  <a:srgbClr val="FFFFFF"/>
                </a:solidFill>
              </a:rPr>
              <a:t> FSP (FSP No 52861)</a:t>
            </a:r>
            <a:endParaRPr lang="en-ZA" sz="675" dirty="0">
              <a:solidFill>
                <a:srgbClr val="FFFFFF"/>
              </a:solidFill>
            </a:endParaRPr>
          </a:p>
        </p:txBody>
      </p:sp>
      <p:sp>
        <p:nvSpPr>
          <p:cNvPr id="22" name="TextBox 21">
            <a:extLst>
              <a:ext uri="{FF2B5EF4-FFF2-40B4-BE49-F238E27FC236}">
                <a16:creationId xmlns:a16="http://schemas.microsoft.com/office/drawing/2014/main" id="{C7C17C78-E358-9443-ABF1-1B220EE746F1}"/>
              </a:ext>
            </a:extLst>
          </p:cNvPr>
          <p:cNvSpPr txBox="1"/>
          <p:nvPr userDrawn="1"/>
        </p:nvSpPr>
        <p:spPr>
          <a:xfrm>
            <a:off x="7005118" y="4970078"/>
            <a:ext cx="1996289" cy="196208"/>
          </a:xfrm>
          <a:prstGeom prst="rect">
            <a:avLst/>
          </a:prstGeom>
          <a:noFill/>
        </p:spPr>
        <p:txBody>
          <a:bodyPr wrap="square" rtlCol="0">
            <a:spAutoFit/>
          </a:bodyPr>
          <a:lstStyle/>
          <a:p>
            <a:pPr algn="r"/>
            <a:r>
              <a:rPr lang="en-US" sz="675" dirty="0">
                <a:solidFill>
                  <a:srgbClr val="FFFFFF"/>
                </a:solidFill>
              </a:rPr>
              <a:t>Working towards a healthier you</a:t>
            </a:r>
            <a:endParaRPr lang="en-ZA" sz="675" dirty="0">
              <a:solidFill>
                <a:srgbClr val="FFFFFF"/>
              </a:solidFill>
            </a:endParaRPr>
          </a:p>
        </p:txBody>
      </p:sp>
    </p:spTree>
    <p:extLst>
      <p:ext uri="{BB962C8B-B14F-4D97-AF65-F5344CB8AC3E}">
        <p14:creationId xmlns:p14="http://schemas.microsoft.com/office/powerpoint/2010/main" val="6527892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pic>
        <p:nvPicPr>
          <p:cNvPr id="2" name="Picture 1" descr="A group of people in a hexagon shape&#10;&#10;AI-generated content may be incorrect.">
            <a:extLst>
              <a:ext uri="{FF2B5EF4-FFF2-40B4-BE49-F238E27FC236}">
                <a16:creationId xmlns:a16="http://schemas.microsoft.com/office/drawing/2014/main" id="{17D37C53-F0E3-BD1C-611C-E9408D9A22F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4001" cy="5143500"/>
          </a:xfrm>
          <a:prstGeom prst="rect">
            <a:avLst/>
          </a:prstGeom>
        </p:spPr>
      </p:pic>
      <p:pic>
        <p:nvPicPr>
          <p:cNvPr id="9" name="Picture 8">
            <a:extLst>
              <a:ext uri="{FF2B5EF4-FFF2-40B4-BE49-F238E27FC236}">
                <a16:creationId xmlns:a16="http://schemas.microsoft.com/office/drawing/2014/main" id="{DBB1565D-C5CE-66F7-D33B-80A2D8CB712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4954626"/>
            <a:ext cx="9144001" cy="195653"/>
          </a:xfrm>
          <a:prstGeom prst="rect">
            <a:avLst/>
          </a:prstGeom>
        </p:spPr>
      </p:pic>
      <p:sp>
        <p:nvSpPr>
          <p:cNvPr id="13" name="TextBox 12">
            <a:extLst>
              <a:ext uri="{FF2B5EF4-FFF2-40B4-BE49-F238E27FC236}">
                <a16:creationId xmlns:a16="http://schemas.microsoft.com/office/drawing/2014/main" id="{0C40435D-AB20-DD99-6174-A528DF173175}"/>
              </a:ext>
            </a:extLst>
          </p:cNvPr>
          <p:cNvSpPr txBox="1"/>
          <p:nvPr userDrawn="1"/>
        </p:nvSpPr>
        <p:spPr>
          <a:xfrm>
            <a:off x="142594" y="4970078"/>
            <a:ext cx="1996289" cy="196208"/>
          </a:xfrm>
          <a:prstGeom prst="rect">
            <a:avLst/>
          </a:prstGeom>
          <a:noFill/>
        </p:spPr>
        <p:txBody>
          <a:bodyPr wrap="square" rtlCol="0">
            <a:spAutoFit/>
          </a:bodyPr>
          <a:lstStyle/>
          <a:p>
            <a:r>
              <a:rPr lang="en-US" sz="675" dirty="0">
                <a:solidFill>
                  <a:srgbClr val="FFFFFF"/>
                </a:solidFill>
              </a:rPr>
              <a:t>GEMS is an </a:t>
            </a:r>
            <a:r>
              <a:rPr lang="en-US" sz="675" dirty="0" err="1">
                <a:solidFill>
                  <a:srgbClr val="FFFFFF"/>
                </a:solidFill>
              </a:rPr>
              <a:t>authorised</a:t>
            </a:r>
            <a:r>
              <a:rPr lang="en-US" sz="675" dirty="0">
                <a:solidFill>
                  <a:srgbClr val="FFFFFF"/>
                </a:solidFill>
              </a:rPr>
              <a:t> FSP (FSP No 52861)</a:t>
            </a:r>
            <a:endParaRPr lang="en-ZA" sz="675" dirty="0">
              <a:solidFill>
                <a:srgbClr val="FFFFFF"/>
              </a:solidFill>
            </a:endParaRPr>
          </a:p>
        </p:txBody>
      </p:sp>
      <p:sp>
        <p:nvSpPr>
          <p:cNvPr id="14" name="TextBox 13">
            <a:extLst>
              <a:ext uri="{FF2B5EF4-FFF2-40B4-BE49-F238E27FC236}">
                <a16:creationId xmlns:a16="http://schemas.microsoft.com/office/drawing/2014/main" id="{D0F67B5C-799E-1724-D578-4F138F76C9F7}"/>
              </a:ext>
            </a:extLst>
          </p:cNvPr>
          <p:cNvSpPr txBox="1"/>
          <p:nvPr userDrawn="1"/>
        </p:nvSpPr>
        <p:spPr>
          <a:xfrm>
            <a:off x="7005118" y="4970078"/>
            <a:ext cx="1996289" cy="196208"/>
          </a:xfrm>
          <a:prstGeom prst="rect">
            <a:avLst/>
          </a:prstGeom>
          <a:noFill/>
        </p:spPr>
        <p:txBody>
          <a:bodyPr wrap="square" rtlCol="0">
            <a:spAutoFit/>
          </a:bodyPr>
          <a:lstStyle/>
          <a:p>
            <a:pPr algn="r"/>
            <a:r>
              <a:rPr lang="en-US" sz="675" dirty="0">
                <a:solidFill>
                  <a:srgbClr val="FFFFFF"/>
                </a:solidFill>
              </a:rPr>
              <a:t>Working towards a healthier you</a:t>
            </a:r>
            <a:endParaRPr lang="en-ZA" sz="675" dirty="0">
              <a:solidFill>
                <a:srgbClr val="FFFFFF"/>
              </a:solidFill>
            </a:endParaRPr>
          </a:p>
        </p:txBody>
      </p:sp>
      <p:sp>
        <p:nvSpPr>
          <p:cNvPr id="3" name="Content Placeholder 2">
            <a:extLst>
              <a:ext uri="{FF2B5EF4-FFF2-40B4-BE49-F238E27FC236}">
                <a16:creationId xmlns:a16="http://schemas.microsoft.com/office/drawing/2014/main" id="{80E95969-0C34-BCC8-682D-83B8C6CB1A23}"/>
              </a:ext>
            </a:extLst>
          </p:cNvPr>
          <p:cNvSpPr>
            <a:spLocks noGrp="1"/>
          </p:cNvSpPr>
          <p:nvPr>
            <p:ph sz="half" idx="1"/>
          </p:nvPr>
        </p:nvSpPr>
        <p:spPr>
          <a:xfrm>
            <a:off x="392754" y="1047314"/>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sp>
        <p:nvSpPr>
          <p:cNvPr id="4" name="Content Placeholder 3">
            <a:extLst>
              <a:ext uri="{FF2B5EF4-FFF2-40B4-BE49-F238E27FC236}">
                <a16:creationId xmlns:a16="http://schemas.microsoft.com/office/drawing/2014/main" id="{4778E873-3E97-B188-01B0-7790D97FFDAC}"/>
              </a:ext>
            </a:extLst>
          </p:cNvPr>
          <p:cNvSpPr>
            <a:spLocks noGrp="1"/>
          </p:cNvSpPr>
          <p:nvPr>
            <p:ph sz="half" idx="2"/>
          </p:nvPr>
        </p:nvSpPr>
        <p:spPr>
          <a:xfrm>
            <a:off x="4393254" y="1047314"/>
            <a:ext cx="3886200" cy="3263504"/>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ZA" dirty="0"/>
          </a:p>
        </p:txBody>
      </p:sp>
      <p:pic>
        <p:nvPicPr>
          <p:cNvPr id="10" name="Picture 9" descr="A black rectangle with a white rectangle in the middle&#10;&#10;Description automatically generated">
            <a:extLst>
              <a:ext uri="{FF2B5EF4-FFF2-40B4-BE49-F238E27FC236}">
                <a16:creationId xmlns:a16="http://schemas.microsoft.com/office/drawing/2014/main" id="{C9854BD8-35D2-16E1-04E7-BD0D912FC680}"/>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r="37099"/>
          <a:stretch/>
        </p:blipFill>
        <p:spPr>
          <a:xfrm flipH="1">
            <a:off x="-1" y="4402530"/>
            <a:ext cx="1335073" cy="460385"/>
          </a:xfrm>
          <a:prstGeom prst="rect">
            <a:avLst/>
          </a:prstGeom>
        </p:spPr>
      </p:pic>
      <p:sp>
        <p:nvSpPr>
          <p:cNvPr id="12" name="TextBox 11">
            <a:extLst>
              <a:ext uri="{FF2B5EF4-FFF2-40B4-BE49-F238E27FC236}">
                <a16:creationId xmlns:a16="http://schemas.microsoft.com/office/drawing/2014/main" id="{44841908-B8FE-F659-9A71-5DBCE04A3619}"/>
              </a:ext>
            </a:extLst>
          </p:cNvPr>
          <p:cNvSpPr txBox="1"/>
          <p:nvPr userDrawn="1"/>
        </p:nvSpPr>
        <p:spPr>
          <a:xfrm>
            <a:off x="297005" y="4487295"/>
            <a:ext cx="529801" cy="253916"/>
          </a:xfrm>
          <a:prstGeom prst="rect">
            <a:avLst/>
          </a:prstGeom>
          <a:noFill/>
        </p:spPr>
        <p:txBody>
          <a:bodyPr wrap="square" rtlCol="0">
            <a:spAutoFit/>
          </a:bodyPr>
          <a:lstStyle/>
          <a:p>
            <a:pPr algn="ctr"/>
            <a:fld id="{6E9341DE-8B27-4472-BECC-55C285568EFA}" type="slidenum">
              <a:rPr lang="en-US" sz="1050" spc="225" smtClean="0"/>
              <a:t>‹#›</a:t>
            </a:fld>
            <a:endParaRPr lang="en-ZA" sz="1050" spc="225" dirty="0"/>
          </a:p>
        </p:txBody>
      </p:sp>
      <p:sp>
        <p:nvSpPr>
          <p:cNvPr id="15" name="Title 1">
            <a:extLst>
              <a:ext uri="{FF2B5EF4-FFF2-40B4-BE49-F238E27FC236}">
                <a16:creationId xmlns:a16="http://schemas.microsoft.com/office/drawing/2014/main" id="{9705A26F-D0EA-5602-E08C-B6D518CA220B}"/>
              </a:ext>
            </a:extLst>
          </p:cNvPr>
          <p:cNvSpPr>
            <a:spLocks noGrp="1"/>
          </p:cNvSpPr>
          <p:nvPr>
            <p:ph type="title"/>
          </p:nvPr>
        </p:nvSpPr>
        <p:spPr>
          <a:xfrm>
            <a:off x="402482" y="273844"/>
            <a:ext cx="7265346" cy="550576"/>
          </a:xfrm>
        </p:spPr>
        <p:txBody>
          <a:bodyPr>
            <a:normAutofit/>
          </a:bodyPr>
          <a:lstStyle>
            <a:lvl1pPr>
              <a:defRPr sz="2700" cap="all" spc="225" baseline="0"/>
            </a:lvl1pPr>
          </a:lstStyle>
          <a:p>
            <a:r>
              <a:rPr lang="en-US" dirty="0"/>
              <a:t>Click to edit Master title style</a:t>
            </a:r>
            <a:endParaRPr lang="en-ZA" dirty="0"/>
          </a:p>
        </p:txBody>
      </p:sp>
      <p:pic>
        <p:nvPicPr>
          <p:cNvPr id="5" name="Picture 4" descr="A sign with a logo and leaves&#10;&#10;AI-generated content may be incorrect.">
            <a:extLst>
              <a:ext uri="{FF2B5EF4-FFF2-40B4-BE49-F238E27FC236}">
                <a16:creationId xmlns:a16="http://schemas.microsoft.com/office/drawing/2014/main" id="{D5C0B223-2F25-3468-8168-7F72108DAD95}"/>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485629" y="3985073"/>
            <a:ext cx="515778" cy="816451"/>
          </a:xfrm>
          <a:prstGeom prst="rect">
            <a:avLst/>
          </a:prstGeom>
        </p:spPr>
      </p:pic>
    </p:spTree>
    <p:extLst>
      <p:ext uri="{BB962C8B-B14F-4D97-AF65-F5344CB8AC3E}">
        <p14:creationId xmlns:p14="http://schemas.microsoft.com/office/powerpoint/2010/main" val="1337018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8" name="Google Shape;8;p1"/>
          <p:cNvSpPr txBox="1">
            <a:spLocks noGrp="1"/>
          </p:cNvSpPr>
          <p:nvPr>
            <p:ph type="sldNum" idx="12"/>
          </p:nvPr>
        </p:nvSpPr>
        <p:spPr>
          <a:xfrm>
            <a:off x="8346250" y="4688650"/>
            <a:ext cx="569100" cy="454800"/>
          </a:xfrm>
          <a:prstGeom prst="rect">
            <a:avLst/>
          </a:prstGeom>
          <a:noFill/>
          <a:ln>
            <a:noFill/>
          </a:ln>
        </p:spPr>
        <p:txBody>
          <a:bodyPr spcFirstLastPara="1" wrap="square" lIns="0" tIns="0" rIns="0" bIns="0" anchor="ctr" anchorCtr="0">
            <a:noAutofit/>
          </a:bodyPr>
          <a:lstStyle>
            <a:lvl1pPr lvl="0" algn="ctr" rtl="0">
              <a:buNone/>
              <a:defRPr sz="1300">
                <a:solidFill>
                  <a:schemeClr val="lt1"/>
                </a:solidFill>
                <a:latin typeface="Oswald"/>
                <a:ea typeface="Oswald"/>
                <a:cs typeface="Oswald"/>
                <a:sym typeface="Oswald"/>
              </a:defRPr>
            </a:lvl1pPr>
            <a:lvl2pPr lvl="1" algn="ctr" rtl="0">
              <a:buNone/>
              <a:defRPr sz="1300">
                <a:solidFill>
                  <a:schemeClr val="lt1"/>
                </a:solidFill>
                <a:latin typeface="Oswald"/>
                <a:ea typeface="Oswald"/>
                <a:cs typeface="Oswald"/>
                <a:sym typeface="Oswald"/>
              </a:defRPr>
            </a:lvl2pPr>
            <a:lvl3pPr lvl="2" algn="ctr" rtl="0">
              <a:buNone/>
              <a:defRPr sz="1300">
                <a:solidFill>
                  <a:schemeClr val="lt1"/>
                </a:solidFill>
                <a:latin typeface="Oswald"/>
                <a:ea typeface="Oswald"/>
                <a:cs typeface="Oswald"/>
                <a:sym typeface="Oswald"/>
              </a:defRPr>
            </a:lvl3pPr>
            <a:lvl4pPr lvl="3" algn="ctr" rtl="0">
              <a:buNone/>
              <a:defRPr sz="1300">
                <a:solidFill>
                  <a:schemeClr val="lt1"/>
                </a:solidFill>
                <a:latin typeface="Oswald"/>
                <a:ea typeface="Oswald"/>
                <a:cs typeface="Oswald"/>
                <a:sym typeface="Oswald"/>
              </a:defRPr>
            </a:lvl4pPr>
            <a:lvl5pPr lvl="4" algn="ctr" rtl="0">
              <a:buNone/>
              <a:defRPr sz="1300">
                <a:solidFill>
                  <a:schemeClr val="lt1"/>
                </a:solidFill>
                <a:latin typeface="Oswald"/>
                <a:ea typeface="Oswald"/>
                <a:cs typeface="Oswald"/>
                <a:sym typeface="Oswald"/>
              </a:defRPr>
            </a:lvl5pPr>
            <a:lvl6pPr lvl="5" algn="ctr" rtl="0">
              <a:buNone/>
              <a:defRPr sz="1300">
                <a:solidFill>
                  <a:schemeClr val="lt1"/>
                </a:solidFill>
                <a:latin typeface="Oswald"/>
                <a:ea typeface="Oswald"/>
                <a:cs typeface="Oswald"/>
                <a:sym typeface="Oswald"/>
              </a:defRPr>
            </a:lvl6pPr>
            <a:lvl7pPr lvl="6" algn="ctr" rtl="0">
              <a:buNone/>
              <a:defRPr sz="1300">
                <a:solidFill>
                  <a:schemeClr val="lt1"/>
                </a:solidFill>
                <a:latin typeface="Oswald"/>
                <a:ea typeface="Oswald"/>
                <a:cs typeface="Oswald"/>
                <a:sym typeface="Oswald"/>
              </a:defRPr>
            </a:lvl7pPr>
            <a:lvl8pPr lvl="7" algn="ctr" rtl="0">
              <a:buNone/>
              <a:defRPr sz="1300">
                <a:solidFill>
                  <a:schemeClr val="lt1"/>
                </a:solidFill>
                <a:latin typeface="Oswald"/>
                <a:ea typeface="Oswald"/>
                <a:cs typeface="Oswald"/>
                <a:sym typeface="Oswald"/>
              </a:defRPr>
            </a:lvl8pPr>
            <a:lvl9pPr lvl="8" algn="ctr" rtl="0">
              <a:buNone/>
              <a:defRPr sz="1300">
                <a:solidFill>
                  <a:schemeClr val="lt1"/>
                </a:solidFill>
                <a:latin typeface="Oswald"/>
                <a:ea typeface="Oswald"/>
                <a:cs typeface="Oswald"/>
                <a:sym typeface="Oswald"/>
              </a:defRPr>
            </a:lvl9pPr>
          </a:lstStyle>
          <a:p>
            <a:pPr marL="0" lvl="0" indent="0" algn="ctr" rtl="0">
              <a:spcBef>
                <a:spcPts val="0"/>
              </a:spcBef>
              <a:spcAft>
                <a:spcPts val="0"/>
              </a:spcAft>
              <a:buNone/>
            </a:pPr>
            <a:fld id="{00000000-1234-1234-1234-123412341234}" type="slidenum">
              <a:rPr lang="en"/>
              <a:t>‹#›</a:t>
            </a:fld>
            <a:endParaRPr dirty="0"/>
          </a:p>
        </p:txBody>
      </p:sp>
      <p:sp>
        <p:nvSpPr>
          <p:cNvPr id="2" name="Title Placeholder 1">
            <a:extLst>
              <a:ext uri="{FF2B5EF4-FFF2-40B4-BE49-F238E27FC236}">
                <a16:creationId xmlns:a16="http://schemas.microsoft.com/office/drawing/2014/main" id="{E9B0C442-BCDD-A2C0-4D45-BA2165FEDEC1}"/>
              </a:ext>
            </a:extLst>
          </p:cNvPr>
          <p:cNvSpPr>
            <a:spLocks noGrp="1"/>
          </p:cNvSpPr>
          <p:nvPr>
            <p:ph type="title"/>
          </p:nvPr>
        </p:nvSpPr>
        <p:spPr>
          <a:xfrm>
            <a:off x="628650" y="274638"/>
            <a:ext cx="7633775" cy="993775"/>
          </a:xfrm>
          <a:prstGeom prst="rect">
            <a:avLst/>
          </a:prstGeom>
        </p:spPr>
        <p:txBody>
          <a:bodyPr vert="horz" lIns="91440" tIns="45720" rIns="91440" bIns="45720" rtlCol="0" anchor="ctr">
            <a:normAutofit/>
          </a:bodyPr>
          <a:lstStyle/>
          <a:p>
            <a:r>
              <a:rPr lang="en-GB" dirty="0"/>
              <a:t>Click to edit Master title style</a:t>
            </a:r>
          </a:p>
        </p:txBody>
      </p:sp>
      <p:sp>
        <p:nvSpPr>
          <p:cNvPr id="3" name="Text Placeholder 2">
            <a:extLst>
              <a:ext uri="{FF2B5EF4-FFF2-40B4-BE49-F238E27FC236}">
                <a16:creationId xmlns:a16="http://schemas.microsoft.com/office/drawing/2014/main" id="{B46C585C-8E6E-1C34-E736-511A5075433B}"/>
              </a:ext>
            </a:extLst>
          </p:cNvPr>
          <p:cNvSpPr>
            <a:spLocks noGrp="1"/>
          </p:cNvSpPr>
          <p:nvPr>
            <p:ph type="body" idx="1"/>
          </p:nvPr>
        </p:nvSpPr>
        <p:spPr>
          <a:xfrm>
            <a:off x="628650" y="1370013"/>
            <a:ext cx="7633775" cy="3262312"/>
          </a:xfrm>
          <a:prstGeom prst="rect">
            <a:avLst/>
          </a:prstGeom>
        </p:spPr>
        <p:txBody>
          <a:bodyPr vert="horz" lIns="91440" tIns="45720" rIns="91440" bIns="45720" rtlCol="0">
            <a:normAutofit/>
          </a:bodyPr>
          <a:lstStyle/>
          <a:p>
            <a:pPr lvl="0"/>
            <a:r>
              <a:rPr lang="en-GB" dirty="0"/>
              <a:t>Click to edit Master text styles</a:t>
            </a:r>
          </a:p>
        </p:txBody>
      </p:sp>
      <p:sp>
        <p:nvSpPr>
          <p:cNvPr id="10" name="Google Shape;36;p4">
            <a:extLst>
              <a:ext uri="{FF2B5EF4-FFF2-40B4-BE49-F238E27FC236}">
                <a16:creationId xmlns:a16="http://schemas.microsoft.com/office/drawing/2014/main" id="{551F5635-AAED-E488-4E0C-8B28BC2A3BA1}"/>
              </a:ext>
            </a:extLst>
          </p:cNvPr>
          <p:cNvSpPr txBox="1">
            <a:spLocks/>
          </p:cNvSpPr>
          <p:nvPr userDrawn="1"/>
        </p:nvSpPr>
        <p:spPr>
          <a:xfrm>
            <a:off x="8422352" y="4827442"/>
            <a:ext cx="394800" cy="454800"/>
          </a:xfrm>
          <a:prstGeom prst="rect">
            <a:avLst/>
          </a:prstGeom>
        </p:spPr>
        <p:txBody>
          <a:bodyPr spcFirstLastPara="1" wrap="square" lIns="0" tIns="0" rIns="0" bIns="0"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buNone/>
              <a:defRPr sz="1200" b="0" i="0" u="none" strike="noStrike" cap="none">
                <a:solidFill>
                  <a:schemeClr val="bg1"/>
                </a:solidFill>
                <a:latin typeface="+mn-lt"/>
                <a:ea typeface="Arial"/>
                <a:cs typeface="Arial"/>
                <a:sym typeface="Arial"/>
              </a:defRPr>
            </a:lvl1pPr>
            <a:lvl2pPr marR="0" lvl="1"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buNone/>
              <a:defRPr sz="1400" b="0" i="0" u="none" strike="noStrike" cap="none">
                <a:solidFill>
                  <a:schemeClr val="accent3"/>
                </a:solidFill>
                <a:latin typeface="Arial"/>
                <a:ea typeface="Arial"/>
                <a:cs typeface="Arial"/>
                <a:sym typeface="Arial"/>
              </a:defRPr>
            </a:lvl9pPr>
          </a:lstStyle>
          <a:p>
            <a:fld id="{00000000-1234-1234-1234-123412341234}" type="slidenum">
              <a:rPr lang="en" smtClean="0"/>
              <a:pPr/>
              <a:t>‹#›</a:t>
            </a:fld>
            <a:endParaRPr lang="en" dirty="0"/>
          </a:p>
        </p:txBody>
      </p:sp>
    </p:spTree>
  </p:cSld>
  <p:clrMap bg1="lt1" tx1="dk1" bg2="dk2" tx2="lt2" accent1="accent1" accent2="accent2" accent3="accent3" accent4="accent4" accent5="accent5" accent6="accent6" hlink="hlink" folHlink="folHlink"/>
  <p:sldLayoutIdLst>
    <p:sldLayoutId id="2147483654" r:id="rId1"/>
    <p:sldLayoutId id="2147483652" r:id="rId2"/>
    <p:sldLayoutId id="2147483659" r:id="rId3"/>
    <p:sldLayoutId id="2147483660" r:id="rId4"/>
    <p:sldLayoutId id="2147483661" r:id="rId5"/>
    <p:sldLayoutId id="2147483662" r:id="rId6"/>
    <p:sldLayoutId id="2147483663" r:id="rId7"/>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1" i="0" u="none" strike="noStrike" cap="none">
          <a:solidFill>
            <a:srgbClr val="035782"/>
          </a:solidFill>
          <a:latin typeface="Gill Sans SemiBold" panose="020B0502020104020203" pitchFamily="34" charset="-79"/>
          <a:ea typeface="Gill Sans SemiBold" panose="020B0502020104020203" pitchFamily="34" charset="-79"/>
          <a:cs typeface="Gill Sans SemiBold" panose="020B0502020104020203" pitchFamily="34"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L="0" marR="0" lvl="0" indent="0" algn="l" rtl="0">
        <a:lnSpc>
          <a:spcPct val="100000"/>
        </a:lnSpc>
        <a:spcBef>
          <a:spcPts val="0"/>
        </a:spcBef>
        <a:spcAft>
          <a:spcPts val="0"/>
        </a:spcAft>
        <a:buClr>
          <a:srgbClr val="2DA15C"/>
        </a:buClr>
        <a:buFontTx/>
        <a:buNone/>
        <a:defRPr sz="20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L="342900" marR="0" lvl="1" indent="-342900" algn="l" rtl="0">
        <a:lnSpc>
          <a:spcPct val="100000"/>
        </a:lnSpc>
        <a:spcBef>
          <a:spcPts val="0"/>
        </a:spcBef>
        <a:spcAft>
          <a:spcPts val="0"/>
        </a:spcAft>
        <a:buClr>
          <a:srgbClr val="2DA15C"/>
        </a:buClr>
        <a:buFont typeface="System Font Regular"/>
        <a:buChar char="►"/>
        <a:defRPr sz="2000" b="0" i="0" u="none" strike="noStrike" cap="none">
          <a:solidFill>
            <a:srgbClr val="000000"/>
          </a:solidFill>
          <a:latin typeface="Arial"/>
          <a:ea typeface="Arial"/>
          <a:cs typeface="Arial"/>
          <a:sym typeface="Arial"/>
        </a:defRPr>
      </a:lvl2pPr>
      <a:lvl3pPr marL="342900" marR="0" lvl="2" indent="-342900" algn="l" rtl="0">
        <a:lnSpc>
          <a:spcPct val="100000"/>
        </a:lnSpc>
        <a:spcBef>
          <a:spcPts val="0"/>
        </a:spcBef>
        <a:spcAft>
          <a:spcPts val="0"/>
        </a:spcAft>
        <a:buClr>
          <a:srgbClr val="2DA15C"/>
        </a:buClr>
        <a:buFont typeface="System Font Regular"/>
        <a:buChar char="►"/>
        <a:defRPr sz="2000" b="0" i="0" u="none" strike="noStrike" cap="none">
          <a:solidFill>
            <a:srgbClr val="000000"/>
          </a:solidFill>
          <a:latin typeface="Arial"/>
          <a:ea typeface="Arial"/>
          <a:cs typeface="Arial"/>
          <a:sym typeface="Arial"/>
        </a:defRPr>
      </a:lvl3pPr>
      <a:lvl4pPr marL="342900" marR="0" lvl="3" indent="-342900" algn="l" rtl="0">
        <a:lnSpc>
          <a:spcPct val="100000"/>
        </a:lnSpc>
        <a:spcBef>
          <a:spcPts val="0"/>
        </a:spcBef>
        <a:spcAft>
          <a:spcPts val="0"/>
        </a:spcAft>
        <a:buClr>
          <a:srgbClr val="2DA15C"/>
        </a:buClr>
        <a:buFont typeface="System Font Regular"/>
        <a:buChar char="►"/>
        <a:defRPr sz="2000" b="0" i="0" u="none" strike="noStrike" cap="none">
          <a:solidFill>
            <a:srgbClr val="000000"/>
          </a:solidFill>
          <a:latin typeface="Arial"/>
          <a:ea typeface="Arial"/>
          <a:cs typeface="Arial"/>
          <a:sym typeface="Arial"/>
        </a:defRPr>
      </a:lvl4pPr>
      <a:lvl5pPr marL="342900" marR="0" lvl="4" indent="-342900" algn="l" rtl="0">
        <a:lnSpc>
          <a:spcPct val="100000"/>
        </a:lnSpc>
        <a:spcBef>
          <a:spcPts val="0"/>
        </a:spcBef>
        <a:spcAft>
          <a:spcPts val="0"/>
        </a:spcAft>
        <a:buClr>
          <a:srgbClr val="2DA15C"/>
        </a:buClr>
        <a:buFont typeface="System Font Regular"/>
        <a:buChar char="►"/>
        <a:defRPr sz="20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1.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5727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40634D-EFC9-C786-5DEA-9B0B59F18A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BC71DB3-4140-4EE1-B262-C73A3BCC8015}"/>
              </a:ext>
            </a:extLst>
          </p:cNvPr>
          <p:cNvSpPr>
            <a:spLocks noGrp="1"/>
          </p:cNvSpPr>
          <p:nvPr>
            <p:ph type="title"/>
          </p:nvPr>
        </p:nvSpPr>
        <p:spPr/>
        <p:txBody>
          <a:bodyPr/>
          <a:lstStyle/>
          <a:p>
            <a:r>
              <a:rPr lang="en-GB" dirty="0"/>
              <a:t>Issues to address (</a:t>
            </a:r>
            <a:r>
              <a:rPr lang="en-GB" dirty="0" err="1"/>
              <a:t>cont</a:t>
            </a:r>
            <a:r>
              <a:rPr lang="en-GB" dirty="0"/>
              <a:t>)</a:t>
            </a:r>
          </a:p>
        </p:txBody>
      </p:sp>
      <p:graphicFrame>
        <p:nvGraphicFramePr>
          <p:cNvPr id="13" name="Content Placeholder 2">
            <a:extLst>
              <a:ext uri="{FF2B5EF4-FFF2-40B4-BE49-F238E27FC236}">
                <a16:creationId xmlns:a16="http://schemas.microsoft.com/office/drawing/2014/main" id="{39A6E780-3E55-39A1-1CA2-60BA6143786E}"/>
              </a:ext>
            </a:extLst>
          </p:cNvPr>
          <p:cNvGraphicFramePr>
            <a:graphicFrameLocks noGrp="1"/>
          </p:cNvGraphicFramePr>
          <p:nvPr>
            <p:ph idx="4294967295"/>
            <p:extLst>
              <p:ext uri="{D42A27DB-BD31-4B8C-83A1-F6EECF244321}">
                <p14:modId xmlns:p14="http://schemas.microsoft.com/office/powerpoint/2010/main" val="1137850793"/>
              </p:ext>
            </p:extLst>
          </p:nvPr>
        </p:nvGraphicFramePr>
        <p:xfrm>
          <a:off x="550499" y="1033603"/>
          <a:ext cx="7638760" cy="3840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55976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3CEFD3-F749-D09D-33F3-2BA80C8F0E31}"/>
              </a:ext>
            </a:extLst>
          </p:cNvPr>
          <p:cNvGrpSpPr/>
          <p:nvPr/>
        </p:nvGrpSpPr>
        <p:grpSpPr>
          <a:xfrm>
            <a:off x="177450" y="1354833"/>
            <a:ext cx="3627412" cy="3519726"/>
            <a:chOff x="1620013" y="521290"/>
            <a:chExt cx="5894609" cy="5850331"/>
          </a:xfrm>
        </p:grpSpPr>
        <p:grpSp>
          <p:nvGrpSpPr>
            <p:cNvPr id="6" name="Group 5">
              <a:extLst>
                <a:ext uri="{FF2B5EF4-FFF2-40B4-BE49-F238E27FC236}">
                  <a16:creationId xmlns:a16="http://schemas.microsoft.com/office/drawing/2014/main" id="{C910D92C-2DC3-6E28-40BF-391961347A37}"/>
                </a:ext>
              </a:extLst>
            </p:cNvPr>
            <p:cNvGrpSpPr/>
            <p:nvPr/>
          </p:nvGrpSpPr>
          <p:grpSpPr>
            <a:xfrm rot="8100000">
              <a:off x="4200876" y="4361448"/>
              <a:ext cx="1789366" cy="2010173"/>
              <a:chOff x="4663441" y="690417"/>
              <a:chExt cx="1789366" cy="2010173"/>
            </a:xfrm>
          </p:grpSpPr>
          <p:sp>
            <p:nvSpPr>
              <p:cNvPr id="74" name="Freeform 229">
                <a:extLst>
                  <a:ext uri="{FF2B5EF4-FFF2-40B4-BE49-F238E27FC236}">
                    <a16:creationId xmlns:a16="http://schemas.microsoft.com/office/drawing/2014/main" id="{8790024D-13AE-1EB9-4270-87482A058D68}"/>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0B050"/>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75" name="Isosceles Triangle 74">
                <a:extLst>
                  <a:ext uri="{FF2B5EF4-FFF2-40B4-BE49-F238E27FC236}">
                    <a16:creationId xmlns:a16="http://schemas.microsoft.com/office/drawing/2014/main" id="{FEDF4F8B-A19D-E34A-F9F5-92CAF60AF40F}"/>
                  </a:ext>
                </a:extLst>
              </p:cNvPr>
              <p:cNvSpPr/>
              <p:nvPr/>
            </p:nvSpPr>
            <p:spPr bwMode="gray">
              <a:xfrm rot="7855756">
                <a:off x="6329363" y="1317625"/>
                <a:ext cx="132588" cy="114300"/>
              </a:xfrm>
              <a:prstGeom prst="triangle">
                <a:avLst/>
              </a:prstGeom>
              <a:noFill/>
              <a:ln w="28575" algn="ctr">
                <a:solidFill>
                  <a:srgbClr val="00B050"/>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76" name="Oval 75">
                <a:extLst>
                  <a:ext uri="{FF2B5EF4-FFF2-40B4-BE49-F238E27FC236}">
                    <a16:creationId xmlns:a16="http://schemas.microsoft.com/office/drawing/2014/main" id="{197F327C-0704-ED3A-12A7-076316530CCB}"/>
                  </a:ext>
                </a:extLst>
              </p:cNvPr>
              <p:cNvSpPr/>
              <p:nvPr/>
            </p:nvSpPr>
            <p:spPr bwMode="gray">
              <a:xfrm>
                <a:off x="6235103" y="1522413"/>
                <a:ext cx="115888" cy="115888"/>
              </a:xfrm>
              <a:prstGeom prst="ellipse">
                <a:avLst/>
              </a:prstGeom>
              <a:noFill/>
              <a:ln w="28575" algn="ctr">
                <a:solidFill>
                  <a:srgbClr val="00B050"/>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7" name="Group 6">
              <a:extLst>
                <a:ext uri="{FF2B5EF4-FFF2-40B4-BE49-F238E27FC236}">
                  <a16:creationId xmlns:a16="http://schemas.microsoft.com/office/drawing/2014/main" id="{1C476F3A-5874-57D5-3D65-283F66555131}"/>
                </a:ext>
              </a:extLst>
            </p:cNvPr>
            <p:cNvGrpSpPr/>
            <p:nvPr/>
          </p:nvGrpSpPr>
          <p:grpSpPr>
            <a:xfrm>
              <a:off x="1620013" y="521290"/>
              <a:ext cx="5894609" cy="5681204"/>
              <a:chOff x="1620013" y="521290"/>
              <a:chExt cx="5894609" cy="5681204"/>
            </a:xfrm>
          </p:grpSpPr>
          <p:sp>
            <p:nvSpPr>
              <p:cNvPr id="8" name="Rectangle 7">
                <a:extLst>
                  <a:ext uri="{FF2B5EF4-FFF2-40B4-BE49-F238E27FC236}">
                    <a16:creationId xmlns:a16="http://schemas.microsoft.com/office/drawing/2014/main" id="{6009CD85-B077-6C40-2A9E-3C95AA09C6D3}"/>
                  </a:ext>
                </a:extLst>
              </p:cNvPr>
              <p:cNvSpPr/>
              <p:nvPr/>
            </p:nvSpPr>
            <p:spPr>
              <a:xfrm>
                <a:off x="3650604" y="3097044"/>
                <a:ext cx="1833423" cy="598263"/>
              </a:xfrm>
              <a:prstGeom prst="rect">
                <a:avLst/>
              </a:prstGeom>
            </p:spPr>
            <p:txBody>
              <a:bodyPr wrap="square">
                <a:spAutoFit/>
              </a:bodyPr>
              <a:lstStyle/>
              <a:p>
                <a:pPr algn="ctr" defTabSz="685800">
                  <a:buClrTx/>
                  <a:defRPr/>
                </a:pPr>
                <a:r>
                  <a:rPr lang="en-ZA" sz="1050" b="1" dirty="0">
                    <a:solidFill>
                      <a:prstClr val="black"/>
                    </a:solidFill>
                  </a:rPr>
                  <a:t>Administrator </a:t>
                </a:r>
              </a:p>
              <a:p>
                <a:pPr algn="ctr" defTabSz="685800">
                  <a:buClrTx/>
                  <a:defRPr/>
                </a:pPr>
                <a:r>
                  <a:rPr lang="en-ZA" sz="1050" b="1" dirty="0">
                    <a:solidFill>
                      <a:prstClr val="black"/>
                    </a:solidFill>
                  </a:rPr>
                  <a:t>Responsibility</a:t>
                </a:r>
              </a:p>
            </p:txBody>
          </p:sp>
          <p:grpSp>
            <p:nvGrpSpPr>
              <p:cNvPr id="9" name="Group 8">
                <a:extLst>
                  <a:ext uri="{FF2B5EF4-FFF2-40B4-BE49-F238E27FC236}">
                    <a16:creationId xmlns:a16="http://schemas.microsoft.com/office/drawing/2014/main" id="{B450199A-0326-6888-2B0D-EA30ABAE5980}"/>
                  </a:ext>
                </a:extLst>
              </p:cNvPr>
              <p:cNvGrpSpPr/>
              <p:nvPr/>
            </p:nvGrpSpPr>
            <p:grpSpPr>
              <a:xfrm rot="2700000">
                <a:off x="5614853" y="1908707"/>
                <a:ext cx="1789366" cy="2010173"/>
                <a:chOff x="4663441" y="690417"/>
                <a:chExt cx="1789366" cy="2010173"/>
              </a:xfrm>
            </p:grpSpPr>
            <p:sp>
              <p:nvSpPr>
                <p:cNvPr id="71" name="Freeform 221">
                  <a:extLst>
                    <a:ext uri="{FF2B5EF4-FFF2-40B4-BE49-F238E27FC236}">
                      <a16:creationId xmlns:a16="http://schemas.microsoft.com/office/drawing/2014/main" id="{D985C3C8-B035-8357-76F5-C6A4D72F519F}"/>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04F59"/>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72" name="Isosceles Triangle 71">
                  <a:extLst>
                    <a:ext uri="{FF2B5EF4-FFF2-40B4-BE49-F238E27FC236}">
                      <a16:creationId xmlns:a16="http://schemas.microsoft.com/office/drawing/2014/main" id="{636ADD44-3C3B-E5DD-1B28-889FB1F778FD}"/>
                    </a:ext>
                  </a:extLst>
                </p:cNvPr>
                <p:cNvSpPr/>
                <p:nvPr/>
              </p:nvSpPr>
              <p:spPr bwMode="gray">
                <a:xfrm rot="7855756">
                  <a:off x="6329363" y="1317625"/>
                  <a:ext cx="132588" cy="114300"/>
                </a:xfrm>
                <a:prstGeom prst="triangle">
                  <a:avLst/>
                </a:prstGeom>
                <a:noFill/>
                <a:ln w="28575" algn="ctr">
                  <a:solidFill>
                    <a:srgbClr val="004F59"/>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73" name="Oval 72">
                  <a:extLst>
                    <a:ext uri="{FF2B5EF4-FFF2-40B4-BE49-F238E27FC236}">
                      <a16:creationId xmlns:a16="http://schemas.microsoft.com/office/drawing/2014/main" id="{C1369EC5-8A0C-0493-7468-F76C1ACAFFBD}"/>
                    </a:ext>
                  </a:extLst>
                </p:cNvPr>
                <p:cNvSpPr/>
                <p:nvPr/>
              </p:nvSpPr>
              <p:spPr bwMode="gray">
                <a:xfrm>
                  <a:off x="6235103" y="1522413"/>
                  <a:ext cx="115888" cy="115888"/>
                </a:xfrm>
                <a:prstGeom prst="ellipse">
                  <a:avLst/>
                </a:prstGeom>
                <a:noFill/>
                <a:ln w="28575" algn="ctr">
                  <a:solidFill>
                    <a:srgbClr val="004F59"/>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10" name="Group 9">
                <a:extLst>
                  <a:ext uri="{FF2B5EF4-FFF2-40B4-BE49-F238E27FC236}">
                    <a16:creationId xmlns:a16="http://schemas.microsoft.com/office/drawing/2014/main" id="{D7BB8143-AD92-1F70-066B-3979CF5A1933}"/>
                  </a:ext>
                </a:extLst>
              </p:cNvPr>
              <p:cNvGrpSpPr/>
              <p:nvPr/>
            </p:nvGrpSpPr>
            <p:grpSpPr>
              <a:xfrm>
                <a:off x="4663441" y="690417"/>
                <a:ext cx="1789366" cy="2010173"/>
                <a:chOff x="4663441" y="690417"/>
                <a:chExt cx="1789366" cy="2010173"/>
              </a:xfrm>
            </p:grpSpPr>
            <p:sp>
              <p:nvSpPr>
                <p:cNvPr id="68" name="Freeform 210">
                  <a:extLst>
                    <a:ext uri="{FF2B5EF4-FFF2-40B4-BE49-F238E27FC236}">
                      <a16:creationId xmlns:a16="http://schemas.microsoft.com/office/drawing/2014/main" id="{58997D01-9961-D7B1-920F-9F8FDA8E8C8D}"/>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56E9F"/>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9" name="Isosceles Triangle 68">
                  <a:extLst>
                    <a:ext uri="{FF2B5EF4-FFF2-40B4-BE49-F238E27FC236}">
                      <a16:creationId xmlns:a16="http://schemas.microsoft.com/office/drawing/2014/main" id="{0F49BD5D-19B5-0BEA-30CE-88D78E5AC3B8}"/>
                    </a:ext>
                  </a:extLst>
                </p:cNvPr>
                <p:cNvSpPr/>
                <p:nvPr/>
              </p:nvSpPr>
              <p:spPr bwMode="gray">
                <a:xfrm rot="7855756">
                  <a:off x="6329363" y="1317625"/>
                  <a:ext cx="132588" cy="114300"/>
                </a:xfrm>
                <a:prstGeom prst="triangle">
                  <a:avLst/>
                </a:prstGeom>
                <a:noFill/>
                <a:ln w="28575" algn="ctr">
                  <a:solidFill>
                    <a:srgbClr val="056E9F"/>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70" name="Oval 69">
                  <a:extLst>
                    <a:ext uri="{FF2B5EF4-FFF2-40B4-BE49-F238E27FC236}">
                      <a16:creationId xmlns:a16="http://schemas.microsoft.com/office/drawing/2014/main" id="{E952E86B-BF60-2FAD-5A1D-90FBFD9264EC}"/>
                    </a:ext>
                  </a:extLst>
                </p:cNvPr>
                <p:cNvSpPr/>
                <p:nvPr/>
              </p:nvSpPr>
              <p:spPr bwMode="gray">
                <a:xfrm>
                  <a:off x="6235103" y="1522413"/>
                  <a:ext cx="115888" cy="115888"/>
                </a:xfrm>
                <a:prstGeom prst="ellipse">
                  <a:avLst/>
                </a:prstGeom>
                <a:noFill/>
                <a:ln w="28575" algn="ctr">
                  <a:solidFill>
                    <a:srgbClr val="056E9F"/>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11" name="Group 10">
                <a:extLst>
                  <a:ext uri="{FF2B5EF4-FFF2-40B4-BE49-F238E27FC236}">
                    <a16:creationId xmlns:a16="http://schemas.microsoft.com/office/drawing/2014/main" id="{BAE3AF1A-8C27-A282-D321-A57162A83CCB}"/>
                  </a:ext>
                </a:extLst>
              </p:cNvPr>
              <p:cNvGrpSpPr/>
              <p:nvPr/>
            </p:nvGrpSpPr>
            <p:grpSpPr>
              <a:xfrm rot="5400000">
                <a:off x="5415430" y="3420975"/>
                <a:ext cx="1789366" cy="2010173"/>
                <a:chOff x="4663441" y="690417"/>
                <a:chExt cx="1789366" cy="2010173"/>
              </a:xfrm>
            </p:grpSpPr>
            <p:sp>
              <p:nvSpPr>
                <p:cNvPr id="65" name="Freeform 225">
                  <a:extLst>
                    <a:ext uri="{FF2B5EF4-FFF2-40B4-BE49-F238E27FC236}">
                      <a16:creationId xmlns:a16="http://schemas.microsoft.com/office/drawing/2014/main" id="{A9453874-B087-4E8D-3049-C5F05AA87974}"/>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46A38"/>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6" name="Isosceles Triangle 65">
                  <a:extLst>
                    <a:ext uri="{FF2B5EF4-FFF2-40B4-BE49-F238E27FC236}">
                      <a16:creationId xmlns:a16="http://schemas.microsoft.com/office/drawing/2014/main" id="{B731504B-EDBC-3835-9113-91B6D717393F}"/>
                    </a:ext>
                  </a:extLst>
                </p:cNvPr>
                <p:cNvSpPr/>
                <p:nvPr/>
              </p:nvSpPr>
              <p:spPr bwMode="gray">
                <a:xfrm rot="7855756">
                  <a:off x="6329363" y="1317625"/>
                  <a:ext cx="132588" cy="114300"/>
                </a:xfrm>
                <a:prstGeom prst="triangle">
                  <a:avLst/>
                </a:prstGeom>
                <a:noFill/>
                <a:ln w="28575" algn="ctr">
                  <a:solidFill>
                    <a:srgbClr val="046A38"/>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7" name="Oval 66">
                  <a:extLst>
                    <a:ext uri="{FF2B5EF4-FFF2-40B4-BE49-F238E27FC236}">
                      <a16:creationId xmlns:a16="http://schemas.microsoft.com/office/drawing/2014/main" id="{0352B5E9-A6E1-3E43-259F-E064289F0D1F}"/>
                    </a:ext>
                  </a:extLst>
                </p:cNvPr>
                <p:cNvSpPr/>
                <p:nvPr/>
              </p:nvSpPr>
              <p:spPr bwMode="gray">
                <a:xfrm>
                  <a:off x="6235103" y="1522413"/>
                  <a:ext cx="115888" cy="115888"/>
                </a:xfrm>
                <a:prstGeom prst="ellipse">
                  <a:avLst/>
                </a:prstGeom>
                <a:noFill/>
                <a:ln w="28575" algn="ctr">
                  <a:solidFill>
                    <a:srgbClr val="046A38"/>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12" name="Group 11">
                <a:extLst>
                  <a:ext uri="{FF2B5EF4-FFF2-40B4-BE49-F238E27FC236}">
                    <a16:creationId xmlns:a16="http://schemas.microsoft.com/office/drawing/2014/main" id="{C578E38D-F696-0304-0EF8-B7C58A729E3B}"/>
                  </a:ext>
                </a:extLst>
              </p:cNvPr>
              <p:cNvGrpSpPr/>
              <p:nvPr/>
            </p:nvGrpSpPr>
            <p:grpSpPr>
              <a:xfrm flipH="1" flipV="1">
                <a:off x="1620013" y="521290"/>
                <a:ext cx="3313746" cy="5681204"/>
                <a:chOff x="4200876" y="690417"/>
                <a:chExt cx="3313746" cy="5681204"/>
              </a:xfrm>
            </p:grpSpPr>
            <p:grpSp>
              <p:nvGrpSpPr>
                <p:cNvPr id="49" name="Group 48">
                  <a:extLst>
                    <a:ext uri="{FF2B5EF4-FFF2-40B4-BE49-F238E27FC236}">
                      <a16:creationId xmlns:a16="http://schemas.microsoft.com/office/drawing/2014/main" id="{6F9DE58D-CA6F-1C28-DAA0-B0E04506F682}"/>
                    </a:ext>
                  </a:extLst>
                </p:cNvPr>
                <p:cNvGrpSpPr/>
                <p:nvPr/>
              </p:nvGrpSpPr>
              <p:grpSpPr>
                <a:xfrm rot="2700000">
                  <a:off x="5614853" y="1908707"/>
                  <a:ext cx="1789366" cy="2010173"/>
                  <a:chOff x="4663441" y="690417"/>
                  <a:chExt cx="1789366" cy="2010173"/>
                </a:xfrm>
              </p:grpSpPr>
              <p:sp>
                <p:nvSpPr>
                  <p:cNvPr id="62" name="Freeform 264">
                    <a:extLst>
                      <a:ext uri="{FF2B5EF4-FFF2-40B4-BE49-F238E27FC236}">
                        <a16:creationId xmlns:a16="http://schemas.microsoft.com/office/drawing/2014/main" id="{B956A009-9A9D-7BA1-7F9C-6E8BB540A89E}"/>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04F59"/>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3" name="Isosceles Triangle 62">
                    <a:extLst>
                      <a:ext uri="{FF2B5EF4-FFF2-40B4-BE49-F238E27FC236}">
                        <a16:creationId xmlns:a16="http://schemas.microsoft.com/office/drawing/2014/main" id="{6A8443AD-C4C8-137A-6F53-55C765E8742B}"/>
                      </a:ext>
                    </a:extLst>
                  </p:cNvPr>
                  <p:cNvSpPr/>
                  <p:nvPr/>
                </p:nvSpPr>
                <p:spPr bwMode="gray">
                  <a:xfrm rot="7855756">
                    <a:off x="6329363" y="1317625"/>
                    <a:ext cx="132588" cy="114300"/>
                  </a:xfrm>
                  <a:prstGeom prst="triangle">
                    <a:avLst/>
                  </a:prstGeom>
                  <a:noFill/>
                  <a:ln w="28575" algn="ctr">
                    <a:solidFill>
                      <a:srgbClr val="004F59"/>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4" name="Oval 63">
                    <a:extLst>
                      <a:ext uri="{FF2B5EF4-FFF2-40B4-BE49-F238E27FC236}">
                        <a16:creationId xmlns:a16="http://schemas.microsoft.com/office/drawing/2014/main" id="{2225707B-D88F-0A05-3C0D-61E2E0E5B283}"/>
                      </a:ext>
                    </a:extLst>
                  </p:cNvPr>
                  <p:cNvSpPr/>
                  <p:nvPr/>
                </p:nvSpPr>
                <p:spPr bwMode="gray">
                  <a:xfrm>
                    <a:off x="6235103" y="1522413"/>
                    <a:ext cx="115888" cy="115888"/>
                  </a:xfrm>
                  <a:prstGeom prst="ellipse">
                    <a:avLst/>
                  </a:prstGeom>
                  <a:noFill/>
                  <a:ln w="28575" algn="ctr">
                    <a:solidFill>
                      <a:srgbClr val="004F59"/>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50" name="Group 49">
                  <a:extLst>
                    <a:ext uri="{FF2B5EF4-FFF2-40B4-BE49-F238E27FC236}">
                      <a16:creationId xmlns:a16="http://schemas.microsoft.com/office/drawing/2014/main" id="{DD60A03E-5062-24B4-2895-FCDB76F38DB0}"/>
                    </a:ext>
                  </a:extLst>
                </p:cNvPr>
                <p:cNvGrpSpPr/>
                <p:nvPr/>
              </p:nvGrpSpPr>
              <p:grpSpPr>
                <a:xfrm>
                  <a:off x="4663441" y="690417"/>
                  <a:ext cx="1789366" cy="2010173"/>
                  <a:chOff x="4663441" y="690417"/>
                  <a:chExt cx="1789366" cy="2010173"/>
                </a:xfrm>
              </p:grpSpPr>
              <p:sp>
                <p:nvSpPr>
                  <p:cNvPr id="59" name="Freeform 261">
                    <a:extLst>
                      <a:ext uri="{FF2B5EF4-FFF2-40B4-BE49-F238E27FC236}">
                        <a16:creationId xmlns:a16="http://schemas.microsoft.com/office/drawing/2014/main" id="{DCB7F263-E52A-31D3-BA9A-C5A7D6C2B156}"/>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56E9F"/>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0" name="Isosceles Triangle 59">
                    <a:extLst>
                      <a:ext uri="{FF2B5EF4-FFF2-40B4-BE49-F238E27FC236}">
                        <a16:creationId xmlns:a16="http://schemas.microsoft.com/office/drawing/2014/main" id="{56C17647-E80B-A3A0-BBC4-8BFDE1ECEBFB}"/>
                      </a:ext>
                    </a:extLst>
                  </p:cNvPr>
                  <p:cNvSpPr/>
                  <p:nvPr/>
                </p:nvSpPr>
                <p:spPr bwMode="gray">
                  <a:xfrm rot="7855756">
                    <a:off x="6329363" y="1317625"/>
                    <a:ext cx="132588" cy="114300"/>
                  </a:xfrm>
                  <a:prstGeom prst="triangle">
                    <a:avLst/>
                  </a:prstGeom>
                  <a:noFill/>
                  <a:ln w="28575" algn="ctr">
                    <a:solidFill>
                      <a:srgbClr val="056E9F"/>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61" name="Oval 60">
                    <a:extLst>
                      <a:ext uri="{FF2B5EF4-FFF2-40B4-BE49-F238E27FC236}">
                        <a16:creationId xmlns:a16="http://schemas.microsoft.com/office/drawing/2014/main" id="{A9C20C28-D6B7-19CB-73F8-D749B07709B0}"/>
                      </a:ext>
                    </a:extLst>
                  </p:cNvPr>
                  <p:cNvSpPr/>
                  <p:nvPr/>
                </p:nvSpPr>
                <p:spPr bwMode="gray">
                  <a:xfrm>
                    <a:off x="6235103" y="1522413"/>
                    <a:ext cx="115888" cy="115888"/>
                  </a:xfrm>
                  <a:prstGeom prst="ellipse">
                    <a:avLst/>
                  </a:prstGeom>
                  <a:noFill/>
                  <a:ln w="28575" algn="ctr">
                    <a:solidFill>
                      <a:srgbClr val="056E9F"/>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51" name="Group 50">
                  <a:extLst>
                    <a:ext uri="{FF2B5EF4-FFF2-40B4-BE49-F238E27FC236}">
                      <a16:creationId xmlns:a16="http://schemas.microsoft.com/office/drawing/2014/main" id="{3B1B877A-3B67-E841-357A-1575E62856A8}"/>
                    </a:ext>
                  </a:extLst>
                </p:cNvPr>
                <p:cNvGrpSpPr/>
                <p:nvPr/>
              </p:nvGrpSpPr>
              <p:grpSpPr>
                <a:xfrm rot="5400000">
                  <a:off x="5415430" y="3420975"/>
                  <a:ext cx="1789366" cy="2010173"/>
                  <a:chOff x="4663441" y="690417"/>
                  <a:chExt cx="1789366" cy="2010173"/>
                </a:xfrm>
              </p:grpSpPr>
              <p:sp>
                <p:nvSpPr>
                  <p:cNvPr id="56" name="Freeform 258">
                    <a:extLst>
                      <a:ext uri="{FF2B5EF4-FFF2-40B4-BE49-F238E27FC236}">
                        <a16:creationId xmlns:a16="http://schemas.microsoft.com/office/drawing/2014/main" id="{221E4E7B-A5B1-14EA-F161-A9DDA3FF424D}"/>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46A38"/>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57" name="Isosceles Triangle 56">
                    <a:extLst>
                      <a:ext uri="{FF2B5EF4-FFF2-40B4-BE49-F238E27FC236}">
                        <a16:creationId xmlns:a16="http://schemas.microsoft.com/office/drawing/2014/main" id="{523149B1-E40E-D679-215F-709C2F7087F3}"/>
                      </a:ext>
                    </a:extLst>
                  </p:cNvPr>
                  <p:cNvSpPr/>
                  <p:nvPr/>
                </p:nvSpPr>
                <p:spPr bwMode="gray">
                  <a:xfrm rot="7855756">
                    <a:off x="6329363" y="1317625"/>
                    <a:ext cx="132588" cy="114300"/>
                  </a:xfrm>
                  <a:prstGeom prst="triangle">
                    <a:avLst/>
                  </a:prstGeom>
                  <a:noFill/>
                  <a:ln w="28575" algn="ctr">
                    <a:solidFill>
                      <a:srgbClr val="046A38"/>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58" name="Oval 57">
                    <a:extLst>
                      <a:ext uri="{FF2B5EF4-FFF2-40B4-BE49-F238E27FC236}">
                        <a16:creationId xmlns:a16="http://schemas.microsoft.com/office/drawing/2014/main" id="{560CF751-DD42-7C26-27D9-D097468460C1}"/>
                      </a:ext>
                    </a:extLst>
                  </p:cNvPr>
                  <p:cNvSpPr/>
                  <p:nvPr/>
                </p:nvSpPr>
                <p:spPr bwMode="gray">
                  <a:xfrm>
                    <a:off x="6235103" y="1522413"/>
                    <a:ext cx="115888" cy="115888"/>
                  </a:xfrm>
                  <a:prstGeom prst="ellipse">
                    <a:avLst/>
                  </a:prstGeom>
                  <a:noFill/>
                  <a:ln w="28575" algn="ctr">
                    <a:solidFill>
                      <a:srgbClr val="046A38"/>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nvGrpSpPr>
                <p:cNvPr id="52" name="Group 51">
                  <a:extLst>
                    <a:ext uri="{FF2B5EF4-FFF2-40B4-BE49-F238E27FC236}">
                      <a16:creationId xmlns:a16="http://schemas.microsoft.com/office/drawing/2014/main" id="{A8640CB8-4030-79ED-4079-51F38E677006}"/>
                    </a:ext>
                  </a:extLst>
                </p:cNvPr>
                <p:cNvGrpSpPr/>
                <p:nvPr/>
              </p:nvGrpSpPr>
              <p:grpSpPr>
                <a:xfrm rot="8100000">
                  <a:off x="4200876" y="4361448"/>
                  <a:ext cx="1789366" cy="2010173"/>
                  <a:chOff x="4663441" y="690417"/>
                  <a:chExt cx="1789366" cy="2010173"/>
                </a:xfrm>
              </p:grpSpPr>
              <p:sp>
                <p:nvSpPr>
                  <p:cNvPr id="53" name="Freeform 255">
                    <a:extLst>
                      <a:ext uri="{FF2B5EF4-FFF2-40B4-BE49-F238E27FC236}">
                        <a16:creationId xmlns:a16="http://schemas.microsoft.com/office/drawing/2014/main" id="{5AE5F372-3154-B3B5-9080-E6C67D6D4806}"/>
                      </a:ext>
                    </a:extLst>
                  </p:cNvPr>
                  <p:cNvSpPr/>
                  <p:nvPr/>
                </p:nvSpPr>
                <p:spPr bwMode="gray">
                  <a:xfrm>
                    <a:off x="4663441" y="690417"/>
                    <a:ext cx="1672164" cy="2010173"/>
                  </a:xfrm>
                  <a:custGeom>
                    <a:avLst/>
                    <a:gdLst>
                      <a:gd name="connsiteX0" fmla="*/ 0 w 1780549"/>
                      <a:gd name="connsiteY0" fmla="*/ 0 h 2010173"/>
                      <a:gd name="connsiteX1" fmla="*/ 189035 w 1780549"/>
                      <a:gd name="connsiteY1" fmla="*/ 9546 h 2010173"/>
                      <a:gd name="connsiteX2" fmla="*/ 1653489 w 1780549"/>
                      <a:gd name="connsiteY2" fmla="*/ 621796 h 2010173"/>
                      <a:gd name="connsiteX3" fmla="*/ 1780549 w 1780549"/>
                      <a:gd name="connsiteY3" fmla="*/ 737277 h 2010173"/>
                      <a:gd name="connsiteX4" fmla="*/ 507653 w 1780549"/>
                      <a:gd name="connsiteY4" fmla="*/ 2010173 h 2010173"/>
                      <a:gd name="connsiteX5" fmla="*/ 438289 w 1780549"/>
                      <a:gd name="connsiteY5" fmla="*/ 1952943 h 2010173"/>
                      <a:gd name="connsiteX6" fmla="*/ 5431 w 1780549"/>
                      <a:gd name="connsiteY6" fmla="*/ 1796025 h 2010173"/>
                      <a:gd name="connsiteX7" fmla="*/ 0 w 1780549"/>
                      <a:gd name="connsiteY7" fmla="*/ 1795751 h 2010173"/>
                      <a:gd name="connsiteX8" fmla="*/ 0 w 1780549"/>
                      <a:gd name="connsiteY8" fmla="*/ 0 h 2010173"/>
                      <a:gd name="connsiteX0" fmla="*/ 1780549 w 1871989"/>
                      <a:gd name="connsiteY0" fmla="*/ 737277 h 2010173"/>
                      <a:gd name="connsiteX1" fmla="*/ 507653 w 1871989"/>
                      <a:gd name="connsiteY1" fmla="*/ 2010173 h 2010173"/>
                      <a:gd name="connsiteX2" fmla="*/ 438289 w 1871989"/>
                      <a:gd name="connsiteY2" fmla="*/ 1952943 h 2010173"/>
                      <a:gd name="connsiteX3" fmla="*/ 5431 w 1871989"/>
                      <a:gd name="connsiteY3" fmla="*/ 1796025 h 2010173"/>
                      <a:gd name="connsiteX4" fmla="*/ 0 w 1871989"/>
                      <a:gd name="connsiteY4" fmla="*/ 1795751 h 2010173"/>
                      <a:gd name="connsiteX5" fmla="*/ 0 w 1871989"/>
                      <a:gd name="connsiteY5" fmla="*/ 0 h 2010173"/>
                      <a:gd name="connsiteX6" fmla="*/ 189035 w 1871989"/>
                      <a:gd name="connsiteY6" fmla="*/ 9546 h 2010173"/>
                      <a:gd name="connsiteX7" fmla="*/ 1653489 w 1871989"/>
                      <a:gd name="connsiteY7" fmla="*/ 621796 h 2010173"/>
                      <a:gd name="connsiteX8" fmla="*/ 1871989 w 1871989"/>
                      <a:gd name="connsiteY8" fmla="*/ 828717 h 2010173"/>
                      <a:gd name="connsiteX0" fmla="*/ 1780549 w 1780549"/>
                      <a:gd name="connsiteY0" fmla="*/ 737277 h 2010173"/>
                      <a:gd name="connsiteX1" fmla="*/ 507653 w 1780549"/>
                      <a:gd name="connsiteY1" fmla="*/ 2010173 h 2010173"/>
                      <a:gd name="connsiteX2" fmla="*/ 438289 w 1780549"/>
                      <a:gd name="connsiteY2" fmla="*/ 1952943 h 2010173"/>
                      <a:gd name="connsiteX3" fmla="*/ 5431 w 1780549"/>
                      <a:gd name="connsiteY3" fmla="*/ 1796025 h 2010173"/>
                      <a:gd name="connsiteX4" fmla="*/ 0 w 1780549"/>
                      <a:gd name="connsiteY4" fmla="*/ 1795751 h 2010173"/>
                      <a:gd name="connsiteX5" fmla="*/ 0 w 1780549"/>
                      <a:gd name="connsiteY5" fmla="*/ 0 h 2010173"/>
                      <a:gd name="connsiteX6" fmla="*/ 189035 w 1780549"/>
                      <a:gd name="connsiteY6" fmla="*/ 9546 h 2010173"/>
                      <a:gd name="connsiteX7" fmla="*/ 1653489 w 1780549"/>
                      <a:gd name="connsiteY7" fmla="*/ 621796 h 2010173"/>
                      <a:gd name="connsiteX8" fmla="*/ 1652914 w 1780549"/>
                      <a:gd name="connsiteY8" fmla="*/ 622342 h 2010173"/>
                      <a:gd name="connsiteX0" fmla="*/ 1607511 w 1672164"/>
                      <a:gd name="connsiteY0" fmla="*/ 911902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 name="connsiteX0" fmla="*/ 1585286 w 1672164"/>
                      <a:gd name="connsiteY0" fmla="*/ 934127 h 2010173"/>
                      <a:gd name="connsiteX1" fmla="*/ 507653 w 1672164"/>
                      <a:gd name="connsiteY1" fmla="*/ 2010173 h 2010173"/>
                      <a:gd name="connsiteX2" fmla="*/ 438289 w 1672164"/>
                      <a:gd name="connsiteY2" fmla="*/ 1952943 h 2010173"/>
                      <a:gd name="connsiteX3" fmla="*/ 5431 w 1672164"/>
                      <a:gd name="connsiteY3" fmla="*/ 1796025 h 2010173"/>
                      <a:gd name="connsiteX4" fmla="*/ 0 w 1672164"/>
                      <a:gd name="connsiteY4" fmla="*/ 1795751 h 2010173"/>
                      <a:gd name="connsiteX5" fmla="*/ 0 w 1672164"/>
                      <a:gd name="connsiteY5" fmla="*/ 0 h 2010173"/>
                      <a:gd name="connsiteX6" fmla="*/ 189035 w 1672164"/>
                      <a:gd name="connsiteY6" fmla="*/ 9546 h 2010173"/>
                      <a:gd name="connsiteX7" fmla="*/ 1653489 w 1672164"/>
                      <a:gd name="connsiteY7" fmla="*/ 621796 h 2010173"/>
                      <a:gd name="connsiteX8" fmla="*/ 1652914 w 1672164"/>
                      <a:gd name="connsiteY8" fmla="*/ 622342 h 20101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2164" h="2010173">
                        <a:moveTo>
                          <a:pt x="1585286" y="934127"/>
                        </a:moveTo>
                        <a:lnTo>
                          <a:pt x="507653" y="2010173"/>
                        </a:lnTo>
                        <a:lnTo>
                          <a:pt x="438289" y="1952943"/>
                        </a:lnTo>
                        <a:cubicBezTo>
                          <a:pt x="312277" y="1867811"/>
                          <a:pt x="164684" y="1812198"/>
                          <a:pt x="5431" y="1796025"/>
                        </a:cubicBezTo>
                        <a:lnTo>
                          <a:pt x="0" y="1795751"/>
                        </a:lnTo>
                        <a:lnTo>
                          <a:pt x="0" y="0"/>
                        </a:lnTo>
                        <a:lnTo>
                          <a:pt x="189035" y="9546"/>
                        </a:lnTo>
                        <a:cubicBezTo>
                          <a:pt x="742346" y="65738"/>
                          <a:pt x="1247044" y="286368"/>
                          <a:pt x="1653489" y="621796"/>
                        </a:cubicBezTo>
                        <a:cubicBezTo>
                          <a:pt x="1695842" y="660290"/>
                          <a:pt x="1652914" y="622342"/>
                          <a:pt x="1652914" y="622342"/>
                        </a:cubicBezTo>
                      </a:path>
                    </a:pathLst>
                  </a:custGeom>
                  <a:noFill/>
                  <a:ln w="28575" algn="ctr">
                    <a:solidFill>
                      <a:srgbClr val="00B050"/>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54" name="Isosceles Triangle 53">
                    <a:extLst>
                      <a:ext uri="{FF2B5EF4-FFF2-40B4-BE49-F238E27FC236}">
                        <a16:creationId xmlns:a16="http://schemas.microsoft.com/office/drawing/2014/main" id="{1E45025C-7764-F0F2-F764-887FBD39A3AD}"/>
                      </a:ext>
                    </a:extLst>
                  </p:cNvPr>
                  <p:cNvSpPr/>
                  <p:nvPr/>
                </p:nvSpPr>
                <p:spPr bwMode="gray">
                  <a:xfrm rot="7855756">
                    <a:off x="6329363" y="1317625"/>
                    <a:ext cx="132588" cy="114300"/>
                  </a:xfrm>
                  <a:prstGeom prst="triangle">
                    <a:avLst/>
                  </a:prstGeom>
                  <a:noFill/>
                  <a:ln w="28575" algn="ctr">
                    <a:solidFill>
                      <a:srgbClr val="00B050"/>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sp>
                <p:nvSpPr>
                  <p:cNvPr id="55" name="Oval 54">
                    <a:extLst>
                      <a:ext uri="{FF2B5EF4-FFF2-40B4-BE49-F238E27FC236}">
                        <a16:creationId xmlns:a16="http://schemas.microsoft.com/office/drawing/2014/main" id="{0AD5A59D-797D-B607-FFBD-6175B554BD8C}"/>
                      </a:ext>
                    </a:extLst>
                  </p:cNvPr>
                  <p:cNvSpPr/>
                  <p:nvPr/>
                </p:nvSpPr>
                <p:spPr bwMode="gray">
                  <a:xfrm>
                    <a:off x="6235103" y="1522413"/>
                    <a:ext cx="115888" cy="115888"/>
                  </a:xfrm>
                  <a:prstGeom prst="ellipse">
                    <a:avLst/>
                  </a:prstGeom>
                  <a:noFill/>
                  <a:ln w="28575" algn="ctr">
                    <a:solidFill>
                      <a:srgbClr val="00B050"/>
                    </a:solidFill>
                    <a:miter lim="800000"/>
                    <a:headEnd/>
                    <a:tailEnd/>
                  </a:ln>
                </p:spPr>
                <p:txBody>
                  <a:bodyPr wrap="square" lIns="66675" tIns="66675" rIns="66675" bIns="66675" rtlCol="0" anchor="ctr"/>
                  <a:lstStyle/>
                  <a:p>
                    <a:pPr algn="ctr" defTabSz="685800">
                      <a:lnSpc>
                        <a:spcPct val="106000"/>
                      </a:lnSpc>
                      <a:buClrTx/>
                      <a:defRPr/>
                    </a:pPr>
                    <a:endParaRPr lang="en-ZA" sz="750" b="1" dirty="0">
                      <a:solidFill>
                        <a:prstClr val="white"/>
                      </a:solidFill>
                    </a:endParaRPr>
                  </a:p>
                </p:txBody>
              </p:sp>
            </p:grpSp>
          </p:grpSp>
          <p:grpSp>
            <p:nvGrpSpPr>
              <p:cNvPr id="13" name="Group 432">
                <a:extLst>
                  <a:ext uri="{FF2B5EF4-FFF2-40B4-BE49-F238E27FC236}">
                    <a16:creationId xmlns:a16="http://schemas.microsoft.com/office/drawing/2014/main" id="{F626662D-86EE-AF1A-416A-60A52AFCE77B}"/>
                  </a:ext>
                </a:extLst>
              </p:cNvPr>
              <p:cNvGrpSpPr>
                <a:grpSpLocks noChangeAspect="1"/>
              </p:cNvGrpSpPr>
              <p:nvPr/>
            </p:nvGrpSpPr>
            <p:grpSpPr bwMode="auto">
              <a:xfrm>
                <a:off x="5189463" y="1095941"/>
                <a:ext cx="455860" cy="457199"/>
                <a:chOff x="3505" y="1546"/>
                <a:chExt cx="340" cy="341"/>
              </a:xfrm>
              <a:solidFill>
                <a:srgbClr val="056E9F"/>
              </a:solidFill>
            </p:grpSpPr>
            <p:sp>
              <p:nvSpPr>
                <p:cNvPr id="47" name="Freeform 433">
                  <a:extLst>
                    <a:ext uri="{FF2B5EF4-FFF2-40B4-BE49-F238E27FC236}">
                      <a16:creationId xmlns:a16="http://schemas.microsoft.com/office/drawing/2014/main" id="{5EE4BA7D-291E-7C80-AC86-2FC21A6A347A}"/>
                    </a:ext>
                  </a:extLst>
                </p:cNvPr>
                <p:cNvSpPr>
                  <a:spLocks noEditPoints="1"/>
                </p:cNvSpPr>
                <p:nvPr/>
              </p:nvSpPr>
              <p:spPr bwMode="auto">
                <a:xfrm>
                  <a:off x="3569" y="1610"/>
                  <a:ext cx="212" cy="213"/>
                </a:xfrm>
                <a:custGeom>
                  <a:avLst/>
                  <a:gdLst>
                    <a:gd name="T0" fmla="*/ 309 w 320"/>
                    <a:gd name="T1" fmla="*/ 149 h 320"/>
                    <a:gd name="T2" fmla="*/ 287 w 320"/>
                    <a:gd name="T3" fmla="*/ 149 h 320"/>
                    <a:gd name="T4" fmla="*/ 170 w 320"/>
                    <a:gd name="T5" fmla="*/ 32 h 320"/>
                    <a:gd name="T6" fmla="*/ 170 w 320"/>
                    <a:gd name="T7" fmla="*/ 10 h 320"/>
                    <a:gd name="T8" fmla="*/ 160 w 320"/>
                    <a:gd name="T9" fmla="*/ 0 h 320"/>
                    <a:gd name="T10" fmla="*/ 149 w 320"/>
                    <a:gd name="T11" fmla="*/ 10 h 320"/>
                    <a:gd name="T12" fmla="*/ 149 w 320"/>
                    <a:gd name="T13" fmla="*/ 32 h 320"/>
                    <a:gd name="T14" fmla="*/ 32 w 320"/>
                    <a:gd name="T15" fmla="*/ 149 h 320"/>
                    <a:gd name="T16" fmla="*/ 10 w 320"/>
                    <a:gd name="T17" fmla="*/ 149 h 320"/>
                    <a:gd name="T18" fmla="*/ 0 w 320"/>
                    <a:gd name="T19" fmla="*/ 160 h 320"/>
                    <a:gd name="T20" fmla="*/ 10 w 320"/>
                    <a:gd name="T21" fmla="*/ 170 h 320"/>
                    <a:gd name="T22" fmla="*/ 32 w 320"/>
                    <a:gd name="T23" fmla="*/ 170 h 320"/>
                    <a:gd name="T24" fmla="*/ 149 w 320"/>
                    <a:gd name="T25" fmla="*/ 287 h 320"/>
                    <a:gd name="T26" fmla="*/ 149 w 320"/>
                    <a:gd name="T27" fmla="*/ 309 h 320"/>
                    <a:gd name="T28" fmla="*/ 160 w 320"/>
                    <a:gd name="T29" fmla="*/ 320 h 320"/>
                    <a:gd name="T30" fmla="*/ 170 w 320"/>
                    <a:gd name="T31" fmla="*/ 309 h 320"/>
                    <a:gd name="T32" fmla="*/ 170 w 320"/>
                    <a:gd name="T33" fmla="*/ 287 h 320"/>
                    <a:gd name="T34" fmla="*/ 287 w 320"/>
                    <a:gd name="T35" fmla="*/ 170 h 320"/>
                    <a:gd name="T36" fmla="*/ 309 w 320"/>
                    <a:gd name="T37" fmla="*/ 170 h 320"/>
                    <a:gd name="T38" fmla="*/ 320 w 320"/>
                    <a:gd name="T39" fmla="*/ 160 h 320"/>
                    <a:gd name="T40" fmla="*/ 309 w 320"/>
                    <a:gd name="T41" fmla="*/ 149 h 320"/>
                    <a:gd name="T42" fmla="*/ 266 w 320"/>
                    <a:gd name="T43" fmla="*/ 149 h 320"/>
                    <a:gd name="T44" fmla="*/ 233 w 320"/>
                    <a:gd name="T45" fmla="*/ 149 h 320"/>
                    <a:gd name="T46" fmla="*/ 170 w 320"/>
                    <a:gd name="T47" fmla="*/ 86 h 320"/>
                    <a:gd name="T48" fmla="*/ 170 w 320"/>
                    <a:gd name="T49" fmla="*/ 54 h 320"/>
                    <a:gd name="T50" fmla="*/ 266 w 320"/>
                    <a:gd name="T51" fmla="*/ 149 h 320"/>
                    <a:gd name="T52" fmla="*/ 149 w 320"/>
                    <a:gd name="T53" fmla="*/ 149 h 320"/>
                    <a:gd name="T54" fmla="*/ 107 w 320"/>
                    <a:gd name="T55" fmla="*/ 149 h 320"/>
                    <a:gd name="T56" fmla="*/ 149 w 320"/>
                    <a:gd name="T57" fmla="*/ 107 h 320"/>
                    <a:gd name="T58" fmla="*/ 149 w 320"/>
                    <a:gd name="T59" fmla="*/ 149 h 320"/>
                    <a:gd name="T60" fmla="*/ 149 w 320"/>
                    <a:gd name="T61" fmla="*/ 170 h 320"/>
                    <a:gd name="T62" fmla="*/ 149 w 320"/>
                    <a:gd name="T63" fmla="*/ 212 h 320"/>
                    <a:gd name="T64" fmla="*/ 107 w 320"/>
                    <a:gd name="T65" fmla="*/ 170 h 320"/>
                    <a:gd name="T66" fmla="*/ 149 w 320"/>
                    <a:gd name="T67" fmla="*/ 170 h 320"/>
                    <a:gd name="T68" fmla="*/ 170 w 320"/>
                    <a:gd name="T69" fmla="*/ 170 h 320"/>
                    <a:gd name="T70" fmla="*/ 212 w 320"/>
                    <a:gd name="T71" fmla="*/ 170 h 320"/>
                    <a:gd name="T72" fmla="*/ 170 w 320"/>
                    <a:gd name="T73" fmla="*/ 212 h 320"/>
                    <a:gd name="T74" fmla="*/ 170 w 320"/>
                    <a:gd name="T75" fmla="*/ 170 h 320"/>
                    <a:gd name="T76" fmla="*/ 170 w 320"/>
                    <a:gd name="T77" fmla="*/ 149 h 320"/>
                    <a:gd name="T78" fmla="*/ 170 w 320"/>
                    <a:gd name="T79" fmla="*/ 107 h 320"/>
                    <a:gd name="T80" fmla="*/ 212 w 320"/>
                    <a:gd name="T81" fmla="*/ 149 h 320"/>
                    <a:gd name="T82" fmla="*/ 170 w 320"/>
                    <a:gd name="T83" fmla="*/ 149 h 320"/>
                    <a:gd name="T84" fmla="*/ 149 w 320"/>
                    <a:gd name="T85" fmla="*/ 54 h 320"/>
                    <a:gd name="T86" fmla="*/ 149 w 320"/>
                    <a:gd name="T87" fmla="*/ 86 h 320"/>
                    <a:gd name="T88" fmla="*/ 86 w 320"/>
                    <a:gd name="T89" fmla="*/ 149 h 320"/>
                    <a:gd name="T90" fmla="*/ 54 w 320"/>
                    <a:gd name="T91" fmla="*/ 149 h 320"/>
                    <a:gd name="T92" fmla="*/ 149 w 320"/>
                    <a:gd name="T93" fmla="*/ 54 h 320"/>
                    <a:gd name="T94" fmla="*/ 54 w 320"/>
                    <a:gd name="T95" fmla="*/ 170 h 320"/>
                    <a:gd name="T96" fmla="*/ 86 w 320"/>
                    <a:gd name="T97" fmla="*/ 170 h 320"/>
                    <a:gd name="T98" fmla="*/ 149 w 320"/>
                    <a:gd name="T99" fmla="*/ 233 h 320"/>
                    <a:gd name="T100" fmla="*/ 149 w 320"/>
                    <a:gd name="T101" fmla="*/ 266 h 320"/>
                    <a:gd name="T102" fmla="*/ 54 w 320"/>
                    <a:gd name="T103" fmla="*/ 170 h 320"/>
                    <a:gd name="T104" fmla="*/ 170 w 320"/>
                    <a:gd name="T105" fmla="*/ 266 h 320"/>
                    <a:gd name="T106" fmla="*/ 170 w 320"/>
                    <a:gd name="T107" fmla="*/ 233 h 320"/>
                    <a:gd name="T108" fmla="*/ 233 w 320"/>
                    <a:gd name="T109" fmla="*/ 170 h 320"/>
                    <a:gd name="T110" fmla="*/ 266 w 320"/>
                    <a:gd name="T111" fmla="*/ 170 h 320"/>
                    <a:gd name="T112" fmla="*/ 170 w 320"/>
                    <a:gd name="T113" fmla="*/ 266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20" h="320">
                      <a:moveTo>
                        <a:pt x="309" y="149"/>
                      </a:moveTo>
                      <a:cubicBezTo>
                        <a:pt x="287" y="149"/>
                        <a:pt x="287" y="149"/>
                        <a:pt x="287" y="149"/>
                      </a:cubicBezTo>
                      <a:cubicBezTo>
                        <a:pt x="282" y="87"/>
                        <a:pt x="232" y="37"/>
                        <a:pt x="170" y="32"/>
                      </a:cubicBezTo>
                      <a:cubicBezTo>
                        <a:pt x="170" y="10"/>
                        <a:pt x="170" y="10"/>
                        <a:pt x="170" y="10"/>
                      </a:cubicBezTo>
                      <a:cubicBezTo>
                        <a:pt x="170" y="4"/>
                        <a:pt x="166" y="0"/>
                        <a:pt x="160" y="0"/>
                      </a:cubicBezTo>
                      <a:cubicBezTo>
                        <a:pt x="154" y="0"/>
                        <a:pt x="149" y="4"/>
                        <a:pt x="149" y="10"/>
                      </a:cubicBezTo>
                      <a:cubicBezTo>
                        <a:pt x="149" y="32"/>
                        <a:pt x="149" y="32"/>
                        <a:pt x="149" y="32"/>
                      </a:cubicBezTo>
                      <a:cubicBezTo>
                        <a:pt x="87" y="37"/>
                        <a:pt x="37" y="87"/>
                        <a:pt x="32" y="149"/>
                      </a:cubicBezTo>
                      <a:cubicBezTo>
                        <a:pt x="10" y="149"/>
                        <a:pt x="10" y="149"/>
                        <a:pt x="10" y="149"/>
                      </a:cubicBezTo>
                      <a:cubicBezTo>
                        <a:pt x="4" y="149"/>
                        <a:pt x="0" y="154"/>
                        <a:pt x="0" y="160"/>
                      </a:cubicBezTo>
                      <a:cubicBezTo>
                        <a:pt x="0" y="166"/>
                        <a:pt x="4" y="170"/>
                        <a:pt x="10" y="170"/>
                      </a:cubicBezTo>
                      <a:cubicBezTo>
                        <a:pt x="32" y="170"/>
                        <a:pt x="32" y="170"/>
                        <a:pt x="32" y="170"/>
                      </a:cubicBezTo>
                      <a:cubicBezTo>
                        <a:pt x="37" y="232"/>
                        <a:pt x="87" y="282"/>
                        <a:pt x="149" y="287"/>
                      </a:cubicBezTo>
                      <a:cubicBezTo>
                        <a:pt x="149" y="309"/>
                        <a:pt x="149" y="309"/>
                        <a:pt x="149" y="309"/>
                      </a:cubicBezTo>
                      <a:cubicBezTo>
                        <a:pt x="149" y="315"/>
                        <a:pt x="154" y="320"/>
                        <a:pt x="160" y="320"/>
                      </a:cubicBezTo>
                      <a:cubicBezTo>
                        <a:pt x="166" y="320"/>
                        <a:pt x="170" y="315"/>
                        <a:pt x="170" y="309"/>
                      </a:cubicBezTo>
                      <a:cubicBezTo>
                        <a:pt x="170" y="287"/>
                        <a:pt x="170" y="287"/>
                        <a:pt x="170" y="287"/>
                      </a:cubicBezTo>
                      <a:cubicBezTo>
                        <a:pt x="232" y="282"/>
                        <a:pt x="282" y="232"/>
                        <a:pt x="287" y="170"/>
                      </a:cubicBezTo>
                      <a:cubicBezTo>
                        <a:pt x="309" y="170"/>
                        <a:pt x="309" y="170"/>
                        <a:pt x="309" y="170"/>
                      </a:cubicBezTo>
                      <a:cubicBezTo>
                        <a:pt x="315" y="170"/>
                        <a:pt x="320" y="166"/>
                        <a:pt x="320" y="160"/>
                      </a:cubicBezTo>
                      <a:cubicBezTo>
                        <a:pt x="320" y="154"/>
                        <a:pt x="315" y="149"/>
                        <a:pt x="309" y="149"/>
                      </a:cubicBezTo>
                      <a:close/>
                      <a:moveTo>
                        <a:pt x="266" y="149"/>
                      </a:moveTo>
                      <a:cubicBezTo>
                        <a:pt x="233" y="149"/>
                        <a:pt x="233" y="149"/>
                        <a:pt x="233" y="149"/>
                      </a:cubicBezTo>
                      <a:cubicBezTo>
                        <a:pt x="229" y="116"/>
                        <a:pt x="203" y="91"/>
                        <a:pt x="170" y="86"/>
                      </a:cubicBezTo>
                      <a:cubicBezTo>
                        <a:pt x="170" y="54"/>
                        <a:pt x="170" y="54"/>
                        <a:pt x="170" y="54"/>
                      </a:cubicBezTo>
                      <a:cubicBezTo>
                        <a:pt x="221" y="59"/>
                        <a:pt x="261" y="99"/>
                        <a:pt x="266" y="149"/>
                      </a:cubicBezTo>
                      <a:close/>
                      <a:moveTo>
                        <a:pt x="149" y="149"/>
                      </a:moveTo>
                      <a:cubicBezTo>
                        <a:pt x="107" y="149"/>
                        <a:pt x="107" y="149"/>
                        <a:pt x="107" y="149"/>
                      </a:cubicBezTo>
                      <a:cubicBezTo>
                        <a:pt x="112" y="128"/>
                        <a:pt x="128" y="112"/>
                        <a:pt x="149" y="107"/>
                      </a:cubicBezTo>
                      <a:lnTo>
                        <a:pt x="149" y="149"/>
                      </a:lnTo>
                      <a:close/>
                      <a:moveTo>
                        <a:pt x="149" y="170"/>
                      </a:moveTo>
                      <a:cubicBezTo>
                        <a:pt x="149" y="212"/>
                        <a:pt x="149" y="212"/>
                        <a:pt x="149" y="212"/>
                      </a:cubicBezTo>
                      <a:cubicBezTo>
                        <a:pt x="128" y="208"/>
                        <a:pt x="112" y="191"/>
                        <a:pt x="107" y="170"/>
                      </a:cubicBezTo>
                      <a:lnTo>
                        <a:pt x="149" y="170"/>
                      </a:lnTo>
                      <a:close/>
                      <a:moveTo>
                        <a:pt x="170" y="170"/>
                      </a:moveTo>
                      <a:cubicBezTo>
                        <a:pt x="212" y="170"/>
                        <a:pt x="212" y="170"/>
                        <a:pt x="212" y="170"/>
                      </a:cubicBezTo>
                      <a:cubicBezTo>
                        <a:pt x="208" y="191"/>
                        <a:pt x="191" y="208"/>
                        <a:pt x="170" y="212"/>
                      </a:cubicBezTo>
                      <a:lnTo>
                        <a:pt x="170" y="170"/>
                      </a:lnTo>
                      <a:close/>
                      <a:moveTo>
                        <a:pt x="170" y="149"/>
                      </a:moveTo>
                      <a:cubicBezTo>
                        <a:pt x="170" y="107"/>
                        <a:pt x="170" y="107"/>
                        <a:pt x="170" y="107"/>
                      </a:cubicBezTo>
                      <a:cubicBezTo>
                        <a:pt x="191" y="112"/>
                        <a:pt x="208" y="128"/>
                        <a:pt x="212" y="149"/>
                      </a:cubicBezTo>
                      <a:lnTo>
                        <a:pt x="170" y="149"/>
                      </a:lnTo>
                      <a:close/>
                      <a:moveTo>
                        <a:pt x="149" y="54"/>
                      </a:moveTo>
                      <a:cubicBezTo>
                        <a:pt x="149" y="86"/>
                        <a:pt x="149" y="86"/>
                        <a:pt x="149" y="86"/>
                      </a:cubicBezTo>
                      <a:cubicBezTo>
                        <a:pt x="116" y="91"/>
                        <a:pt x="91" y="116"/>
                        <a:pt x="86" y="149"/>
                      </a:cubicBezTo>
                      <a:cubicBezTo>
                        <a:pt x="54" y="149"/>
                        <a:pt x="54" y="149"/>
                        <a:pt x="54" y="149"/>
                      </a:cubicBezTo>
                      <a:cubicBezTo>
                        <a:pt x="59" y="99"/>
                        <a:pt x="99" y="59"/>
                        <a:pt x="149" y="54"/>
                      </a:cubicBezTo>
                      <a:close/>
                      <a:moveTo>
                        <a:pt x="54" y="170"/>
                      </a:moveTo>
                      <a:cubicBezTo>
                        <a:pt x="86" y="170"/>
                        <a:pt x="86" y="170"/>
                        <a:pt x="86" y="170"/>
                      </a:cubicBezTo>
                      <a:cubicBezTo>
                        <a:pt x="91" y="203"/>
                        <a:pt x="116" y="229"/>
                        <a:pt x="149" y="233"/>
                      </a:cubicBezTo>
                      <a:cubicBezTo>
                        <a:pt x="149" y="266"/>
                        <a:pt x="149" y="266"/>
                        <a:pt x="149" y="266"/>
                      </a:cubicBezTo>
                      <a:cubicBezTo>
                        <a:pt x="99" y="261"/>
                        <a:pt x="59" y="221"/>
                        <a:pt x="54" y="170"/>
                      </a:cubicBezTo>
                      <a:close/>
                      <a:moveTo>
                        <a:pt x="170" y="266"/>
                      </a:moveTo>
                      <a:cubicBezTo>
                        <a:pt x="170" y="233"/>
                        <a:pt x="170" y="233"/>
                        <a:pt x="170" y="233"/>
                      </a:cubicBezTo>
                      <a:cubicBezTo>
                        <a:pt x="203" y="229"/>
                        <a:pt x="229" y="203"/>
                        <a:pt x="233" y="170"/>
                      </a:cubicBezTo>
                      <a:cubicBezTo>
                        <a:pt x="266" y="170"/>
                        <a:pt x="266" y="170"/>
                        <a:pt x="266" y="170"/>
                      </a:cubicBezTo>
                      <a:cubicBezTo>
                        <a:pt x="261" y="221"/>
                        <a:pt x="221" y="261"/>
                        <a:pt x="170" y="266"/>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8" name="Freeform 434">
                  <a:extLst>
                    <a:ext uri="{FF2B5EF4-FFF2-40B4-BE49-F238E27FC236}">
                      <a16:creationId xmlns:a16="http://schemas.microsoft.com/office/drawing/2014/main" id="{10850915-3AC1-941E-95C9-9701198464D4}"/>
                    </a:ext>
                  </a:extLst>
                </p:cNvPr>
                <p:cNvSpPr>
                  <a:spLocks noEditPoints="1"/>
                </p:cNvSpPr>
                <p:nvPr/>
              </p:nvSpPr>
              <p:spPr bwMode="auto">
                <a:xfrm>
                  <a:off x="3505" y="1546"/>
                  <a:ext cx="340" cy="341"/>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sp>
            <p:nvSpPr>
              <p:cNvPr id="14" name="Rectangle 13">
                <a:extLst>
                  <a:ext uri="{FF2B5EF4-FFF2-40B4-BE49-F238E27FC236}">
                    <a16:creationId xmlns:a16="http://schemas.microsoft.com/office/drawing/2014/main" id="{3C44FD93-0328-5E7E-A57D-878BD09D0CAD}"/>
                  </a:ext>
                </a:extLst>
              </p:cNvPr>
              <p:cNvSpPr/>
              <p:nvPr/>
            </p:nvSpPr>
            <p:spPr>
              <a:xfrm>
                <a:off x="4486678" y="1477006"/>
                <a:ext cx="1327666" cy="797685"/>
              </a:xfrm>
              <a:prstGeom prst="rect">
                <a:avLst/>
              </a:prstGeom>
            </p:spPr>
            <p:txBody>
              <a:bodyPr wrap="square">
                <a:spAutoFit/>
              </a:bodyPr>
              <a:lstStyle/>
              <a:p>
                <a:pPr algn="ctr" defTabSz="685800">
                  <a:buClrTx/>
                  <a:defRPr/>
                </a:pPr>
                <a:r>
                  <a:rPr lang="en-ZA" sz="750" b="1" dirty="0">
                    <a:solidFill>
                      <a:prstClr val="black"/>
                    </a:solidFill>
                  </a:rPr>
                  <a:t>General compliance (Regulatory compliance)</a:t>
                </a:r>
              </a:p>
            </p:txBody>
          </p:sp>
          <p:grpSp>
            <p:nvGrpSpPr>
              <p:cNvPr id="15" name="Group 360">
                <a:extLst>
                  <a:ext uri="{FF2B5EF4-FFF2-40B4-BE49-F238E27FC236}">
                    <a16:creationId xmlns:a16="http://schemas.microsoft.com/office/drawing/2014/main" id="{FBFDDB27-C098-FB79-3472-B79FE0648D47}"/>
                  </a:ext>
                </a:extLst>
              </p:cNvPr>
              <p:cNvGrpSpPr>
                <a:grpSpLocks noChangeAspect="1"/>
              </p:cNvGrpSpPr>
              <p:nvPr/>
            </p:nvGrpSpPr>
            <p:grpSpPr bwMode="auto">
              <a:xfrm>
                <a:off x="6303556" y="2140681"/>
                <a:ext cx="458545" cy="457199"/>
                <a:chOff x="1935" y="1199"/>
                <a:chExt cx="341" cy="340"/>
              </a:xfrm>
              <a:solidFill>
                <a:srgbClr val="004F59"/>
              </a:solidFill>
            </p:grpSpPr>
            <p:sp>
              <p:nvSpPr>
                <p:cNvPr id="45" name="Freeform 361">
                  <a:extLst>
                    <a:ext uri="{FF2B5EF4-FFF2-40B4-BE49-F238E27FC236}">
                      <a16:creationId xmlns:a16="http://schemas.microsoft.com/office/drawing/2014/main" id="{0E88D1E8-FCB7-BBC0-6C6D-A7274D8B97DD}"/>
                    </a:ext>
                  </a:extLst>
                </p:cNvPr>
                <p:cNvSpPr>
                  <a:spLocks noEditPoints="1"/>
                </p:cNvSpPr>
                <p:nvPr/>
              </p:nvSpPr>
              <p:spPr bwMode="auto">
                <a:xfrm>
                  <a:off x="1998" y="1263"/>
                  <a:ext cx="214" cy="206"/>
                </a:xfrm>
                <a:custGeom>
                  <a:avLst/>
                  <a:gdLst>
                    <a:gd name="T0" fmla="*/ 257 w 321"/>
                    <a:gd name="T1" fmla="*/ 309 h 310"/>
                    <a:gd name="T2" fmla="*/ 251 w 321"/>
                    <a:gd name="T3" fmla="*/ 308 h 310"/>
                    <a:gd name="T4" fmla="*/ 161 w 321"/>
                    <a:gd name="T5" fmla="*/ 257 h 310"/>
                    <a:gd name="T6" fmla="*/ 70 w 321"/>
                    <a:gd name="T7" fmla="*/ 308 h 310"/>
                    <a:gd name="T8" fmla="*/ 58 w 321"/>
                    <a:gd name="T9" fmla="*/ 307 h 310"/>
                    <a:gd name="T10" fmla="*/ 54 w 321"/>
                    <a:gd name="T11" fmla="*/ 296 h 310"/>
                    <a:gd name="T12" fmla="*/ 74 w 321"/>
                    <a:gd name="T13" fmla="*/ 195 h 310"/>
                    <a:gd name="T14" fmla="*/ 4 w 321"/>
                    <a:gd name="T15" fmla="*/ 125 h 310"/>
                    <a:gd name="T16" fmla="*/ 1 w 321"/>
                    <a:gd name="T17" fmla="*/ 113 h 310"/>
                    <a:gd name="T18" fmla="*/ 10 w 321"/>
                    <a:gd name="T19" fmla="*/ 106 h 310"/>
                    <a:gd name="T20" fmla="*/ 111 w 321"/>
                    <a:gd name="T21" fmla="*/ 96 h 310"/>
                    <a:gd name="T22" fmla="*/ 151 w 321"/>
                    <a:gd name="T23" fmla="*/ 6 h 310"/>
                    <a:gd name="T24" fmla="*/ 161 w 321"/>
                    <a:gd name="T25" fmla="*/ 0 h 310"/>
                    <a:gd name="T26" fmla="*/ 170 w 321"/>
                    <a:gd name="T27" fmla="*/ 6 h 310"/>
                    <a:gd name="T28" fmla="*/ 211 w 321"/>
                    <a:gd name="T29" fmla="*/ 96 h 310"/>
                    <a:gd name="T30" fmla="*/ 311 w 321"/>
                    <a:gd name="T31" fmla="*/ 106 h 310"/>
                    <a:gd name="T32" fmla="*/ 320 w 321"/>
                    <a:gd name="T33" fmla="*/ 113 h 310"/>
                    <a:gd name="T34" fmla="*/ 318 w 321"/>
                    <a:gd name="T35" fmla="*/ 125 h 310"/>
                    <a:gd name="T36" fmla="*/ 247 w 321"/>
                    <a:gd name="T37" fmla="*/ 195 h 310"/>
                    <a:gd name="T38" fmla="*/ 267 w 321"/>
                    <a:gd name="T39" fmla="*/ 296 h 310"/>
                    <a:gd name="T40" fmla="*/ 263 w 321"/>
                    <a:gd name="T41" fmla="*/ 307 h 310"/>
                    <a:gd name="T42" fmla="*/ 257 w 321"/>
                    <a:gd name="T43" fmla="*/ 309 h 310"/>
                    <a:gd name="T44" fmla="*/ 161 w 321"/>
                    <a:gd name="T45" fmla="*/ 234 h 310"/>
                    <a:gd name="T46" fmla="*/ 166 w 321"/>
                    <a:gd name="T47" fmla="*/ 236 h 310"/>
                    <a:gd name="T48" fmla="*/ 242 w 321"/>
                    <a:gd name="T49" fmla="*/ 278 h 310"/>
                    <a:gd name="T50" fmla="*/ 225 w 321"/>
                    <a:gd name="T51" fmla="*/ 194 h 310"/>
                    <a:gd name="T52" fmla="*/ 228 w 321"/>
                    <a:gd name="T53" fmla="*/ 184 h 310"/>
                    <a:gd name="T54" fmla="*/ 287 w 321"/>
                    <a:gd name="T55" fmla="*/ 125 h 310"/>
                    <a:gd name="T56" fmla="*/ 202 w 321"/>
                    <a:gd name="T57" fmla="*/ 117 h 310"/>
                    <a:gd name="T58" fmla="*/ 194 w 321"/>
                    <a:gd name="T59" fmla="*/ 111 h 310"/>
                    <a:gd name="T60" fmla="*/ 161 w 321"/>
                    <a:gd name="T61" fmla="*/ 37 h 310"/>
                    <a:gd name="T62" fmla="*/ 128 w 321"/>
                    <a:gd name="T63" fmla="*/ 111 h 310"/>
                    <a:gd name="T64" fmla="*/ 119 w 321"/>
                    <a:gd name="T65" fmla="*/ 117 h 310"/>
                    <a:gd name="T66" fmla="*/ 35 w 321"/>
                    <a:gd name="T67" fmla="*/ 125 h 310"/>
                    <a:gd name="T68" fmla="*/ 94 w 321"/>
                    <a:gd name="T69" fmla="*/ 184 h 310"/>
                    <a:gd name="T70" fmla="*/ 96 w 321"/>
                    <a:gd name="T71" fmla="*/ 194 h 310"/>
                    <a:gd name="T72" fmla="*/ 80 w 321"/>
                    <a:gd name="T73" fmla="*/ 278 h 310"/>
                    <a:gd name="T74" fmla="*/ 155 w 321"/>
                    <a:gd name="T75" fmla="*/ 236 h 310"/>
                    <a:gd name="T76" fmla="*/ 161 w 321"/>
                    <a:gd name="T77" fmla="*/ 234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21" h="310">
                      <a:moveTo>
                        <a:pt x="257" y="309"/>
                      </a:moveTo>
                      <a:cubicBezTo>
                        <a:pt x="255" y="309"/>
                        <a:pt x="253" y="309"/>
                        <a:pt x="251" y="308"/>
                      </a:cubicBezTo>
                      <a:cubicBezTo>
                        <a:pt x="161" y="257"/>
                        <a:pt x="161" y="257"/>
                        <a:pt x="161" y="257"/>
                      </a:cubicBezTo>
                      <a:cubicBezTo>
                        <a:pt x="70" y="308"/>
                        <a:pt x="70" y="308"/>
                        <a:pt x="70" y="308"/>
                      </a:cubicBezTo>
                      <a:cubicBezTo>
                        <a:pt x="66" y="310"/>
                        <a:pt x="62" y="309"/>
                        <a:pt x="58" y="307"/>
                      </a:cubicBezTo>
                      <a:cubicBezTo>
                        <a:pt x="55" y="305"/>
                        <a:pt x="53" y="300"/>
                        <a:pt x="54" y="296"/>
                      </a:cubicBezTo>
                      <a:cubicBezTo>
                        <a:pt x="74" y="195"/>
                        <a:pt x="74" y="195"/>
                        <a:pt x="74" y="195"/>
                      </a:cubicBezTo>
                      <a:cubicBezTo>
                        <a:pt x="4" y="125"/>
                        <a:pt x="4" y="125"/>
                        <a:pt x="4" y="125"/>
                      </a:cubicBezTo>
                      <a:cubicBezTo>
                        <a:pt x="1" y="122"/>
                        <a:pt x="0" y="117"/>
                        <a:pt x="1" y="113"/>
                      </a:cubicBezTo>
                      <a:cubicBezTo>
                        <a:pt x="3" y="110"/>
                        <a:pt x="6" y="107"/>
                        <a:pt x="10" y="106"/>
                      </a:cubicBezTo>
                      <a:cubicBezTo>
                        <a:pt x="111" y="96"/>
                        <a:pt x="111" y="96"/>
                        <a:pt x="111" y="96"/>
                      </a:cubicBezTo>
                      <a:cubicBezTo>
                        <a:pt x="151" y="6"/>
                        <a:pt x="151" y="6"/>
                        <a:pt x="151" y="6"/>
                      </a:cubicBezTo>
                      <a:cubicBezTo>
                        <a:pt x="153" y="2"/>
                        <a:pt x="156" y="0"/>
                        <a:pt x="161" y="0"/>
                      </a:cubicBezTo>
                      <a:cubicBezTo>
                        <a:pt x="165" y="0"/>
                        <a:pt x="169" y="2"/>
                        <a:pt x="170" y="6"/>
                      </a:cubicBezTo>
                      <a:cubicBezTo>
                        <a:pt x="211" y="96"/>
                        <a:pt x="211" y="96"/>
                        <a:pt x="211" y="96"/>
                      </a:cubicBezTo>
                      <a:cubicBezTo>
                        <a:pt x="311" y="106"/>
                        <a:pt x="311" y="106"/>
                        <a:pt x="311" y="106"/>
                      </a:cubicBezTo>
                      <a:cubicBezTo>
                        <a:pt x="315" y="107"/>
                        <a:pt x="319" y="110"/>
                        <a:pt x="320" y="113"/>
                      </a:cubicBezTo>
                      <a:cubicBezTo>
                        <a:pt x="321" y="117"/>
                        <a:pt x="320" y="122"/>
                        <a:pt x="318" y="125"/>
                      </a:cubicBezTo>
                      <a:cubicBezTo>
                        <a:pt x="247" y="195"/>
                        <a:pt x="247" y="195"/>
                        <a:pt x="247" y="195"/>
                      </a:cubicBezTo>
                      <a:cubicBezTo>
                        <a:pt x="267" y="296"/>
                        <a:pt x="267" y="296"/>
                        <a:pt x="267" y="296"/>
                      </a:cubicBezTo>
                      <a:cubicBezTo>
                        <a:pt x="268" y="300"/>
                        <a:pt x="266" y="305"/>
                        <a:pt x="263" y="307"/>
                      </a:cubicBezTo>
                      <a:cubicBezTo>
                        <a:pt x="261" y="308"/>
                        <a:pt x="259" y="309"/>
                        <a:pt x="257" y="309"/>
                      </a:cubicBezTo>
                      <a:close/>
                      <a:moveTo>
                        <a:pt x="161" y="234"/>
                      </a:moveTo>
                      <a:cubicBezTo>
                        <a:pt x="162" y="234"/>
                        <a:pt x="164" y="235"/>
                        <a:pt x="166" y="236"/>
                      </a:cubicBezTo>
                      <a:cubicBezTo>
                        <a:pt x="242" y="278"/>
                        <a:pt x="242" y="278"/>
                        <a:pt x="242" y="278"/>
                      </a:cubicBezTo>
                      <a:cubicBezTo>
                        <a:pt x="225" y="194"/>
                        <a:pt x="225" y="194"/>
                        <a:pt x="225" y="194"/>
                      </a:cubicBezTo>
                      <a:cubicBezTo>
                        <a:pt x="224" y="190"/>
                        <a:pt x="225" y="187"/>
                        <a:pt x="228" y="184"/>
                      </a:cubicBezTo>
                      <a:cubicBezTo>
                        <a:pt x="287" y="125"/>
                        <a:pt x="287" y="125"/>
                        <a:pt x="287" y="125"/>
                      </a:cubicBezTo>
                      <a:cubicBezTo>
                        <a:pt x="202" y="117"/>
                        <a:pt x="202" y="117"/>
                        <a:pt x="202" y="117"/>
                      </a:cubicBezTo>
                      <a:cubicBezTo>
                        <a:pt x="198" y="117"/>
                        <a:pt x="195" y="114"/>
                        <a:pt x="194" y="111"/>
                      </a:cubicBezTo>
                      <a:cubicBezTo>
                        <a:pt x="161" y="37"/>
                        <a:pt x="161" y="37"/>
                        <a:pt x="161" y="37"/>
                      </a:cubicBezTo>
                      <a:cubicBezTo>
                        <a:pt x="128" y="111"/>
                        <a:pt x="128" y="111"/>
                        <a:pt x="128" y="111"/>
                      </a:cubicBezTo>
                      <a:cubicBezTo>
                        <a:pt x="126" y="114"/>
                        <a:pt x="123" y="117"/>
                        <a:pt x="119" y="117"/>
                      </a:cubicBezTo>
                      <a:cubicBezTo>
                        <a:pt x="35" y="125"/>
                        <a:pt x="35" y="125"/>
                        <a:pt x="35" y="125"/>
                      </a:cubicBezTo>
                      <a:cubicBezTo>
                        <a:pt x="94" y="184"/>
                        <a:pt x="94" y="184"/>
                        <a:pt x="94" y="184"/>
                      </a:cubicBezTo>
                      <a:cubicBezTo>
                        <a:pt x="96" y="187"/>
                        <a:pt x="97" y="190"/>
                        <a:pt x="96" y="194"/>
                      </a:cubicBezTo>
                      <a:cubicBezTo>
                        <a:pt x="80" y="278"/>
                        <a:pt x="80" y="278"/>
                        <a:pt x="80" y="278"/>
                      </a:cubicBezTo>
                      <a:cubicBezTo>
                        <a:pt x="155" y="236"/>
                        <a:pt x="155" y="236"/>
                        <a:pt x="155" y="236"/>
                      </a:cubicBezTo>
                      <a:cubicBezTo>
                        <a:pt x="157" y="235"/>
                        <a:pt x="159" y="234"/>
                        <a:pt x="161" y="23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6" name="Freeform 362">
                  <a:extLst>
                    <a:ext uri="{FF2B5EF4-FFF2-40B4-BE49-F238E27FC236}">
                      <a16:creationId xmlns:a16="http://schemas.microsoft.com/office/drawing/2014/main" id="{8F8BEF52-E6FE-1EA0-0A24-C36E973B151F}"/>
                    </a:ext>
                  </a:extLst>
                </p:cNvPr>
                <p:cNvSpPr>
                  <a:spLocks noEditPoints="1"/>
                </p:cNvSpPr>
                <p:nvPr/>
              </p:nvSpPr>
              <p:spPr bwMode="auto">
                <a:xfrm>
                  <a:off x="1935" y="1199"/>
                  <a:ext cx="341"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grpSp>
            <p:nvGrpSpPr>
              <p:cNvPr id="16" name="Group 336">
                <a:extLst>
                  <a:ext uri="{FF2B5EF4-FFF2-40B4-BE49-F238E27FC236}">
                    <a16:creationId xmlns:a16="http://schemas.microsoft.com/office/drawing/2014/main" id="{007E01F5-5543-A201-2D9B-DB170FCA9621}"/>
                  </a:ext>
                </a:extLst>
              </p:cNvPr>
              <p:cNvGrpSpPr>
                <a:grpSpLocks noChangeAspect="1"/>
              </p:cNvGrpSpPr>
              <p:nvPr/>
            </p:nvGrpSpPr>
            <p:grpSpPr bwMode="auto">
              <a:xfrm rot="60000">
                <a:off x="6311663" y="3749685"/>
                <a:ext cx="457200" cy="457200"/>
                <a:chOff x="4220" y="1197"/>
                <a:chExt cx="340" cy="340"/>
              </a:xfrm>
              <a:solidFill>
                <a:srgbClr val="2C5234"/>
              </a:solidFill>
            </p:grpSpPr>
            <p:sp>
              <p:nvSpPr>
                <p:cNvPr id="39" name="Freeform 337">
                  <a:extLst>
                    <a:ext uri="{FF2B5EF4-FFF2-40B4-BE49-F238E27FC236}">
                      <a16:creationId xmlns:a16="http://schemas.microsoft.com/office/drawing/2014/main" id="{525B5C22-E237-5580-9D58-7B2314FF6B28}"/>
                    </a:ext>
                  </a:extLst>
                </p:cNvPr>
                <p:cNvSpPr>
                  <a:spLocks noEditPoints="1"/>
                </p:cNvSpPr>
                <p:nvPr/>
              </p:nvSpPr>
              <p:spPr bwMode="auto">
                <a:xfrm>
                  <a:off x="4220" y="1197"/>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0" name="Freeform 338">
                  <a:extLst>
                    <a:ext uri="{FF2B5EF4-FFF2-40B4-BE49-F238E27FC236}">
                      <a16:creationId xmlns:a16="http://schemas.microsoft.com/office/drawing/2014/main" id="{1C38A54B-6C18-0866-00E5-A8A72457DACE}"/>
                    </a:ext>
                  </a:extLst>
                </p:cNvPr>
                <p:cNvSpPr>
                  <a:spLocks noEditPoints="1"/>
                </p:cNvSpPr>
                <p:nvPr/>
              </p:nvSpPr>
              <p:spPr bwMode="auto">
                <a:xfrm>
                  <a:off x="4312" y="1261"/>
                  <a:ext cx="156" cy="212"/>
                </a:xfrm>
                <a:custGeom>
                  <a:avLst/>
                  <a:gdLst>
                    <a:gd name="T0" fmla="*/ 234 w 235"/>
                    <a:gd name="T1" fmla="*/ 81 h 320"/>
                    <a:gd name="T2" fmla="*/ 232 w 235"/>
                    <a:gd name="T3" fmla="*/ 77 h 320"/>
                    <a:gd name="T4" fmla="*/ 157 w 235"/>
                    <a:gd name="T5" fmla="*/ 3 h 320"/>
                    <a:gd name="T6" fmla="*/ 154 w 235"/>
                    <a:gd name="T7" fmla="*/ 0 h 320"/>
                    <a:gd name="T8" fmla="*/ 150 w 235"/>
                    <a:gd name="T9" fmla="*/ 0 h 320"/>
                    <a:gd name="T10" fmla="*/ 11 w 235"/>
                    <a:gd name="T11" fmla="*/ 0 h 320"/>
                    <a:gd name="T12" fmla="*/ 0 w 235"/>
                    <a:gd name="T13" fmla="*/ 10 h 320"/>
                    <a:gd name="T14" fmla="*/ 0 w 235"/>
                    <a:gd name="T15" fmla="*/ 309 h 320"/>
                    <a:gd name="T16" fmla="*/ 11 w 235"/>
                    <a:gd name="T17" fmla="*/ 320 h 320"/>
                    <a:gd name="T18" fmla="*/ 224 w 235"/>
                    <a:gd name="T19" fmla="*/ 320 h 320"/>
                    <a:gd name="T20" fmla="*/ 235 w 235"/>
                    <a:gd name="T21" fmla="*/ 309 h 320"/>
                    <a:gd name="T22" fmla="*/ 235 w 235"/>
                    <a:gd name="T23" fmla="*/ 85 h 320"/>
                    <a:gd name="T24" fmla="*/ 234 w 235"/>
                    <a:gd name="T25" fmla="*/ 81 h 320"/>
                    <a:gd name="T26" fmla="*/ 160 w 235"/>
                    <a:gd name="T27" fmla="*/ 36 h 320"/>
                    <a:gd name="T28" fmla="*/ 199 w 235"/>
                    <a:gd name="T29" fmla="*/ 74 h 320"/>
                    <a:gd name="T30" fmla="*/ 160 w 235"/>
                    <a:gd name="T31" fmla="*/ 74 h 320"/>
                    <a:gd name="T32" fmla="*/ 160 w 235"/>
                    <a:gd name="T33" fmla="*/ 36 h 320"/>
                    <a:gd name="T34" fmla="*/ 22 w 235"/>
                    <a:gd name="T35" fmla="*/ 298 h 320"/>
                    <a:gd name="T36" fmla="*/ 22 w 235"/>
                    <a:gd name="T37" fmla="*/ 21 h 320"/>
                    <a:gd name="T38" fmla="*/ 139 w 235"/>
                    <a:gd name="T39" fmla="*/ 21 h 320"/>
                    <a:gd name="T40" fmla="*/ 139 w 235"/>
                    <a:gd name="T41" fmla="*/ 85 h 320"/>
                    <a:gd name="T42" fmla="*/ 150 w 235"/>
                    <a:gd name="T43" fmla="*/ 96 h 320"/>
                    <a:gd name="T44" fmla="*/ 214 w 235"/>
                    <a:gd name="T45" fmla="*/ 96 h 320"/>
                    <a:gd name="T46" fmla="*/ 214 w 235"/>
                    <a:gd name="T47" fmla="*/ 298 h 320"/>
                    <a:gd name="T48" fmla="*/ 22 w 235"/>
                    <a:gd name="T49"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5" h="320">
                      <a:moveTo>
                        <a:pt x="234" y="81"/>
                      </a:moveTo>
                      <a:cubicBezTo>
                        <a:pt x="234" y="80"/>
                        <a:pt x="233" y="78"/>
                        <a:pt x="232" y="77"/>
                      </a:cubicBezTo>
                      <a:cubicBezTo>
                        <a:pt x="157" y="3"/>
                        <a:pt x="157" y="3"/>
                        <a:pt x="157" y="3"/>
                      </a:cubicBezTo>
                      <a:cubicBezTo>
                        <a:pt x="156" y="2"/>
                        <a:pt x="155" y="1"/>
                        <a:pt x="154" y="0"/>
                      </a:cubicBezTo>
                      <a:cubicBezTo>
                        <a:pt x="152" y="0"/>
                        <a:pt x="151" y="0"/>
                        <a:pt x="150" y="0"/>
                      </a:cubicBezTo>
                      <a:cubicBezTo>
                        <a:pt x="11" y="0"/>
                        <a:pt x="11" y="0"/>
                        <a:pt x="11" y="0"/>
                      </a:cubicBezTo>
                      <a:cubicBezTo>
                        <a:pt x="5" y="0"/>
                        <a:pt x="0" y="4"/>
                        <a:pt x="0" y="10"/>
                      </a:cubicBezTo>
                      <a:cubicBezTo>
                        <a:pt x="0" y="309"/>
                        <a:pt x="0" y="309"/>
                        <a:pt x="0" y="309"/>
                      </a:cubicBezTo>
                      <a:cubicBezTo>
                        <a:pt x="0" y="315"/>
                        <a:pt x="5" y="320"/>
                        <a:pt x="11" y="320"/>
                      </a:cubicBezTo>
                      <a:cubicBezTo>
                        <a:pt x="224" y="320"/>
                        <a:pt x="224" y="320"/>
                        <a:pt x="224" y="320"/>
                      </a:cubicBezTo>
                      <a:cubicBezTo>
                        <a:pt x="230" y="320"/>
                        <a:pt x="235" y="315"/>
                        <a:pt x="235" y="309"/>
                      </a:cubicBezTo>
                      <a:cubicBezTo>
                        <a:pt x="235" y="85"/>
                        <a:pt x="235" y="85"/>
                        <a:pt x="235" y="85"/>
                      </a:cubicBezTo>
                      <a:cubicBezTo>
                        <a:pt x="235" y="84"/>
                        <a:pt x="235" y="82"/>
                        <a:pt x="234" y="81"/>
                      </a:cubicBezTo>
                      <a:close/>
                      <a:moveTo>
                        <a:pt x="160" y="36"/>
                      </a:moveTo>
                      <a:cubicBezTo>
                        <a:pt x="199" y="74"/>
                        <a:pt x="199" y="74"/>
                        <a:pt x="199" y="74"/>
                      </a:cubicBezTo>
                      <a:cubicBezTo>
                        <a:pt x="160" y="74"/>
                        <a:pt x="160" y="74"/>
                        <a:pt x="160" y="74"/>
                      </a:cubicBezTo>
                      <a:lnTo>
                        <a:pt x="160" y="36"/>
                      </a:lnTo>
                      <a:close/>
                      <a:moveTo>
                        <a:pt x="22" y="298"/>
                      </a:moveTo>
                      <a:cubicBezTo>
                        <a:pt x="22" y="21"/>
                        <a:pt x="22" y="21"/>
                        <a:pt x="22" y="21"/>
                      </a:cubicBezTo>
                      <a:cubicBezTo>
                        <a:pt x="139" y="21"/>
                        <a:pt x="139" y="21"/>
                        <a:pt x="139" y="21"/>
                      </a:cubicBezTo>
                      <a:cubicBezTo>
                        <a:pt x="139" y="85"/>
                        <a:pt x="139" y="85"/>
                        <a:pt x="139" y="85"/>
                      </a:cubicBezTo>
                      <a:cubicBezTo>
                        <a:pt x="139" y="91"/>
                        <a:pt x="144" y="96"/>
                        <a:pt x="150" y="96"/>
                      </a:cubicBezTo>
                      <a:cubicBezTo>
                        <a:pt x="214" y="96"/>
                        <a:pt x="214" y="96"/>
                        <a:pt x="214" y="96"/>
                      </a:cubicBezTo>
                      <a:cubicBezTo>
                        <a:pt x="214" y="298"/>
                        <a:pt x="214" y="298"/>
                        <a:pt x="214" y="298"/>
                      </a:cubicBezTo>
                      <a:lnTo>
                        <a:pt x="22" y="2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1" name="Freeform 339">
                  <a:extLst>
                    <a:ext uri="{FF2B5EF4-FFF2-40B4-BE49-F238E27FC236}">
                      <a16:creationId xmlns:a16="http://schemas.microsoft.com/office/drawing/2014/main" id="{7EACEB58-76E7-EA2A-A288-50ABAC24F709}"/>
                    </a:ext>
                  </a:extLst>
                </p:cNvPr>
                <p:cNvSpPr>
                  <a:spLocks/>
                </p:cNvSpPr>
                <p:nvPr/>
              </p:nvSpPr>
              <p:spPr bwMode="auto">
                <a:xfrm>
                  <a:off x="4340" y="1431"/>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2" name="Freeform 340">
                  <a:extLst>
                    <a:ext uri="{FF2B5EF4-FFF2-40B4-BE49-F238E27FC236}">
                      <a16:creationId xmlns:a16="http://schemas.microsoft.com/office/drawing/2014/main" id="{E76B6488-F602-E5B5-E6D2-2223D032430F}"/>
                    </a:ext>
                  </a:extLst>
                </p:cNvPr>
                <p:cNvSpPr>
                  <a:spLocks/>
                </p:cNvSpPr>
                <p:nvPr/>
              </p:nvSpPr>
              <p:spPr bwMode="auto">
                <a:xfrm>
                  <a:off x="4340" y="1402"/>
                  <a:ext cx="99" cy="14"/>
                </a:xfrm>
                <a:custGeom>
                  <a:avLst/>
                  <a:gdLst>
                    <a:gd name="T0" fmla="*/ 139 w 149"/>
                    <a:gd name="T1" fmla="*/ 0 h 21"/>
                    <a:gd name="T2" fmla="*/ 11 w 149"/>
                    <a:gd name="T3" fmla="*/ 0 h 21"/>
                    <a:gd name="T4" fmla="*/ 0 w 149"/>
                    <a:gd name="T5" fmla="*/ 11 h 21"/>
                    <a:gd name="T6" fmla="*/ 11 w 149"/>
                    <a:gd name="T7" fmla="*/ 21 h 21"/>
                    <a:gd name="T8" fmla="*/ 139 w 149"/>
                    <a:gd name="T9" fmla="*/ 21 h 21"/>
                    <a:gd name="T10" fmla="*/ 149 w 149"/>
                    <a:gd name="T11" fmla="*/ 11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5"/>
                        <a:pt x="0" y="11"/>
                      </a:cubicBezTo>
                      <a:cubicBezTo>
                        <a:pt x="0" y="17"/>
                        <a:pt x="5" y="21"/>
                        <a:pt x="11" y="21"/>
                      </a:cubicBezTo>
                      <a:cubicBezTo>
                        <a:pt x="139" y="21"/>
                        <a:pt x="139" y="21"/>
                        <a:pt x="139" y="21"/>
                      </a:cubicBezTo>
                      <a:cubicBezTo>
                        <a:pt x="145" y="21"/>
                        <a:pt x="149" y="17"/>
                        <a:pt x="149" y="11"/>
                      </a:cubicBezTo>
                      <a:cubicBezTo>
                        <a:pt x="149" y="5"/>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3" name="Freeform 341">
                  <a:extLst>
                    <a:ext uri="{FF2B5EF4-FFF2-40B4-BE49-F238E27FC236}">
                      <a16:creationId xmlns:a16="http://schemas.microsoft.com/office/drawing/2014/main" id="{2CE554C9-6FBB-8F15-8CFC-6823497133E2}"/>
                    </a:ext>
                  </a:extLst>
                </p:cNvPr>
                <p:cNvSpPr>
                  <a:spLocks/>
                </p:cNvSpPr>
                <p:nvPr/>
              </p:nvSpPr>
              <p:spPr bwMode="auto">
                <a:xfrm>
                  <a:off x="4340" y="1374"/>
                  <a:ext cx="99" cy="14"/>
                </a:xfrm>
                <a:custGeom>
                  <a:avLst/>
                  <a:gdLst>
                    <a:gd name="T0" fmla="*/ 139 w 149"/>
                    <a:gd name="T1" fmla="*/ 0 h 22"/>
                    <a:gd name="T2" fmla="*/ 11 w 149"/>
                    <a:gd name="T3" fmla="*/ 0 h 22"/>
                    <a:gd name="T4" fmla="*/ 0 w 149"/>
                    <a:gd name="T5" fmla="*/ 11 h 22"/>
                    <a:gd name="T6" fmla="*/ 11 w 149"/>
                    <a:gd name="T7" fmla="*/ 22 h 22"/>
                    <a:gd name="T8" fmla="*/ 139 w 149"/>
                    <a:gd name="T9" fmla="*/ 22 h 22"/>
                    <a:gd name="T10" fmla="*/ 149 w 149"/>
                    <a:gd name="T11" fmla="*/ 11 h 22"/>
                    <a:gd name="T12" fmla="*/ 139 w 149"/>
                    <a:gd name="T13" fmla="*/ 0 h 22"/>
                  </a:gdLst>
                  <a:ahLst/>
                  <a:cxnLst>
                    <a:cxn ang="0">
                      <a:pos x="T0" y="T1"/>
                    </a:cxn>
                    <a:cxn ang="0">
                      <a:pos x="T2" y="T3"/>
                    </a:cxn>
                    <a:cxn ang="0">
                      <a:pos x="T4" y="T5"/>
                    </a:cxn>
                    <a:cxn ang="0">
                      <a:pos x="T6" y="T7"/>
                    </a:cxn>
                    <a:cxn ang="0">
                      <a:pos x="T8" y="T9"/>
                    </a:cxn>
                    <a:cxn ang="0">
                      <a:pos x="T10" y="T11"/>
                    </a:cxn>
                    <a:cxn ang="0">
                      <a:pos x="T12" y="T13"/>
                    </a:cxn>
                  </a:cxnLst>
                  <a:rect l="0" t="0" r="r" b="b"/>
                  <a:pathLst>
                    <a:path w="149" h="22">
                      <a:moveTo>
                        <a:pt x="139" y="0"/>
                      </a:moveTo>
                      <a:cubicBezTo>
                        <a:pt x="11" y="0"/>
                        <a:pt x="11" y="0"/>
                        <a:pt x="11" y="0"/>
                      </a:cubicBezTo>
                      <a:cubicBezTo>
                        <a:pt x="5" y="0"/>
                        <a:pt x="0" y="5"/>
                        <a:pt x="0" y="11"/>
                      </a:cubicBezTo>
                      <a:cubicBezTo>
                        <a:pt x="0" y="17"/>
                        <a:pt x="5" y="22"/>
                        <a:pt x="11" y="22"/>
                      </a:cubicBezTo>
                      <a:cubicBezTo>
                        <a:pt x="139" y="22"/>
                        <a:pt x="139" y="22"/>
                        <a:pt x="139" y="22"/>
                      </a:cubicBezTo>
                      <a:cubicBezTo>
                        <a:pt x="145" y="22"/>
                        <a:pt x="149" y="17"/>
                        <a:pt x="149" y="11"/>
                      </a:cubicBezTo>
                      <a:cubicBezTo>
                        <a:pt x="149" y="5"/>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44" name="Freeform 342">
                  <a:extLst>
                    <a:ext uri="{FF2B5EF4-FFF2-40B4-BE49-F238E27FC236}">
                      <a16:creationId xmlns:a16="http://schemas.microsoft.com/office/drawing/2014/main" id="{D59B0D20-FE25-3750-117E-35E75CB9818E}"/>
                    </a:ext>
                  </a:extLst>
                </p:cNvPr>
                <p:cNvSpPr>
                  <a:spLocks/>
                </p:cNvSpPr>
                <p:nvPr/>
              </p:nvSpPr>
              <p:spPr bwMode="auto">
                <a:xfrm>
                  <a:off x="4340" y="1346"/>
                  <a:ext cx="99" cy="14"/>
                </a:xfrm>
                <a:custGeom>
                  <a:avLst/>
                  <a:gdLst>
                    <a:gd name="T0" fmla="*/ 139 w 149"/>
                    <a:gd name="T1" fmla="*/ 0 h 21"/>
                    <a:gd name="T2" fmla="*/ 11 w 149"/>
                    <a:gd name="T3" fmla="*/ 0 h 21"/>
                    <a:gd name="T4" fmla="*/ 0 w 149"/>
                    <a:gd name="T5" fmla="*/ 10 h 21"/>
                    <a:gd name="T6" fmla="*/ 11 w 149"/>
                    <a:gd name="T7" fmla="*/ 21 h 21"/>
                    <a:gd name="T8" fmla="*/ 139 w 149"/>
                    <a:gd name="T9" fmla="*/ 21 h 21"/>
                    <a:gd name="T10" fmla="*/ 149 w 149"/>
                    <a:gd name="T11" fmla="*/ 10 h 21"/>
                    <a:gd name="T12" fmla="*/ 139 w 149"/>
                    <a:gd name="T13" fmla="*/ 0 h 21"/>
                  </a:gdLst>
                  <a:ahLst/>
                  <a:cxnLst>
                    <a:cxn ang="0">
                      <a:pos x="T0" y="T1"/>
                    </a:cxn>
                    <a:cxn ang="0">
                      <a:pos x="T2" y="T3"/>
                    </a:cxn>
                    <a:cxn ang="0">
                      <a:pos x="T4" y="T5"/>
                    </a:cxn>
                    <a:cxn ang="0">
                      <a:pos x="T6" y="T7"/>
                    </a:cxn>
                    <a:cxn ang="0">
                      <a:pos x="T8" y="T9"/>
                    </a:cxn>
                    <a:cxn ang="0">
                      <a:pos x="T10" y="T11"/>
                    </a:cxn>
                    <a:cxn ang="0">
                      <a:pos x="T12" y="T13"/>
                    </a:cxn>
                  </a:cxnLst>
                  <a:rect l="0" t="0" r="r" b="b"/>
                  <a:pathLst>
                    <a:path w="149" h="21">
                      <a:moveTo>
                        <a:pt x="139" y="0"/>
                      </a:moveTo>
                      <a:cubicBezTo>
                        <a:pt x="11" y="0"/>
                        <a:pt x="11" y="0"/>
                        <a:pt x="11" y="0"/>
                      </a:cubicBezTo>
                      <a:cubicBezTo>
                        <a:pt x="5" y="0"/>
                        <a:pt x="0" y="4"/>
                        <a:pt x="0" y="10"/>
                      </a:cubicBezTo>
                      <a:cubicBezTo>
                        <a:pt x="0" y="16"/>
                        <a:pt x="5" y="21"/>
                        <a:pt x="11" y="21"/>
                      </a:cubicBezTo>
                      <a:cubicBezTo>
                        <a:pt x="139" y="21"/>
                        <a:pt x="139" y="21"/>
                        <a:pt x="139" y="21"/>
                      </a:cubicBezTo>
                      <a:cubicBezTo>
                        <a:pt x="145" y="21"/>
                        <a:pt x="149" y="16"/>
                        <a:pt x="149" y="10"/>
                      </a:cubicBezTo>
                      <a:cubicBezTo>
                        <a:pt x="149" y="4"/>
                        <a:pt x="145" y="0"/>
                        <a:pt x="139"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grpSp>
            <p:nvGrpSpPr>
              <p:cNvPr id="17" name="Group 920">
                <a:extLst>
                  <a:ext uri="{FF2B5EF4-FFF2-40B4-BE49-F238E27FC236}">
                    <a16:creationId xmlns:a16="http://schemas.microsoft.com/office/drawing/2014/main" id="{819D6D03-4212-D19E-72F3-E92C53F8C6A3}"/>
                  </a:ext>
                </a:extLst>
              </p:cNvPr>
              <p:cNvGrpSpPr>
                <a:grpSpLocks noChangeAspect="1"/>
              </p:cNvGrpSpPr>
              <p:nvPr/>
            </p:nvGrpSpPr>
            <p:grpSpPr bwMode="auto">
              <a:xfrm>
                <a:off x="3490903" y="5367541"/>
                <a:ext cx="457200" cy="457201"/>
                <a:chOff x="5645" y="4510"/>
                <a:chExt cx="340" cy="340"/>
              </a:xfrm>
              <a:solidFill>
                <a:srgbClr val="056E9F"/>
              </a:solidFill>
            </p:grpSpPr>
            <p:sp>
              <p:nvSpPr>
                <p:cNvPr id="37" name="Freeform 921">
                  <a:extLst>
                    <a:ext uri="{FF2B5EF4-FFF2-40B4-BE49-F238E27FC236}">
                      <a16:creationId xmlns:a16="http://schemas.microsoft.com/office/drawing/2014/main" id="{EB9405ED-1C05-F0B5-5318-3DA7ED02F79B}"/>
                    </a:ext>
                  </a:extLst>
                </p:cNvPr>
                <p:cNvSpPr>
                  <a:spLocks noEditPoints="1"/>
                </p:cNvSpPr>
                <p:nvPr/>
              </p:nvSpPr>
              <p:spPr bwMode="auto">
                <a:xfrm>
                  <a:off x="5765" y="4574"/>
                  <a:ext cx="99" cy="212"/>
                </a:xfrm>
                <a:custGeom>
                  <a:avLst/>
                  <a:gdLst>
                    <a:gd name="T0" fmla="*/ 139 w 149"/>
                    <a:gd name="T1" fmla="*/ 256 h 320"/>
                    <a:gd name="T2" fmla="*/ 136 w 149"/>
                    <a:gd name="T3" fmla="*/ 256 h 320"/>
                    <a:gd name="T4" fmla="*/ 108 w 149"/>
                    <a:gd name="T5" fmla="*/ 142 h 320"/>
                    <a:gd name="T6" fmla="*/ 128 w 149"/>
                    <a:gd name="T7" fmla="*/ 96 h 320"/>
                    <a:gd name="T8" fmla="*/ 98 w 149"/>
                    <a:gd name="T9" fmla="*/ 53 h 320"/>
                    <a:gd name="T10" fmla="*/ 107 w 149"/>
                    <a:gd name="T11" fmla="*/ 32 h 320"/>
                    <a:gd name="T12" fmla="*/ 75 w 149"/>
                    <a:gd name="T13" fmla="*/ 0 h 320"/>
                    <a:gd name="T14" fmla="*/ 43 w 149"/>
                    <a:gd name="T15" fmla="*/ 32 h 320"/>
                    <a:gd name="T16" fmla="*/ 51 w 149"/>
                    <a:gd name="T17" fmla="*/ 53 h 320"/>
                    <a:gd name="T18" fmla="*/ 21 w 149"/>
                    <a:gd name="T19" fmla="*/ 96 h 320"/>
                    <a:gd name="T20" fmla="*/ 41 w 149"/>
                    <a:gd name="T21" fmla="*/ 142 h 320"/>
                    <a:gd name="T22" fmla="*/ 13 w 149"/>
                    <a:gd name="T23" fmla="*/ 256 h 320"/>
                    <a:gd name="T24" fmla="*/ 11 w 149"/>
                    <a:gd name="T25" fmla="*/ 256 h 320"/>
                    <a:gd name="T26" fmla="*/ 0 w 149"/>
                    <a:gd name="T27" fmla="*/ 266 h 320"/>
                    <a:gd name="T28" fmla="*/ 0 w 149"/>
                    <a:gd name="T29" fmla="*/ 309 h 320"/>
                    <a:gd name="T30" fmla="*/ 11 w 149"/>
                    <a:gd name="T31" fmla="*/ 320 h 320"/>
                    <a:gd name="T32" fmla="*/ 139 w 149"/>
                    <a:gd name="T33" fmla="*/ 320 h 320"/>
                    <a:gd name="T34" fmla="*/ 149 w 149"/>
                    <a:gd name="T35" fmla="*/ 309 h 320"/>
                    <a:gd name="T36" fmla="*/ 149 w 149"/>
                    <a:gd name="T37" fmla="*/ 266 h 320"/>
                    <a:gd name="T38" fmla="*/ 139 w 149"/>
                    <a:gd name="T39" fmla="*/ 256 h 320"/>
                    <a:gd name="T40" fmla="*/ 75 w 149"/>
                    <a:gd name="T41" fmla="*/ 21 h 320"/>
                    <a:gd name="T42" fmla="*/ 85 w 149"/>
                    <a:gd name="T43" fmla="*/ 32 h 320"/>
                    <a:gd name="T44" fmla="*/ 75 w 149"/>
                    <a:gd name="T45" fmla="*/ 42 h 320"/>
                    <a:gd name="T46" fmla="*/ 64 w 149"/>
                    <a:gd name="T47" fmla="*/ 32 h 320"/>
                    <a:gd name="T48" fmla="*/ 75 w 149"/>
                    <a:gd name="T49" fmla="*/ 21 h 320"/>
                    <a:gd name="T50" fmla="*/ 75 w 149"/>
                    <a:gd name="T51" fmla="*/ 64 h 320"/>
                    <a:gd name="T52" fmla="*/ 92 w 149"/>
                    <a:gd name="T53" fmla="*/ 74 h 320"/>
                    <a:gd name="T54" fmla="*/ 78 w 149"/>
                    <a:gd name="T55" fmla="*/ 88 h 320"/>
                    <a:gd name="T56" fmla="*/ 78 w 149"/>
                    <a:gd name="T57" fmla="*/ 103 h 320"/>
                    <a:gd name="T58" fmla="*/ 85 w 149"/>
                    <a:gd name="T59" fmla="*/ 106 h 320"/>
                    <a:gd name="T60" fmla="*/ 93 w 149"/>
                    <a:gd name="T61" fmla="*/ 103 h 320"/>
                    <a:gd name="T62" fmla="*/ 106 w 149"/>
                    <a:gd name="T63" fmla="*/ 90 h 320"/>
                    <a:gd name="T64" fmla="*/ 107 w 149"/>
                    <a:gd name="T65" fmla="*/ 96 h 320"/>
                    <a:gd name="T66" fmla="*/ 92 w 149"/>
                    <a:gd name="T67" fmla="*/ 128 h 320"/>
                    <a:gd name="T68" fmla="*/ 57 w 149"/>
                    <a:gd name="T69" fmla="*/ 128 h 320"/>
                    <a:gd name="T70" fmla="*/ 43 w 149"/>
                    <a:gd name="T71" fmla="*/ 96 h 320"/>
                    <a:gd name="T72" fmla="*/ 75 w 149"/>
                    <a:gd name="T73" fmla="*/ 64 h 320"/>
                    <a:gd name="T74" fmla="*/ 62 w 149"/>
                    <a:gd name="T75" fmla="*/ 149 h 320"/>
                    <a:gd name="T76" fmla="*/ 88 w 149"/>
                    <a:gd name="T77" fmla="*/ 149 h 320"/>
                    <a:gd name="T78" fmla="*/ 114 w 149"/>
                    <a:gd name="T79" fmla="*/ 256 h 320"/>
                    <a:gd name="T80" fmla="*/ 35 w 149"/>
                    <a:gd name="T81" fmla="*/ 256 h 320"/>
                    <a:gd name="T82" fmla="*/ 62 w 149"/>
                    <a:gd name="T83" fmla="*/ 149 h 320"/>
                    <a:gd name="T84" fmla="*/ 128 w 149"/>
                    <a:gd name="T85" fmla="*/ 298 h 320"/>
                    <a:gd name="T86" fmla="*/ 21 w 149"/>
                    <a:gd name="T87" fmla="*/ 298 h 320"/>
                    <a:gd name="T88" fmla="*/ 21 w 149"/>
                    <a:gd name="T89" fmla="*/ 277 h 320"/>
                    <a:gd name="T90" fmla="*/ 128 w 149"/>
                    <a:gd name="T91" fmla="*/ 277 h 320"/>
                    <a:gd name="T92" fmla="*/ 128 w 149"/>
                    <a:gd name="T93" fmla="*/ 298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9" h="320">
                      <a:moveTo>
                        <a:pt x="139" y="256"/>
                      </a:moveTo>
                      <a:cubicBezTo>
                        <a:pt x="136" y="256"/>
                        <a:pt x="136" y="256"/>
                        <a:pt x="136" y="256"/>
                      </a:cubicBezTo>
                      <a:cubicBezTo>
                        <a:pt x="108" y="142"/>
                        <a:pt x="108" y="142"/>
                        <a:pt x="108" y="142"/>
                      </a:cubicBezTo>
                      <a:cubicBezTo>
                        <a:pt x="116" y="135"/>
                        <a:pt x="128" y="119"/>
                        <a:pt x="128" y="96"/>
                      </a:cubicBezTo>
                      <a:cubicBezTo>
                        <a:pt x="128" y="76"/>
                        <a:pt x="112" y="62"/>
                        <a:pt x="98" y="53"/>
                      </a:cubicBezTo>
                      <a:cubicBezTo>
                        <a:pt x="103" y="47"/>
                        <a:pt x="107" y="40"/>
                        <a:pt x="107" y="32"/>
                      </a:cubicBezTo>
                      <a:cubicBezTo>
                        <a:pt x="107" y="14"/>
                        <a:pt x="92" y="0"/>
                        <a:pt x="75" y="0"/>
                      </a:cubicBezTo>
                      <a:cubicBezTo>
                        <a:pt x="57" y="0"/>
                        <a:pt x="43" y="14"/>
                        <a:pt x="43" y="32"/>
                      </a:cubicBezTo>
                      <a:cubicBezTo>
                        <a:pt x="43" y="40"/>
                        <a:pt x="46" y="47"/>
                        <a:pt x="51" y="53"/>
                      </a:cubicBezTo>
                      <a:cubicBezTo>
                        <a:pt x="37" y="62"/>
                        <a:pt x="21" y="76"/>
                        <a:pt x="21" y="96"/>
                      </a:cubicBezTo>
                      <a:cubicBezTo>
                        <a:pt x="21" y="119"/>
                        <a:pt x="34" y="135"/>
                        <a:pt x="41" y="142"/>
                      </a:cubicBezTo>
                      <a:cubicBezTo>
                        <a:pt x="13" y="256"/>
                        <a:pt x="13" y="256"/>
                        <a:pt x="13" y="256"/>
                      </a:cubicBezTo>
                      <a:cubicBezTo>
                        <a:pt x="11" y="256"/>
                        <a:pt x="11" y="256"/>
                        <a:pt x="11" y="256"/>
                      </a:cubicBezTo>
                      <a:cubicBezTo>
                        <a:pt x="5" y="256"/>
                        <a:pt x="0" y="260"/>
                        <a:pt x="0" y="266"/>
                      </a:cubicBezTo>
                      <a:cubicBezTo>
                        <a:pt x="0" y="309"/>
                        <a:pt x="0" y="309"/>
                        <a:pt x="0" y="309"/>
                      </a:cubicBezTo>
                      <a:cubicBezTo>
                        <a:pt x="0" y="315"/>
                        <a:pt x="5" y="320"/>
                        <a:pt x="11" y="320"/>
                      </a:cubicBezTo>
                      <a:cubicBezTo>
                        <a:pt x="139" y="320"/>
                        <a:pt x="139" y="320"/>
                        <a:pt x="139" y="320"/>
                      </a:cubicBezTo>
                      <a:cubicBezTo>
                        <a:pt x="145" y="320"/>
                        <a:pt x="149" y="315"/>
                        <a:pt x="149" y="309"/>
                      </a:cubicBezTo>
                      <a:cubicBezTo>
                        <a:pt x="149" y="266"/>
                        <a:pt x="149" y="266"/>
                        <a:pt x="149" y="266"/>
                      </a:cubicBezTo>
                      <a:cubicBezTo>
                        <a:pt x="149" y="260"/>
                        <a:pt x="145" y="256"/>
                        <a:pt x="139" y="256"/>
                      </a:cubicBezTo>
                      <a:close/>
                      <a:moveTo>
                        <a:pt x="75" y="21"/>
                      </a:moveTo>
                      <a:cubicBezTo>
                        <a:pt x="81" y="21"/>
                        <a:pt x="85" y="26"/>
                        <a:pt x="85" y="32"/>
                      </a:cubicBezTo>
                      <a:cubicBezTo>
                        <a:pt x="85" y="38"/>
                        <a:pt x="81" y="42"/>
                        <a:pt x="75" y="42"/>
                      </a:cubicBezTo>
                      <a:cubicBezTo>
                        <a:pt x="69" y="42"/>
                        <a:pt x="64" y="38"/>
                        <a:pt x="64" y="32"/>
                      </a:cubicBezTo>
                      <a:cubicBezTo>
                        <a:pt x="64" y="26"/>
                        <a:pt x="69" y="21"/>
                        <a:pt x="75" y="21"/>
                      </a:cubicBezTo>
                      <a:close/>
                      <a:moveTo>
                        <a:pt x="75" y="64"/>
                      </a:moveTo>
                      <a:cubicBezTo>
                        <a:pt x="79" y="67"/>
                        <a:pt x="86" y="70"/>
                        <a:pt x="92" y="74"/>
                      </a:cubicBezTo>
                      <a:cubicBezTo>
                        <a:pt x="78" y="88"/>
                        <a:pt x="78" y="88"/>
                        <a:pt x="78" y="88"/>
                      </a:cubicBezTo>
                      <a:cubicBezTo>
                        <a:pt x="74" y="92"/>
                        <a:pt x="74" y="99"/>
                        <a:pt x="78" y="103"/>
                      </a:cubicBezTo>
                      <a:cubicBezTo>
                        <a:pt x="80" y="105"/>
                        <a:pt x="83" y="106"/>
                        <a:pt x="85" y="106"/>
                      </a:cubicBezTo>
                      <a:cubicBezTo>
                        <a:pt x="88" y="106"/>
                        <a:pt x="91" y="105"/>
                        <a:pt x="93" y="103"/>
                      </a:cubicBezTo>
                      <a:cubicBezTo>
                        <a:pt x="106" y="90"/>
                        <a:pt x="106" y="90"/>
                        <a:pt x="106" y="90"/>
                      </a:cubicBezTo>
                      <a:cubicBezTo>
                        <a:pt x="106" y="92"/>
                        <a:pt x="107" y="94"/>
                        <a:pt x="107" y="96"/>
                      </a:cubicBezTo>
                      <a:cubicBezTo>
                        <a:pt x="107" y="113"/>
                        <a:pt x="97" y="123"/>
                        <a:pt x="92" y="128"/>
                      </a:cubicBezTo>
                      <a:cubicBezTo>
                        <a:pt x="57" y="128"/>
                        <a:pt x="57" y="128"/>
                        <a:pt x="57" y="128"/>
                      </a:cubicBezTo>
                      <a:cubicBezTo>
                        <a:pt x="53" y="123"/>
                        <a:pt x="43" y="112"/>
                        <a:pt x="43" y="96"/>
                      </a:cubicBezTo>
                      <a:cubicBezTo>
                        <a:pt x="43" y="81"/>
                        <a:pt x="64" y="69"/>
                        <a:pt x="75" y="64"/>
                      </a:cubicBezTo>
                      <a:close/>
                      <a:moveTo>
                        <a:pt x="62" y="149"/>
                      </a:moveTo>
                      <a:cubicBezTo>
                        <a:pt x="88" y="149"/>
                        <a:pt x="88" y="149"/>
                        <a:pt x="88" y="149"/>
                      </a:cubicBezTo>
                      <a:cubicBezTo>
                        <a:pt x="114" y="256"/>
                        <a:pt x="114" y="256"/>
                        <a:pt x="114" y="256"/>
                      </a:cubicBezTo>
                      <a:cubicBezTo>
                        <a:pt x="35" y="256"/>
                        <a:pt x="35" y="256"/>
                        <a:pt x="35" y="256"/>
                      </a:cubicBezTo>
                      <a:lnTo>
                        <a:pt x="62" y="149"/>
                      </a:lnTo>
                      <a:close/>
                      <a:moveTo>
                        <a:pt x="128" y="298"/>
                      </a:moveTo>
                      <a:cubicBezTo>
                        <a:pt x="21" y="298"/>
                        <a:pt x="21" y="298"/>
                        <a:pt x="21" y="298"/>
                      </a:cubicBezTo>
                      <a:cubicBezTo>
                        <a:pt x="21" y="277"/>
                        <a:pt x="21" y="277"/>
                        <a:pt x="21" y="277"/>
                      </a:cubicBezTo>
                      <a:cubicBezTo>
                        <a:pt x="128" y="277"/>
                        <a:pt x="128" y="277"/>
                        <a:pt x="128" y="277"/>
                      </a:cubicBezTo>
                      <a:lnTo>
                        <a:pt x="128" y="298"/>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38" name="Freeform 922">
                  <a:extLst>
                    <a:ext uri="{FF2B5EF4-FFF2-40B4-BE49-F238E27FC236}">
                      <a16:creationId xmlns:a16="http://schemas.microsoft.com/office/drawing/2014/main" id="{E7509D84-19A1-8C2D-2E30-6AA84FB735F8}"/>
                    </a:ext>
                  </a:extLst>
                </p:cNvPr>
                <p:cNvSpPr>
                  <a:spLocks noEditPoints="1"/>
                </p:cNvSpPr>
                <p:nvPr/>
              </p:nvSpPr>
              <p:spPr bwMode="auto">
                <a:xfrm>
                  <a:off x="5645" y="4510"/>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grpSp>
            <p:nvGrpSpPr>
              <p:cNvPr id="18" name="Group 318">
                <a:extLst>
                  <a:ext uri="{FF2B5EF4-FFF2-40B4-BE49-F238E27FC236}">
                    <a16:creationId xmlns:a16="http://schemas.microsoft.com/office/drawing/2014/main" id="{046B072E-6A92-0BF6-B1FB-CE29CB7E8F5F}"/>
                  </a:ext>
                </a:extLst>
              </p:cNvPr>
              <p:cNvGrpSpPr>
                <a:grpSpLocks noChangeAspect="1"/>
              </p:cNvGrpSpPr>
              <p:nvPr/>
            </p:nvGrpSpPr>
            <p:grpSpPr bwMode="auto">
              <a:xfrm>
                <a:off x="2378874" y="2142533"/>
                <a:ext cx="457200" cy="457200"/>
                <a:chOff x="5850" y="1203"/>
                <a:chExt cx="340" cy="340"/>
              </a:xfrm>
              <a:solidFill>
                <a:srgbClr val="2C5234"/>
              </a:solidFill>
            </p:grpSpPr>
            <p:sp>
              <p:nvSpPr>
                <p:cNvPr id="35" name="Freeform 319">
                  <a:extLst>
                    <a:ext uri="{FF2B5EF4-FFF2-40B4-BE49-F238E27FC236}">
                      <a16:creationId xmlns:a16="http://schemas.microsoft.com/office/drawing/2014/main" id="{11C761B7-F0CA-6DE0-D66C-B9F12C24C8C5}"/>
                    </a:ext>
                  </a:extLst>
                </p:cNvPr>
                <p:cNvSpPr>
                  <a:spLocks noEditPoints="1"/>
                </p:cNvSpPr>
                <p:nvPr/>
              </p:nvSpPr>
              <p:spPr bwMode="auto">
                <a:xfrm>
                  <a:off x="5850" y="1203"/>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36" name="Freeform 320">
                  <a:extLst>
                    <a:ext uri="{FF2B5EF4-FFF2-40B4-BE49-F238E27FC236}">
                      <a16:creationId xmlns:a16="http://schemas.microsoft.com/office/drawing/2014/main" id="{828D7CED-2489-AEF3-B8EA-3683DB41AD0A}"/>
                    </a:ext>
                  </a:extLst>
                </p:cNvPr>
                <p:cNvSpPr>
                  <a:spLocks noEditPoints="1"/>
                </p:cNvSpPr>
                <p:nvPr/>
              </p:nvSpPr>
              <p:spPr bwMode="auto">
                <a:xfrm>
                  <a:off x="5958" y="1265"/>
                  <a:ext cx="137" cy="207"/>
                </a:xfrm>
                <a:custGeom>
                  <a:avLst/>
                  <a:gdLst>
                    <a:gd name="T0" fmla="*/ 199 w 207"/>
                    <a:gd name="T1" fmla="*/ 40 h 311"/>
                    <a:gd name="T2" fmla="*/ 99 w 207"/>
                    <a:gd name="T3" fmla="*/ 2 h 311"/>
                    <a:gd name="T4" fmla="*/ 85 w 207"/>
                    <a:gd name="T5" fmla="*/ 8 h 311"/>
                    <a:gd name="T6" fmla="*/ 78 w 207"/>
                    <a:gd name="T7" fmla="*/ 28 h 311"/>
                    <a:gd name="T8" fmla="*/ 78 w 207"/>
                    <a:gd name="T9" fmla="*/ 37 h 311"/>
                    <a:gd name="T10" fmla="*/ 82 w 207"/>
                    <a:gd name="T11" fmla="*/ 46 h 311"/>
                    <a:gd name="T12" fmla="*/ 52 w 207"/>
                    <a:gd name="T13" fmla="*/ 125 h 311"/>
                    <a:gd name="T14" fmla="*/ 26 w 207"/>
                    <a:gd name="T15" fmla="*/ 124 h 311"/>
                    <a:gd name="T16" fmla="*/ 16 w 207"/>
                    <a:gd name="T17" fmla="*/ 130 h 311"/>
                    <a:gd name="T18" fmla="*/ 1 w 207"/>
                    <a:gd name="T19" fmla="*/ 170 h 311"/>
                    <a:gd name="T20" fmla="*/ 1 w 207"/>
                    <a:gd name="T21" fmla="*/ 178 h 311"/>
                    <a:gd name="T22" fmla="*/ 7 w 207"/>
                    <a:gd name="T23" fmla="*/ 184 h 311"/>
                    <a:gd name="T24" fmla="*/ 67 w 207"/>
                    <a:gd name="T25" fmla="*/ 207 h 311"/>
                    <a:gd name="T26" fmla="*/ 32 w 207"/>
                    <a:gd name="T27" fmla="*/ 297 h 311"/>
                    <a:gd name="T28" fmla="*/ 38 w 207"/>
                    <a:gd name="T29" fmla="*/ 310 h 311"/>
                    <a:gd name="T30" fmla="*/ 42 w 207"/>
                    <a:gd name="T31" fmla="*/ 311 h 311"/>
                    <a:gd name="T32" fmla="*/ 52 w 207"/>
                    <a:gd name="T33" fmla="*/ 304 h 311"/>
                    <a:gd name="T34" fmla="*/ 86 w 207"/>
                    <a:gd name="T35" fmla="*/ 214 h 311"/>
                    <a:gd name="T36" fmla="*/ 146 w 207"/>
                    <a:gd name="T37" fmla="*/ 237 h 311"/>
                    <a:gd name="T38" fmla="*/ 150 w 207"/>
                    <a:gd name="T39" fmla="*/ 238 h 311"/>
                    <a:gd name="T40" fmla="*/ 160 w 207"/>
                    <a:gd name="T41" fmla="*/ 231 h 311"/>
                    <a:gd name="T42" fmla="*/ 175 w 207"/>
                    <a:gd name="T43" fmla="*/ 191 h 311"/>
                    <a:gd name="T44" fmla="*/ 172 w 207"/>
                    <a:gd name="T45" fmla="*/ 179 h 311"/>
                    <a:gd name="T46" fmla="*/ 152 w 207"/>
                    <a:gd name="T47" fmla="*/ 163 h 311"/>
                    <a:gd name="T48" fmla="*/ 182 w 207"/>
                    <a:gd name="T49" fmla="*/ 84 h 311"/>
                    <a:gd name="T50" fmla="*/ 192 w 207"/>
                    <a:gd name="T51" fmla="*/ 80 h 311"/>
                    <a:gd name="T52" fmla="*/ 197 w 207"/>
                    <a:gd name="T53" fmla="*/ 74 h 311"/>
                    <a:gd name="T54" fmla="*/ 205 w 207"/>
                    <a:gd name="T55" fmla="*/ 54 h 311"/>
                    <a:gd name="T56" fmla="*/ 199 w 207"/>
                    <a:gd name="T57" fmla="*/ 40 h 311"/>
                    <a:gd name="T58" fmla="*/ 179 w 207"/>
                    <a:gd name="T59" fmla="*/ 62 h 311"/>
                    <a:gd name="T60" fmla="*/ 169 w 207"/>
                    <a:gd name="T61" fmla="*/ 67 h 311"/>
                    <a:gd name="T62" fmla="*/ 164 w 207"/>
                    <a:gd name="T63" fmla="*/ 73 h 311"/>
                    <a:gd name="T64" fmla="*/ 129 w 207"/>
                    <a:gd name="T65" fmla="*/ 162 h 311"/>
                    <a:gd name="T66" fmla="*/ 132 w 207"/>
                    <a:gd name="T67" fmla="*/ 174 h 311"/>
                    <a:gd name="T68" fmla="*/ 153 w 207"/>
                    <a:gd name="T69" fmla="*/ 191 h 311"/>
                    <a:gd name="T70" fmla="*/ 144 w 207"/>
                    <a:gd name="T71" fmla="*/ 214 h 311"/>
                    <a:gd name="T72" fmla="*/ 24 w 207"/>
                    <a:gd name="T73" fmla="*/ 168 h 311"/>
                    <a:gd name="T74" fmla="*/ 33 w 207"/>
                    <a:gd name="T75" fmla="*/ 145 h 311"/>
                    <a:gd name="T76" fmla="*/ 59 w 207"/>
                    <a:gd name="T77" fmla="*/ 146 h 311"/>
                    <a:gd name="T78" fmla="*/ 70 w 207"/>
                    <a:gd name="T79" fmla="*/ 139 h 311"/>
                    <a:gd name="T80" fmla="*/ 104 w 207"/>
                    <a:gd name="T81" fmla="*/ 50 h 311"/>
                    <a:gd name="T82" fmla="*/ 104 w 207"/>
                    <a:gd name="T83" fmla="*/ 42 h 311"/>
                    <a:gd name="T84" fmla="*/ 99 w 207"/>
                    <a:gd name="T85" fmla="*/ 32 h 311"/>
                    <a:gd name="T86" fmla="*/ 102 w 207"/>
                    <a:gd name="T87" fmla="*/ 26 h 311"/>
                    <a:gd name="T88" fmla="*/ 181 w 207"/>
                    <a:gd name="T89" fmla="*/ 57 h 311"/>
                    <a:gd name="T90" fmla="*/ 179 w 207"/>
                    <a:gd name="T91" fmla="*/ 62 h 3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07" h="311">
                      <a:moveTo>
                        <a:pt x="199" y="40"/>
                      </a:moveTo>
                      <a:cubicBezTo>
                        <a:pt x="99" y="2"/>
                        <a:pt x="99" y="2"/>
                        <a:pt x="99" y="2"/>
                      </a:cubicBezTo>
                      <a:cubicBezTo>
                        <a:pt x="94" y="0"/>
                        <a:pt x="88" y="3"/>
                        <a:pt x="85" y="8"/>
                      </a:cubicBezTo>
                      <a:cubicBezTo>
                        <a:pt x="78" y="28"/>
                        <a:pt x="78" y="28"/>
                        <a:pt x="78" y="28"/>
                      </a:cubicBezTo>
                      <a:cubicBezTo>
                        <a:pt x="77" y="31"/>
                        <a:pt x="77" y="34"/>
                        <a:pt x="78" y="37"/>
                      </a:cubicBezTo>
                      <a:cubicBezTo>
                        <a:pt x="82" y="46"/>
                        <a:pt x="82" y="46"/>
                        <a:pt x="82" y="46"/>
                      </a:cubicBezTo>
                      <a:cubicBezTo>
                        <a:pt x="52" y="125"/>
                        <a:pt x="52" y="125"/>
                        <a:pt x="52" y="125"/>
                      </a:cubicBezTo>
                      <a:cubicBezTo>
                        <a:pt x="26" y="124"/>
                        <a:pt x="26" y="124"/>
                        <a:pt x="26" y="124"/>
                      </a:cubicBezTo>
                      <a:cubicBezTo>
                        <a:pt x="22" y="123"/>
                        <a:pt x="18" y="126"/>
                        <a:pt x="16" y="130"/>
                      </a:cubicBezTo>
                      <a:cubicBezTo>
                        <a:pt x="1" y="170"/>
                        <a:pt x="1" y="170"/>
                        <a:pt x="1" y="170"/>
                      </a:cubicBezTo>
                      <a:cubicBezTo>
                        <a:pt x="0" y="173"/>
                        <a:pt x="0" y="176"/>
                        <a:pt x="1" y="178"/>
                      </a:cubicBezTo>
                      <a:cubicBezTo>
                        <a:pt x="2" y="181"/>
                        <a:pt x="4" y="183"/>
                        <a:pt x="7" y="184"/>
                      </a:cubicBezTo>
                      <a:cubicBezTo>
                        <a:pt x="67" y="207"/>
                        <a:pt x="67" y="207"/>
                        <a:pt x="67" y="207"/>
                      </a:cubicBezTo>
                      <a:cubicBezTo>
                        <a:pt x="32" y="297"/>
                        <a:pt x="32" y="297"/>
                        <a:pt x="32" y="297"/>
                      </a:cubicBezTo>
                      <a:cubicBezTo>
                        <a:pt x="30" y="302"/>
                        <a:pt x="33" y="308"/>
                        <a:pt x="38" y="310"/>
                      </a:cubicBezTo>
                      <a:cubicBezTo>
                        <a:pt x="40" y="311"/>
                        <a:pt x="41" y="311"/>
                        <a:pt x="42" y="311"/>
                      </a:cubicBezTo>
                      <a:cubicBezTo>
                        <a:pt x="46" y="311"/>
                        <a:pt x="50" y="308"/>
                        <a:pt x="52" y="304"/>
                      </a:cubicBezTo>
                      <a:cubicBezTo>
                        <a:pt x="86" y="214"/>
                        <a:pt x="86" y="214"/>
                        <a:pt x="86" y="214"/>
                      </a:cubicBezTo>
                      <a:cubicBezTo>
                        <a:pt x="146" y="237"/>
                        <a:pt x="146" y="237"/>
                        <a:pt x="146" y="237"/>
                      </a:cubicBezTo>
                      <a:cubicBezTo>
                        <a:pt x="147" y="238"/>
                        <a:pt x="149" y="238"/>
                        <a:pt x="150" y="238"/>
                      </a:cubicBezTo>
                      <a:cubicBezTo>
                        <a:pt x="154" y="238"/>
                        <a:pt x="158" y="235"/>
                        <a:pt x="160" y="231"/>
                      </a:cubicBezTo>
                      <a:cubicBezTo>
                        <a:pt x="175" y="191"/>
                        <a:pt x="175" y="191"/>
                        <a:pt x="175" y="191"/>
                      </a:cubicBezTo>
                      <a:cubicBezTo>
                        <a:pt x="177" y="187"/>
                        <a:pt x="176" y="182"/>
                        <a:pt x="172" y="179"/>
                      </a:cubicBezTo>
                      <a:cubicBezTo>
                        <a:pt x="152" y="163"/>
                        <a:pt x="152" y="163"/>
                        <a:pt x="152" y="163"/>
                      </a:cubicBezTo>
                      <a:cubicBezTo>
                        <a:pt x="182" y="84"/>
                        <a:pt x="182" y="84"/>
                        <a:pt x="182" y="84"/>
                      </a:cubicBezTo>
                      <a:cubicBezTo>
                        <a:pt x="192" y="80"/>
                        <a:pt x="192" y="80"/>
                        <a:pt x="192" y="80"/>
                      </a:cubicBezTo>
                      <a:cubicBezTo>
                        <a:pt x="194" y="79"/>
                        <a:pt x="196" y="77"/>
                        <a:pt x="197" y="74"/>
                      </a:cubicBezTo>
                      <a:cubicBezTo>
                        <a:pt x="205" y="54"/>
                        <a:pt x="205" y="54"/>
                        <a:pt x="205" y="54"/>
                      </a:cubicBezTo>
                      <a:cubicBezTo>
                        <a:pt x="207" y="49"/>
                        <a:pt x="204" y="43"/>
                        <a:pt x="199" y="40"/>
                      </a:cubicBezTo>
                      <a:close/>
                      <a:moveTo>
                        <a:pt x="179" y="62"/>
                      </a:moveTo>
                      <a:cubicBezTo>
                        <a:pt x="169" y="67"/>
                        <a:pt x="169" y="67"/>
                        <a:pt x="169" y="67"/>
                      </a:cubicBezTo>
                      <a:cubicBezTo>
                        <a:pt x="167" y="68"/>
                        <a:pt x="165" y="70"/>
                        <a:pt x="164" y="73"/>
                      </a:cubicBezTo>
                      <a:cubicBezTo>
                        <a:pt x="129" y="162"/>
                        <a:pt x="129" y="162"/>
                        <a:pt x="129" y="162"/>
                      </a:cubicBezTo>
                      <a:cubicBezTo>
                        <a:pt x="128" y="167"/>
                        <a:pt x="129" y="172"/>
                        <a:pt x="132" y="174"/>
                      </a:cubicBezTo>
                      <a:cubicBezTo>
                        <a:pt x="153" y="191"/>
                        <a:pt x="153" y="191"/>
                        <a:pt x="153" y="191"/>
                      </a:cubicBezTo>
                      <a:cubicBezTo>
                        <a:pt x="144" y="214"/>
                        <a:pt x="144" y="214"/>
                        <a:pt x="144" y="214"/>
                      </a:cubicBezTo>
                      <a:cubicBezTo>
                        <a:pt x="24" y="168"/>
                        <a:pt x="24" y="168"/>
                        <a:pt x="24" y="168"/>
                      </a:cubicBezTo>
                      <a:cubicBezTo>
                        <a:pt x="33" y="145"/>
                        <a:pt x="33" y="145"/>
                        <a:pt x="33" y="145"/>
                      </a:cubicBezTo>
                      <a:cubicBezTo>
                        <a:pt x="59" y="146"/>
                        <a:pt x="59" y="146"/>
                        <a:pt x="59" y="146"/>
                      </a:cubicBezTo>
                      <a:cubicBezTo>
                        <a:pt x="64" y="147"/>
                        <a:pt x="68" y="144"/>
                        <a:pt x="70" y="139"/>
                      </a:cubicBezTo>
                      <a:cubicBezTo>
                        <a:pt x="104" y="50"/>
                        <a:pt x="104" y="50"/>
                        <a:pt x="104" y="50"/>
                      </a:cubicBezTo>
                      <a:cubicBezTo>
                        <a:pt x="105" y="47"/>
                        <a:pt x="105" y="44"/>
                        <a:pt x="104" y="42"/>
                      </a:cubicBezTo>
                      <a:cubicBezTo>
                        <a:pt x="99" y="32"/>
                        <a:pt x="99" y="32"/>
                        <a:pt x="99" y="32"/>
                      </a:cubicBezTo>
                      <a:cubicBezTo>
                        <a:pt x="102" y="26"/>
                        <a:pt x="102" y="26"/>
                        <a:pt x="102" y="26"/>
                      </a:cubicBezTo>
                      <a:cubicBezTo>
                        <a:pt x="181" y="57"/>
                        <a:pt x="181" y="57"/>
                        <a:pt x="181" y="57"/>
                      </a:cubicBezTo>
                      <a:lnTo>
                        <a:pt x="179" y="62"/>
                      </a:ln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grpSp>
            <p:nvGrpSpPr>
              <p:cNvPr id="19" name="Group 759">
                <a:extLst>
                  <a:ext uri="{FF2B5EF4-FFF2-40B4-BE49-F238E27FC236}">
                    <a16:creationId xmlns:a16="http://schemas.microsoft.com/office/drawing/2014/main" id="{3A5654E2-8DEF-8FFC-55C0-787C52F17A46}"/>
                  </a:ext>
                </a:extLst>
              </p:cNvPr>
              <p:cNvGrpSpPr>
                <a:grpSpLocks noChangeAspect="1"/>
              </p:cNvGrpSpPr>
              <p:nvPr/>
            </p:nvGrpSpPr>
            <p:grpSpPr bwMode="auto">
              <a:xfrm>
                <a:off x="2377440" y="3749040"/>
                <a:ext cx="457200" cy="457200"/>
                <a:chOff x="2732" y="2698"/>
                <a:chExt cx="340" cy="340"/>
              </a:xfrm>
              <a:solidFill>
                <a:srgbClr val="004F59"/>
              </a:solidFill>
            </p:grpSpPr>
            <p:sp>
              <p:nvSpPr>
                <p:cNvPr id="33" name="Freeform 760">
                  <a:extLst>
                    <a:ext uri="{FF2B5EF4-FFF2-40B4-BE49-F238E27FC236}">
                      <a16:creationId xmlns:a16="http://schemas.microsoft.com/office/drawing/2014/main" id="{612A285B-70CD-5596-6035-3A6A43E5F2FC}"/>
                    </a:ext>
                  </a:extLst>
                </p:cNvPr>
                <p:cNvSpPr>
                  <a:spLocks noEditPoints="1"/>
                </p:cNvSpPr>
                <p:nvPr/>
              </p:nvSpPr>
              <p:spPr bwMode="auto">
                <a:xfrm>
                  <a:off x="2732" y="2698"/>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34" name="Freeform 761">
                  <a:extLst>
                    <a:ext uri="{FF2B5EF4-FFF2-40B4-BE49-F238E27FC236}">
                      <a16:creationId xmlns:a16="http://schemas.microsoft.com/office/drawing/2014/main" id="{67754708-5FBF-AE28-BB62-FA0966105637}"/>
                    </a:ext>
                  </a:extLst>
                </p:cNvPr>
                <p:cNvSpPr>
                  <a:spLocks noEditPoints="1"/>
                </p:cNvSpPr>
                <p:nvPr/>
              </p:nvSpPr>
              <p:spPr bwMode="auto">
                <a:xfrm>
                  <a:off x="2817" y="2762"/>
                  <a:ext cx="170" cy="212"/>
                </a:xfrm>
                <a:custGeom>
                  <a:avLst/>
                  <a:gdLst>
                    <a:gd name="T0" fmla="*/ 245 w 256"/>
                    <a:gd name="T1" fmla="*/ 320 h 320"/>
                    <a:gd name="T2" fmla="*/ 234 w 256"/>
                    <a:gd name="T3" fmla="*/ 309 h 320"/>
                    <a:gd name="T4" fmla="*/ 234 w 256"/>
                    <a:gd name="T5" fmla="*/ 213 h 320"/>
                    <a:gd name="T6" fmla="*/ 192 w 256"/>
                    <a:gd name="T7" fmla="*/ 170 h 320"/>
                    <a:gd name="T8" fmla="*/ 64 w 256"/>
                    <a:gd name="T9" fmla="*/ 170 h 320"/>
                    <a:gd name="T10" fmla="*/ 21 w 256"/>
                    <a:gd name="T11" fmla="*/ 213 h 320"/>
                    <a:gd name="T12" fmla="*/ 21 w 256"/>
                    <a:gd name="T13" fmla="*/ 309 h 320"/>
                    <a:gd name="T14" fmla="*/ 10 w 256"/>
                    <a:gd name="T15" fmla="*/ 320 h 320"/>
                    <a:gd name="T16" fmla="*/ 0 w 256"/>
                    <a:gd name="T17" fmla="*/ 309 h 320"/>
                    <a:gd name="T18" fmla="*/ 0 w 256"/>
                    <a:gd name="T19" fmla="*/ 213 h 320"/>
                    <a:gd name="T20" fmla="*/ 64 w 256"/>
                    <a:gd name="T21" fmla="*/ 149 h 320"/>
                    <a:gd name="T22" fmla="*/ 192 w 256"/>
                    <a:gd name="T23" fmla="*/ 149 h 320"/>
                    <a:gd name="T24" fmla="*/ 256 w 256"/>
                    <a:gd name="T25" fmla="*/ 213 h 320"/>
                    <a:gd name="T26" fmla="*/ 256 w 256"/>
                    <a:gd name="T27" fmla="*/ 309 h 320"/>
                    <a:gd name="T28" fmla="*/ 245 w 256"/>
                    <a:gd name="T29" fmla="*/ 320 h 320"/>
                    <a:gd name="T30" fmla="*/ 192 w 256"/>
                    <a:gd name="T31" fmla="*/ 64 h 320"/>
                    <a:gd name="T32" fmla="*/ 128 w 256"/>
                    <a:gd name="T33" fmla="*/ 0 h 320"/>
                    <a:gd name="T34" fmla="*/ 64 w 256"/>
                    <a:gd name="T35" fmla="*/ 64 h 320"/>
                    <a:gd name="T36" fmla="*/ 128 w 256"/>
                    <a:gd name="T37" fmla="*/ 128 h 320"/>
                    <a:gd name="T38" fmla="*/ 192 w 256"/>
                    <a:gd name="T39" fmla="*/ 64 h 320"/>
                    <a:gd name="T40" fmla="*/ 170 w 256"/>
                    <a:gd name="T41" fmla="*/ 64 h 320"/>
                    <a:gd name="T42" fmla="*/ 128 w 256"/>
                    <a:gd name="T43" fmla="*/ 106 h 320"/>
                    <a:gd name="T44" fmla="*/ 85 w 256"/>
                    <a:gd name="T45" fmla="*/ 64 h 320"/>
                    <a:gd name="T46" fmla="*/ 128 w 256"/>
                    <a:gd name="T47" fmla="*/ 21 h 320"/>
                    <a:gd name="T48" fmla="*/ 170 w 256"/>
                    <a:gd name="T49" fmla="*/ 64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56" h="320">
                      <a:moveTo>
                        <a:pt x="245" y="320"/>
                      </a:moveTo>
                      <a:cubicBezTo>
                        <a:pt x="239" y="320"/>
                        <a:pt x="234" y="315"/>
                        <a:pt x="234" y="309"/>
                      </a:cubicBezTo>
                      <a:cubicBezTo>
                        <a:pt x="234" y="213"/>
                        <a:pt x="234" y="213"/>
                        <a:pt x="234" y="213"/>
                      </a:cubicBezTo>
                      <a:cubicBezTo>
                        <a:pt x="234" y="189"/>
                        <a:pt x="215" y="170"/>
                        <a:pt x="192" y="170"/>
                      </a:cubicBezTo>
                      <a:cubicBezTo>
                        <a:pt x="64" y="170"/>
                        <a:pt x="64" y="170"/>
                        <a:pt x="64" y="170"/>
                      </a:cubicBezTo>
                      <a:cubicBezTo>
                        <a:pt x="40" y="170"/>
                        <a:pt x="21" y="189"/>
                        <a:pt x="21" y="213"/>
                      </a:cubicBezTo>
                      <a:cubicBezTo>
                        <a:pt x="21" y="309"/>
                        <a:pt x="21" y="309"/>
                        <a:pt x="21" y="309"/>
                      </a:cubicBezTo>
                      <a:cubicBezTo>
                        <a:pt x="21" y="315"/>
                        <a:pt x="16" y="320"/>
                        <a:pt x="10" y="320"/>
                      </a:cubicBezTo>
                      <a:cubicBezTo>
                        <a:pt x="4" y="320"/>
                        <a:pt x="0" y="315"/>
                        <a:pt x="0" y="309"/>
                      </a:cubicBezTo>
                      <a:cubicBezTo>
                        <a:pt x="0" y="213"/>
                        <a:pt x="0" y="213"/>
                        <a:pt x="0" y="213"/>
                      </a:cubicBezTo>
                      <a:cubicBezTo>
                        <a:pt x="0" y="178"/>
                        <a:pt x="28" y="149"/>
                        <a:pt x="64" y="149"/>
                      </a:cubicBezTo>
                      <a:cubicBezTo>
                        <a:pt x="192" y="149"/>
                        <a:pt x="192" y="149"/>
                        <a:pt x="192" y="149"/>
                      </a:cubicBezTo>
                      <a:cubicBezTo>
                        <a:pt x="227" y="149"/>
                        <a:pt x="256" y="178"/>
                        <a:pt x="256" y="213"/>
                      </a:cubicBezTo>
                      <a:cubicBezTo>
                        <a:pt x="256" y="309"/>
                        <a:pt x="256" y="309"/>
                        <a:pt x="256" y="309"/>
                      </a:cubicBezTo>
                      <a:cubicBezTo>
                        <a:pt x="256" y="315"/>
                        <a:pt x="251" y="320"/>
                        <a:pt x="245" y="320"/>
                      </a:cubicBezTo>
                      <a:close/>
                      <a:moveTo>
                        <a:pt x="192" y="64"/>
                      </a:moveTo>
                      <a:cubicBezTo>
                        <a:pt x="192" y="28"/>
                        <a:pt x="163" y="0"/>
                        <a:pt x="128" y="0"/>
                      </a:cubicBezTo>
                      <a:cubicBezTo>
                        <a:pt x="92" y="0"/>
                        <a:pt x="64" y="28"/>
                        <a:pt x="64" y="64"/>
                      </a:cubicBezTo>
                      <a:cubicBezTo>
                        <a:pt x="64" y="99"/>
                        <a:pt x="92" y="128"/>
                        <a:pt x="128" y="128"/>
                      </a:cubicBezTo>
                      <a:cubicBezTo>
                        <a:pt x="163" y="128"/>
                        <a:pt x="192" y="99"/>
                        <a:pt x="192" y="64"/>
                      </a:cubicBezTo>
                      <a:close/>
                      <a:moveTo>
                        <a:pt x="170" y="64"/>
                      </a:moveTo>
                      <a:cubicBezTo>
                        <a:pt x="170" y="87"/>
                        <a:pt x="151" y="106"/>
                        <a:pt x="128" y="106"/>
                      </a:cubicBezTo>
                      <a:cubicBezTo>
                        <a:pt x="104" y="106"/>
                        <a:pt x="85" y="87"/>
                        <a:pt x="85" y="64"/>
                      </a:cubicBezTo>
                      <a:cubicBezTo>
                        <a:pt x="85" y="40"/>
                        <a:pt x="104" y="21"/>
                        <a:pt x="128" y="21"/>
                      </a:cubicBezTo>
                      <a:cubicBezTo>
                        <a:pt x="151" y="21"/>
                        <a:pt x="170" y="40"/>
                        <a:pt x="170" y="6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grpSp>
            <p:nvGrpSpPr>
              <p:cNvPr id="20" name="Group 541">
                <a:extLst>
                  <a:ext uri="{FF2B5EF4-FFF2-40B4-BE49-F238E27FC236}">
                    <a16:creationId xmlns:a16="http://schemas.microsoft.com/office/drawing/2014/main" id="{34D48345-217E-999D-44C6-83D229032F09}"/>
                  </a:ext>
                </a:extLst>
              </p:cNvPr>
              <p:cNvGrpSpPr>
                <a:grpSpLocks noChangeAspect="1"/>
              </p:cNvGrpSpPr>
              <p:nvPr/>
            </p:nvGrpSpPr>
            <p:grpSpPr bwMode="auto">
              <a:xfrm>
                <a:off x="5193792" y="5370505"/>
                <a:ext cx="457200" cy="457201"/>
                <a:chOff x="5326" y="2494"/>
                <a:chExt cx="340" cy="340"/>
              </a:xfrm>
              <a:solidFill>
                <a:srgbClr val="00B050"/>
              </a:solidFill>
            </p:grpSpPr>
            <p:sp>
              <p:nvSpPr>
                <p:cNvPr id="31" name="Freeform 542">
                  <a:extLst>
                    <a:ext uri="{FF2B5EF4-FFF2-40B4-BE49-F238E27FC236}">
                      <a16:creationId xmlns:a16="http://schemas.microsoft.com/office/drawing/2014/main" id="{AE11701A-45B6-94CC-BE15-74F92F37DD93}"/>
                    </a:ext>
                  </a:extLst>
                </p:cNvPr>
                <p:cNvSpPr>
                  <a:spLocks noEditPoints="1"/>
                </p:cNvSpPr>
                <p:nvPr/>
              </p:nvSpPr>
              <p:spPr bwMode="auto">
                <a:xfrm>
                  <a:off x="5430" y="2558"/>
                  <a:ext cx="132" cy="212"/>
                </a:xfrm>
                <a:custGeom>
                  <a:avLst/>
                  <a:gdLst>
                    <a:gd name="T0" fmla="*/ 99 w 199"/>
                    <a:gd name="T1" fmla="*/ 0 h 320"/>
                    <a:gd name="T2" fmla="*/ 99 w 199"/>
                    <a:gd name="T3" fmla="*/ 0 h 320"/>
                    <a:gd name="T4" fmla="*/ 99 w 199"/>
                    <a:gd name="T5" fmla="*/ 0 h 320"/>
                    <a:gd name="T6" fmla="*/ 99 w 199"/>
                    <a:gd name="T7" fmla="*/ 0 h 320"/>
                    <a:gd name="T8" fmla="*/ 98 w 199"/>
                    <a:gd name="T9" fmla="*/ 0 h 320"/>
                    <a:gd name="T10" fmla="*/ 0 w 199"/>
                    <a:gd name="T11" fmla="*/ 95 h 320"/>
                    <a:gd name="T12" fmla="*/ 19 w 199"/>
                    <a:gd name="T13" fmla="*/ 158 h 320"/>
                    <a:gd name="T14" fmla="*/ 45 w 199"/>
                    <a:gd name="T15" fmla="*/ 213 h 320"/>
                    <a:gd name="T16" fmla="*/ 45 w 199"/>
                    <a:gd name="T17" fmla="*/ 245 h 320"/>
                    <a:gd name="T18" fmla="*/ 46 w 199"/>
                    <a:gd name="T19" fmla="*/ 246 h 320"/>
                    <a:gd name="T20" fmla="*/ 45 w 199"/>
                    <a:gd name="T21" fmla="*/ 247 h 320"/>
                    <a:gd name="T22" fmla="*/ 56 w 199"/>
                    <a:gd name="T23" fmla="*/ 311 h 320"/>
                    <a:gd name="T24" fmla="*/ 67 w 199"/>
                    <a:gd name="T25" fmla="*/ 320 h 320"/>
                    <a:gd name="T26" fmla="*/ 131 w 199"/>
                    <a:gd name="T27" fmla="*/ 320 h 320"/>
                    <a:gd name="T28" fmla="*/ 141 w 199"/>
                    <a:gd name="T29" fmla="*/ 311 h 320"/>
                    <a:gd name="T30" fmla="*/ 152 w 199"/>
                    <a:gd name="T31" fmla="*/ 247 h 320"/>
                    <a:gd name="T32" fmla="*/ 152 w 199"/>
                    <a:gd name="T33" fmla="*/ 246 h 320"/>
                    <a:gd name="T34" fmla="*/ 152 w 199"/>
                    <a:gd name="T35" fmla="*/ 245 h 320"/>
                    <a:gd name="T36" fmla="*/ 152 w 199"/>
                    <a:gd name="T37" fmla="*/ 213 h 320"/>
                    <a:gd name="T38" fmla="*/ 179 w 199"/>
                    <a:gd name="T39" fmla="*/ 158 h 320"/>
                    <a:gd name="T40" fmla="*/ 199 w 199"/>
                    <a:gd name="T41" fmla="*/ 95 h 320"/>
                    <a:gd name="T42" fmla="*/ 99 w 199"/>
                    <a:gd name="T43" fmla="*/ 0 h 320"/>
                    <a:gd name="T44" fmla="*/ 122 w 199"/>
                    <a:gd name="T45" fmla="*/ 298 h 320"/>
                    <a:gd name="T46" fmla="*/ 76 w 199"/>
                    <a:gd name="T47" fmla="*/ 298 h 320"/>
                    <a:gd name="T48" fmla="*/ 69 w 199"/>
                    <a:gd name="T49" fmla="*/ 256 h 320"/>
                    <a:gd name="T50" fmla="*/ 129 w 199"/>
                    <a:gd name="T51" fmla="*/ 256 h 320"/>
                    <a:gd name="T52" fmla="*/ 122 w 199"/>
                    <a:gd name="T53" fmla="*/ 298 h 320"/>
                    <a:gd name="T54" fmla="*/ 161 w 199"/>
                    <a:gd name="T55" fmla="*/ 147 h 320"/>
                    <a:gd name="T56" fmla="*/ 131 w 199"/>
                    <a:gd name="T57" fmla="*/ 213 h 320"/>
                    <a:gd name="T58" fmla="*/ 131 w 199"/>
                    <a:gd name="T59" fmla="*/ 234 h 320"/>
                    <a:gd name="T60" fmla="*/ 109 w 199"/>
                    <a:gd name="T61" fmla="*/ 234 h 320"/>
                    <a:gd name="T62" fmla="*/ 109 w 199"/>
                    <a:gd name="T63" fmla="*/ 153 h 320"/>
                    <a:gd name="T64" fmla="*/ 128 w 199"/>
                    <a:gd name="T65" fmla="*/ 135 h 320"/>
                    <a:gd name="T66" fmla="*/ 128 w 199"/>
                    <a:gd name="T67" fmla="*/ 120 h 320"/>
                    <a:gd name="T68" fmla="*/ 112 w 199"/>
                    <a:gd name="T69" fmla="*/ 120 h 320"/>
                    <a:gd name="T70" fmla="*/ 99 w 199"/>
                    <a:gd name="T71" fmla="*/ 134 h 320"/>
                    <a:gd name="T72" fmla="*/ 85 w 199"/>
                    <a:gd name="T73" fmla="*/ 120 h 320"/>
                    <a:gd name="T74" fmla="*/ 70 w 199"/>
                    <a:gd name="T75" fmla="*/ 120 h 320"/>
                    <a:gd name="T76" fmla="*/ 70 w 199"/>
                    <a:gd name="T77" fmla="*/ 135 h 320"/>
                    <a:gd name="T78" fmla="*/ 88 w 199"/>
                    <a:gd name="T79" fmla="*/ 153 h 320"/>
                    <a:gd name="T80" fmla="*/ 88 w 199"/>
                    <a:gd name="T81" fmla="*/ 234 h 320"/>
                    <a:gd name="T82" fmla="*/ 67 w 199"/>
                    <a:gd name="T83" fmla="*/ 234 h 320"/>
                    <a:gd name="T84" fmla="*/ 67 w 199"/>
                    <a:gd name="T85" fmla="*/ 213 h 320"/>
                    <a:gd name="T86" fmla="*/ 37 w 199"/>
                    <a:gd name="T87" fmla="*/ 146 h 320"/>
                    <a:gd name="T88" fmla="*/ 21 w 199"/>
                    <a:gd name="T89" fmla="*/ 95 h 320"/>
                    <a:gd name="T90" fmla="*/ 99 w 199"/>
                    <a:gd name="T91" fmla="*/ 21 h 320"/>
                    <a:gd name="T92" fmla="*/ 177 w 199"/>
                    <a:gd name="T93" fmla="*/ 95 h 320"/>
                    <a:gd name="T94" fmla="*/ 161 w 199"/>
                    <a:gd name="T95" fmla="*/ 147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9" h="320">
                      <a:moveTo>
                        <a:pt x="99" y="0"/>
                      </a:moveTo>
                      <a:cubicBezTo>
                        <a:pt x="99" y="0"/>
                        <a:pt x="99" y="0"/>
                        <a:pt x="99" y="0"/>
                      </a:cubicBezTo>
                      <a:cubicBezTo>
                        <a:pt x="99" y="0"/>
                        <a:pt x="99" y="0"/>
                        <a:pt x="99" y="0"/>
                      </a:cubicBezTo>
                      <a:cubicBezTo>
                        <a:pt x="99" y="0"/>
                        <a:pt x="99" y="0"/>
                        <a:pt x="99" y="0"/>
                      </a:cubicBezTo>
                      <a:cubicBezTo>
                        <a:pt x="99" y="0"/>
                        <a:pt x="99" y="0"/>
                        <a:pt x="98" y="0"/>
                      </a:cubicBezTo>
                      <a:cubicBezTo>
                        <a:pt x="45" y="0"/>
                        <a:pt x="0" y="44"/>
                        <a:pt x="0" y="95"/>
                      </a:cubicBezTo>
                      <a:cubicBezTo>
                        <a:pt x="0" y="129"/>
                        <a:pt x="18" y="157"/>
                        <a:pt x="19" y="158"/>
                      </a:cubicBezTo>
                      <a:cubicBezTo>
                        <a:pt x="32" y="179"/>
                        <a:pt x="45" y="206"/>
                        <a:pt x="45" y="213"/>
                      </a:cubicBezTo>
                      <a:cubicBezTo>
                        <a:pt x="45" y="245"/>
                        <a:pt x="45" y="245"/>
                        <a:pt x="45" y="245"/>
                      </a:cubicBezTo>
                      <a:cubicBezTo>
                        <a:pt x="45" y="245"/>
                        <a:pt x="45" y="246"/>
                        <a:pt x="46" y="246"/>
                      </a:cubicBezTo>
                      <a:cubicBezTo>
                        <a:pt x="46" y="246"/>
                        <a:pt x="45" y="246"/>
                        <a:pt x="45" y="247"/>
                      </a:cubicBezTo>
                      <a:cubicBezTo>
                        <a:pt x="56" y="311"/>
                        <a:pt x="56" y="311"/>
                        <a:pt x="56" y="311"/>
                      </a:cubicBezTo>
                      <a:cubicBezTo>
                        <a:pt x="57" y="316"/>
                        <a:pt x="61" y="320"/>
                        <a:pt x="67" y="320"/>
                      </a:cubicBezTo>
                      <a:cubicBezTo>
                        <a:pt x="131" y="320"/>
                        <a:pt x="131" y="320"/>
                        <a:pt x="131" y="320"/>
                      </a:cubicBezTo>
                      <a:cubicBezTo>
                        <a:pt x="136" y="320"/>
                        <a:pt x="140" y="316"/>
                        <a:pt x="141" y="311"/>
                      </a:cubicBezTo>
                      <a:cubicBezTo>
                        <a:pt x="152" y="247"/>
                        <a:pt x="152" y="247"/>
                        <a:pt x="152" y="247"/>
                      </a:cubicBezTo>
                      <a:cubicBezTo>
                        <a:pt x="152" y="246"/>
                        <a:pt x="152" y="246"/>
                        <a:pt x="152" y="246"/>
                      </a:cubicBezTo>
                      <a:cubicBezTo>
                        <a:pt x="152" y="246"/>
                        <a:pt x="152" y="245"/>
                        <a:pt x="152" y="245"/>
                      </a:cubicBezTo>
                      <a:cubicBezTo>
                        <a:pt x="152" y="213"/>
                        <a:pt x="152" y="213"/>
                        <a:pt x="152" y="213"/>
                      </a:cubicBezTo>
                      <a:cubicBezTo>
                        <a:pt x="152" y="206"/>
                        <a:pt x="166" y="179"/>
                        <a:pt x="179" y="158"/>
                      </a:cubicBezTo>
                      <a:cubicBezTo>
                        <a:pt x="180" y="157"/>
                        <a:pt x="199" y="129"/>
                        <a:pt x="199" y="95"/>
                      </a:cubicBezTo>
                      <a:cubicBezTo>
                        <a:pt x="199" y="44"/>
                        <a:pt x="153" y="0"/>
                        <a:pt x="99" y="0"/>
                      </a:cubicBezTo>
                      <a:close/>
                      <a:moveTo>
                        <a:pt x="122" y="298"/>
                      </a:moveTo>
                      <a:cubicBezTo>
                        <a:pt x="76" y="298"/>
                        <a:pt x="76" y="298"/>
                        <a:pt x="76" y="298"/>
                      </a:cubicBezTo>
                      <a:cubicBezTo>
                        <a:pt x="69" y="256"/>
                        <a:pt x="69" y="256"/>
                        <a:pt x="69" y="256"/>
                      </a:cubicBezTo>
                      <a:cubicBezTo>
                        <a:pt x="129" y="256"/>
                        <a:pt x="129" y="256"/>
                        <a:pt x="129" y="256"/>
                      </a:cubicBezTo>
                      <a:lnTo>
                        <a:pt x="122" y="298"/>
                      </a:lnTo>
                      <a:close/>
                      <a:moveTo>
                        <a:pt x="161" y="147"/>
                      </a:moveTo>
                      <a:cubicBezTo>
                        <a:pt x="154" y="158"/>
                        <a:pt x="131" y="196"/>
                        <a:pt x="131" y="213"/>
                      </a:cubicBezTo>
                      <a:cubicBezTo>
                        <a:pt x="131" y="234"/>
                        <a:pt x="131" y="234"/>
                        <a:pt x="131" y="234"/>
                      </a:cubicBezTo>
                      <a:cubicBezTo>
                        <a:pt x="109" y="234"/>
                        <a:pt x="109" y="234"/>
                        <a:pt x="109" y="234"/>
                      </a:cubicBezTo>
                      <a:cubicBezTo>
                        <a:pt x="109" y="153"/>
                        <a:pt x="109" y="153"/>
                        <a:pt x="109" y="153"/>
                      </a:cubicBezTo>
                      <a:cubicBezTo>
                        <a:pt x="128" y="135"/>
                        <a:pt x="128" y="135"/>
                        <a:pt x="128" y="135"/>
                      </a:cubicBezTo>
                      <a:cubicBezTo>
                        <a:pt x="132" y="131"/>
                        <a:pt x="132" y="124"/>
                        <a:pt x="128" y="120"/>
                      </a:cubicBezTo>
                      <a:cubicBezTo>
                        <a:pt x="123" y="116"/>
                        <a:pt x="117" y="116"/>
                        <a:pt x="112" y="120"/>
                      </a:cubicBezTo>
                      <a:cubicBezTo>
                        <a:pt x="99" y="134"/>
                        <a:pt x="99" y="134"/>
                        <a:pt x="99" y="134"/>
                      </a:cubicBezTo>
                      <a:cubicBezTo>
                        <a:pt x="85" y="120"/>
                        <a:pt x="85" y="120"/>
                        <a:pt x="85" y="120"/>
                      </a:cubicBezTo>
                      <a:cubicBezTo>
                        <a:pt x="81" y="116"/>
                        <a:pt x="74" y="116"/>
                        <a:pt x="70" y="120"/>
                      </a:cubicBezTo>
                      <a:cubicBezTo>
                        <a:pt x="66" y="124"/>
                        <a:pt x="66" y="131"/>
                        <a:pt x="70" y="135"/>
                      </a:cubicBezTo>
                      <a:cubicBezTo>
                        <a:pt x="88" y="153"/>
                        <a:pt x="88" y="153"/>
                        <a:pt x="88" y="153"/>
                      </a:cubicBezTo>
                      <a:cubicBezTo>
                        <a:pt x="88" y="234"/>
                        <a:pt x="88" y="234"/>
                        <a:pt x="88" y="234"/>
                      </a:cubicBezTo>
                      <a:cubicBezTo>
                        <a:pt x="67" y="234"/>
                        <a:pt x="67" y="234"/>
                        <a:pt x="67" y="234"/>
                      </a:cubicBezTo>
                      <a:cubicBezTo>
                        <a:pt x="67" y="213"/>
                        <a:pt x="67" y="213"/>
                        <a:pt x="67" y="213"/>
                      </a:cubicBezTo>
                      <a:cubicBezTo>
                        <a:pt x="67" y="196"/>
                        <a:pt x="44" y="158"/>
                        <a:pt x="37" y="146"/>
                      </a:cubicBezTo>
                      <a:cubicBezTo>
                        <a:pt x="37" y="146"/>
                        <a:pt x="21" y="123"/>
                        <a:pt x="21" y="95"/>
                      </a:cubicBezTo>
                      <a:cubicBezTo>
                        <a:pt x="21" y="55"/>
                        <a:pt x="57" y="21"/>
                        <a:pt x="99" y="21"/>
                      </a:cubicBezTo>
                      <a:cubicBezTo>
                        <a:pt x="141" y="21"/>
                        <a:pt x="177" y="55"/>
                        <a:pt x="177" y="95"/>
                      </a:cubicBezTo>
                      <a:cubicBezTo>
                        <a:pt x="177" y="122"/>
                        <a:pt x="161" y="146"/>
                        <a:pt x="161" y="147"/>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32" name="Freeform 543">
                  <a:extLst>
                    <a:ext uri="{FF2B5EF4-FFF2-40B4-BE49-F238E27FC236}">
                      <a16:creationId xmlns:a16="http://schemas.microsoft.com/office/drawing/2014/main" id="{E6AA3A40-2624-BACF-239B-26877EA707CB}"/>
                    </a:ext>
                  </a:extLst>
                </p:cNvPr>
                <p:cNvSpPr>
                  <a:spLocks noEditPoints="1"/>
                </p:cNvSpPr>
                <p:nvPr/>
              </p:nvSpPr>
              <p:spPr bwMode="auto">
                <a:xfrm>
                  <a:off x="5326" y="2494"/>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grpSp>
            <p:nvGrpSpPr>
              <p:cNvPr id="21" name="Group 345">
                <a:extLst>
                  <a:ext uri="{FF2B5EF4-FFF2-40B4-BE49-F238E27FC236}">
                    <a16:creationId xmlns:a16="http://schemas.microsoft.com/office/drawing/2014/main" id="{3D3391DD-84EC-E098-6BA8-7B827EABD530}"/>
                  </a:ext>
                </a:extLst>
              </p:cNvPr>
              <p:cNvGrpSpPr>
                <a:grpSpLocks noChangeAspect="1"/>
              </p:cNvGrpSpPr>
              <p:nvPr/>
            </p:nvGrpSpPr>
            <p:grpSpPr bwMode="auto">
              <a:xfrm>
                <a:off x="3466164" y="1097283"/>
                <a:ext cx="457201" cy="457201"/>
                <a:chOff x="3451" y="1171"/>
                <a:chExt cx="340" cy="340"/>
              </a:xfrm>
              <a:solidFill>
                <a:srgbClr val="0097A9"/>
              </a:solidFill>
            </p:grpSpPr>
            <p:sp>
              <p:nvSpPr>
                <p:cNvPr id="29" name="Freeform 346">
                  <a:extLst>
                    <a:ext uri="{FF2B5EF4-FFF2-40B4-BE49-F238E27FC236}">
                      <a16:creationId xmlns:a16="http://schemas.microsoft.com/office/drawing/2014/main" id="{42F18FAC-2FB9-00A0-B180-1CBAD2B64654}"/>
                    </a:ext>
                  </a:extLst>
                </p:cNvPr>
                <p:cNvSpPr>
                  <a:spLocks noEditPoints="1"/>
                </p:cNvSpPr>
                <p:nvPr/>
              </p:nvSpPr>
              <p:spPr bwMode="auto">
                <a:xfrm>
                  <a:off x="3515" y="1241"/>
                  <a:ext cx="212" cy="192"/>
                </a:xfrm>
                <a:custGeom>
                  <a:avLst/>
                  <a:gdLst>
                    <a:gd name="T0" fmla="*/ 224 w 320"/>
                    <a:gd name="T1" fmla="*/ 288 h 288"/>
                    <a:gd name="T2" fmla="*/ 170 w 320"/>
                    <a:gd name="T3" fmla="*/ 288 h 288"/>
                    <a:gd name="T4" fmla="*/ 160 w 320"/>
                    <a:gd name="T5" fmla="*/ 278 h 288"/>
                    <a:gd name="T6" fmla="*/ 160 w 320"/>
                    <a:gd name="T7" fmla="*/ 267 h 288"/>
                    <a:gd name="T8" fmla="*/ 138 w 320"/>
                    <a:gd name="T9" fmla="*/ 267 h 288"/>
                    <a:gd name="T10" fmla="*/ 138 w 320"/>
                    <a:gd name="T11" fmla="*/ 278 h 288"/>
                    <a:gd name="T12" fmla="*/ 128 w 320"/>
                    <a:gd name="T13" fmla="*/ 288 h 288"/>
                    <a:gd name="T14" fmla="*/ 74 w 320"/>
                    <a:gd name="T15" fmla="*/ 288 h 288"/>
                    <a:gd name="T16" fmla="*/ 64 w 320"/>
                    <a:gd name="T17" fmla="*/ 278 h 288"/>
                    <a:gd name="T18" fmla="*/ 27 w 320"/>
                    <a:gd name="T19" fmla="*/ 235 h 288"/>
                    <a:gd name="T20" fmla="*/ 18 w 320"/>
                    <a:gd name="T21" fmla="*/ 230 h 288"/>
                    <a:gd name="T22" fmla="*/ 0 w 320"/>
                    <a:gd name="T23" fmla="*/ 160 h 288"/>
                    <a:gd name="T24" fmla="*/ 138 w 320"/>
                    <a:gd name="T25" fmla="*/ 22 h 288"/>
                    <a:gd name="T26" fmla="*/ 198 w 320"/>
                    <a:gd name="T27" fmla="*/ 30 h 288"/>
                    <a:gd name="T28" fmla="*/ 255 w 320"/>
                    <a:gd name="T29" fmla="*/ 0 h 288"/>
                    <a:gd name="T30" fmla="*/ 264 w 320"/>
                    <a:gd name="T31" fmla="*/ 4 h 288"/>
                    <a:gd name="T32" fmla="*/ 266 w 320"/>
                    <a:gd name="T33" fmla="*/ 14 h 288"/>
                    <a:gd name="T34" fmla="*/ 257 w 320"/>
                    <a:gd name="T35" fmla="*/ 49 h 288"/>
                    <a:gd name="T36" fmla="*/ 294 w 320"/>
                    <a:gd name="T37" fmla="*/ 96 h 288"/>
                    <a:gd name="T38" fmla="*/ 309 w 320"/>
                    <a:gd name="T39" fmla="*/ 96 h 288"/>
                    <a:gd name="T40" fmla="*/ 320 w 320"/>
                    <a:gd name="T41" fmla="*/ 107 h 288"/>
                    <a:gd name="T42" fmla="*/ 320 w 320"/>
                    <a:gd name="T43" fmla="*/ 171 h 288"/>
                    <a:gd name="T44" fmla="*/ 309 w 320"/>
                    <a:gd name="T45" fmla="*/ 182 h 288"/>
                    <a:gd name="T46" fmla="*/ 275 w 320"/>
                    <a:gd name="T47" fmla="*/ 182 h 288"/>
                    <a:gd name="T48" fmla="*/ 234 w 320"/>
                    <a:gd name="T49" fmla="*/ 259 h 288"/>
                    <a:gd name="T50" fmla="*/ 234 w 320"/>
                    <a:gd name="T51" fmla="*/ 278 h 288"/>
                    <a:gd name="T52" fmla="*/ 224 w 320"/>
                    <a:gd name="T53" fmla="*/ 288 h 288"/>
                    <a:gd name="T54" fmla="*/ 181 w 320"/>
                    <a:gd name="T55" fmla="*/ 267 h 288"/>
                    <a:gd name="T56" fmla="*/ 213 w 320"/>
                    <a:gd name="T57" fmla="*/ 267 h 288"/>
                    <a:gd name="T58" fmla="*/ 213 w 320"/>
                    <a:gd name="T59" fmla="*/ 255 h 288"/>
                    <a:gd name="T60" fmla="*/ 216 w 320"/>
                    <a:gd name="T61" fmla="*/ 248 h 288"/>
                    <a:gd name="T62" fmla="*/ 255 w 320"/>
                    <a:gd name="T63" fmla="*/ 170 h 288"/>
                    <a:gd name="T64" fmla="*/ 266 w 320"/>
                    <a:gd name="T65" fmla="*/ 160 h 288"/>
                    <a:gd name="T66" fmla="*/ 298 w 320"/>
                    <a:gd name="T67" fmla="*/ 160 h 288"/>
                    <a:gd name="T68" fmla="*/ 298 w 320"/>
                    <a:gd name="T69" fmla="*/ 118 h 288"/>
                    <a:gd name="T70" fmla="*/ 288 w 320"/>
                    <a:gd name="T71" fmla="*/ 118 h 288"/>
                    <a:gd name="T72" fmla="*/ 278 w 320"/>
                    <a:gd name="T73" fmla="*/ 112 h 288"/>
                    <a:gd name="T74" fmla="*/ 240 w 320"/>
                    <a:gd name="T75" fmla="*/ 63 h 288"/>
                    <a:gd name="T76" fmla="*/ 235 w 320"/>
                    <a:gd name="T77" fmla="*/ 51 h 288"/>
                    <a:gd name="T78" fmla="*/ 241 w 320"/>
                    <a:gd name="T79" fmla="*/ 25 h 288"/>
                    <a:gd name="T80" fmla="*/ 212 w 320"/>
                    <a:gd name="T81" fmla="*/ 48 h 288"/>
                    <a:gd name="T82" fmla="*/ 199 w 320"/>
                    <a:gd name="T83" fmla="*/ 53 h 288"/>
                    <a:gd name="T84" fmla="*/ 138 w 320"/>
                    <a:gd name="T85" fmla="*/ 43 h 288"/>
                    <a:gd name="T86" fmla="*/ 21 w 320"/>
                    <a:gd name="T87" fmla="*/ 160 h 288"/>
                    <a:gd name="T88" fmla="*/ 34 w 320"/>
                    <a:gd name="T89" fmla="*/ 214 h 288"/>
                    <a:gd name="T90" fmla="*/ 84 w 320"/>
                    <a:gd name="T91" fmla="*/ 267 h 288"/>
                    <a:gd name="T92" fmla="*/ 117 w 320"/>
                    <a:gd name="T93" fmla="*/ 267 h 288"/>
                    <a:gd name="T94" fmla="*/ 117 w 320"/>
                    <a:gd name="T95" fmla="*/ 256 h 288"/>
                    <a:gd name="T96" fmla="*/ 128 w 320"/>
                    <a:gd name="T97" fmla="*/ 246 h 288"/>
                    <a:gd name="T98" fmla="*/ 170 w 320"/>
                    <a:gd name="T99" fmla="*/ 246 h 288"/>
                    <a:gd name="T100" fmla="*/ 181 w 320"/>
                    <a:gd name="T101" fmla="*/ 256 h 288"/>
                    <a:gd name="T102" fmla="*/ 181 w 320"/>
                    <a:gd name="T103" fmla="*/ 267 h 288"/>
                    <a:gd name="T104" fmla="*/ 82 w 320"/>
                    <a:gd name="T105" fmla="*/ 104 h 288"/>
                    <a:gd name="T106" fmla="*/ 130 w 320"/>
                    <a:gd name="T107" fmla="*/ 79 h 288"/>
                    <a:gd name="T108" fmla="*/ 138 w 320"/>
                    <a:gd name="T109" fmla="*/ 66 h 288"/>
                    <a:gd name="T110" fmla="*/ 125 w 320"/>
                    <a:gd name="T111" fmla="*/ 58 h 288"/>
                    <a:gd name="T112" fmla="*/ 68 w 320"/>
                    <a:gd name="T113" fmla="*/ 88 h 288"/>
                    <a:gd name="T114" fmla="*/ 67 w 320"/>
                    <a:gd name="T115" fmla="*/ 103 h 288"/>
                    <a:gd name="T116" fmla="*/ 75 w 320"/>
                    <a:gd name="T117" fmla="*/ 107 h 288"/>
                    <a:gd name="T118" fmla="*/ 82 w 320"/>
                    <a:gd name="T119" fmla="*/ 10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20" h="288">
                      <a:moveTo>
                        <a:pt x="224" y="288"/>
                      </a:moveTo>
                      <a:cubicBezTo>
                        <a:pt x="170" y="288"/>
                        <a:pt x="170" y="288"/>
                        <a:pt x="170" y="288"/>
                      </a:cubicBezTo>
                      <a:cubicBezTo>
                        <a:pt x="164" y="288"/>
                        <a:pt x="160" y="284"/>
                        <a:pt x="160" y="278"/>
                      </a:cubicBezTo>
                      <a:cubicBezTo>
                        <a:pt x="160" y="267"/>
                        <a:pt x="160" y="267"/>
                        <a:pt x="160" y="267"/>
                      </a:cubicBezTo>
                      <a:cubicBezTo>
                        <a:pt x="138" y="267"/>
                        <a:pt x="138" y="267"/>
                        <a:pt x="138" y="267"/>
                      </a:cubicBezTo>
                      <a:cubicBezTo>
                        <a:pt x="138" y="278"/>
                        <a:pt x="138" y="278"/>
                        <a:pt x="138" y="278"/>
                      </a:cubicBezTo>
                      <a:cubicBezTo>
                        <a:pt x="138" y="284"/>
                        <a:pt x="134" y="288"/>
                        <a:pt x="128" y="288"/>
                      </a:cubicBezTo>
                      <a:cubicBezTo>
                        <a:pt x="74" y="288"/>
                        <a:pt x="74" y="288"/>
                        <a:pt x="74" y="288"/>
                      </a:cubicBezTo>
                      <a:cubicBezTo>
                        <a:pt x="68" y="288"/>
                        <a:pt x="64" y="284"/>
                        <a:pt x="64" y="278"/>
                      </a:cubicBezTo>
                      <a:cubicBezTo>
                        <a:pt x="64" y="237"/>
                        <a:pt x="29" y="235"/>
                        <a:pt x="27" y="235"/>
                      </a:cubicBezTo>
                      <a:cubicBezTo>
                        <a:pt x="23" y="235"/>
                        <a:pt x="20" y="233"/>
                        <a:pt x="18" y="230"/>
                      </a:cubicBezTo>
                      <a:cubicBezTo>
                        <a:pt x="6" y="209"/>
                        <a:pt x="0" y="185"/>
                        <a:pt x="0" y="160"/>
                      </a:cubicBezTo>
                      <a:cubicBezTo>
                        <a:pt x="0" y="84"/>
                        <a:pt x="62" y="22"/>
                        <a:pt x="138" y="22"/>
                      </a:cubicBezTo>
                      <a:cubicBezTo>
                        <a:pt x="160" y="22"/>
                        <a:pt x="179" y="24"/>
                        <a:pt x="198" y="30"/>
                      </a:cubicBezTo>
                      <a:cubicBezTo>
                        <a:pt x="217" y="3"/>
                        <a:pt x="253" y="0"/>
                        <a:pt x="255" y="0"/>
                      </a:cubicBezTo>
                      <a:cubicBezTo>
                        <a:pt x="259" y="0"/>
                        <a:pt x="262" y="2"/>
                        <a:pt x="264" y="4"/>
                      </a:cubicBezTo>
                      <a:cubicBezTo>
                        <a:pt x="266" y="7"/>
                        <a:pt x="267" y="10"/>
                        <a:pt x="266" y="14"/>
                      </a:cubicBezTo>
                      <a:cubicBezTo>
                        <a:pt x="257" y="49"/>
                        <a:pt x="257" y="49"/>
                        <a:pt x="257" y="49"/>
                      </a:cubicBezTo>
                      <a:cubicBezTo>
                        <a:pt x="275" y="63"/>
                        <a:pt x="288" y="85"/>
                        <a:pt x="294" y="96"/>
                      </a:cubicBezTo>
                      <a:cubicBezTo>
                        <a:pt x="309" y="96"/>
                        <a:pt x="309" y="96"/>
                        <a:pt x="309" y="96"/>
                      </a:cubicBezTo>
                      <a:cubicBezTo>
                        <a:pt x="315" y="96"/>
                        <a:pt x="320" y="101"/>
                        <a:pt x="320" y="107"/>
                      </a:cubicBezTo>
                      <a:cubicBezTo>
                        <a:pt x="320" y="171"/>
                        <a:pt x="320" y="171"/>
                        <a:pt x="320" y="171"/>
                      </a:cubicBezTo>
                      <a:cubicBezTo>
                        <a:pt x="320" y="177"/>
                        <a:pt x="315" y="182"/>
                        <a:pt x="309" y="182"/>
                      </a:cubicBezTo>
                      <a:cubicBezTo>
                        <a:pt x="275" y="182"/>
                        <a:pt x="275" y="182"/>
                        <a:pt x="275" y="182"/>
                      </a:cubicBezTo>
                      <a:cubicBezTo>
                        <a:pt x="269" y="217"/>
                        <a:pt x="249" y="244"/>
                        <a:pt x="234" y="259"/>
                      </a:cubicBezTo>
                      <a:cubicBezTo>
                        <a:pt x="234" y="278"/>
                        <a:pt x="234" y="278"/>
                        <a:pt x="234" y="278"/>
                      </a:cubicBezTo>
                      <a:cubicBezTo>
                        <a:pt x="234" y="284"/>
                        <a:pt x="230" y="288"/>
                        <a:pt x="224" y="288"/>
                      </a:cubicBezTo>
                      <a:close/>
                      <a:moveTo>
                        <a:pt x="181" y="267"/>
                      </a:moveTo>
                      <a:cubicBezTo>
                        <a:pt x="213" y="267"/>
                        <a:pt x="213" y="267"/>
                        <a:pt x="213" y="267"/>
                      </a:cubicBezTo>
                      <a:cubicBezTo>
                        <a:pt x="213" y="255"/>
                        <a:pt x="213" y="255"/>
                        <a:pt x="213" y="255"/>
                      </a:cubicBezTo>
                      <a:cubicBezTo>
                        <a:pt x="213" y="252"/>
                        <a:pt x="214" y="250"/>
                        <a:pt x="216" y="248"/>
                      </a:cubicBezTo>
                      <a:cubicBezTo>
                        <a:pt x="239" y="225"/>
                        <a:pt x="253" y="197"/>
                        <a:pt x="255" y="170"/>
                      </a:cubicBezTo>
                      <a:cubicBezTo>
                        <a:pt x="256" y="165"/>
                        <a:pt x="260" y="160"/>
                        <a:pt x="266" y="160"/>
                      </a:cubicBezTo>
                      <a:cubicBezTo>
                        <a:pt x="298" y="160"/>
                        <a:pt x="298" y="160"/>
                        <a:pt x="298" y="160"/>
                      </a:cubicBezTo>
                      <a:cubicBezTo>
                        <a:pt x="298" y="118"/>
                        <a:pt x="298" y="118"/>
                        <a:pt x="298" y="118"/>
                      </a:cubicBezTo>
                      <a:cubicBezTo>
                        <a:pt x="288" y="118"/>
                        <a:pt x="288" y="118"/>
                        <a:pt x="288" y="118"/>
                      </a:cubicBezTo>
                      <a:cubicBezTo>
                        <a:pt x="284" y="118"/>
                        <a:pt x="280" y="115"/>
                        <a:pt x="278" y="112"/>
                      </a:cubicBezTo>
                      <a:cubicBezTo>
                        <a:pt x="278" y="111"/>
                        <a:pt x="261" y="76"/>
                        <a:pt x="240" y="63"/>
                      </a:cubicBezTo>
                      <a:cubicBezTo>
                        <a:pt x="236" y="60"/>
                        <a:pt x="234" y="56"/>
                        <a:pt x="235" y="51"/>
                      </a:cubicBezTo>
                      <a:cubicBezTo>
                        <a:pt x="241" y="25"/>
                        <a:pt x="241" y="25"/>
                        <a:pt x="241" y="25"/>
                      </a:cubicBezTo>
                      <a:cubicBezTo>
                        <a:pt x="231" y="28"/>
                        <a:pt x="218" y="35"/>
                        <a:pt x="212" y="48"/>
                      </a:cubicBezTo>
                      <a:cubicBezTo>
                        <a:pt x="210" y="53"/>
                        <a:pt x="204" y="55"/>
                        <a:pt x="199" y="53"/>
                      </a:cubicBezTo>
                      <a:cubicBezTo>
                        <a:pt x="180" y="46"/>
                        <a:pt x="161" y="43"/>
                        <a:pt x="138" y="43"/>
                      </a:cubicBezTo>
                      <a:cubicBezTo>
                        <a:pt x="74" y="43"/>
                        <a:pt x="21" y="96"/>
                        <a:pt x="21" y="160"/>
                      </a:cubicBezTo>
                      <a:cubicBezTo>
                        <a:pt x="21" y="179"/>
                        <a:pt x="26" y="198"/>
                        <a:pt x="34" y="214"/>
                      </a:cubicBezTo>
                      <a:cubicBezTo>
                        <a:pt x="53" y="217"/>
                        <a:pt x="80" y="231"/>
                        <a:pt x="84" y="267"/>
                      </a:cubicBezTo>
                      <a:cubicBezTo>
                        <a:pt x="117" y="267"/>
                        <a:pt x="117" y="267"/>
                        <a:pt x="117" y="267"/>
                      </a:cubicBezTo>
                      <a:cubicBezTo>
                        <a:pt x="117" y="256"/>
                        <a:pt x="117" y="256"/>
                        <a:pt x="117" y="256"/>
                      </a:cubicBezTo>
                      <a:cubicBezTo>
                        <a:pt x="117" y="250"/>
                        <a:pt x="122" y="246"/>
                        <a:pt x="128" y="246"/>
                      </a:cubicBezTo>
                      <a:cubicBezTo>
                        <a:pt x="170" y="246"/>
                        <a:pt x="170" y="246"/>
                        <a:pt x="170" y="246"/>
                      </a:cubicBezTo>
                      <a:cubicBezTo>
                        <a:pt x="176" y="246"/>
                        <a:pt x="181" y="250"/>
                        <a:pt x="181" y="256"/>
                      </a:cubicBezTo>
                      <a:lnTo>
                        <a:pt x="181" y="267"/>
                      </a:lnTo>
                      <a:close/>
                      <a:moveTo>
                        <a:pt x="82" y="104"/>
                      </a:moveTo>
                      <a:cubicBezTo>
                        <a:pt x="96" y="92"/>
                        <a:pt x="113" y="83"/>
                        <a:pt x="130" y="79"/>
                      </a:cubicBezTo>
                      <a:cubicBezTo>
                        <a:pt x="136" y="77"/>
                        <a:pt x="139" y="71"/>
                        <a:pt x="138" y="66"/>
                      </a:cubicBezTo>
                      <a:cubicBezTo>
                        <a:pt x="137" y="60"/>
                        <a:pt x="131" y="57"/>
                        <a:pt x="125" y="58"/>
                      </a:cubicBezTo>
                      <a:cubicBezTo>
                        <a:pt x="104" y="63"/>
                        <a:pt x="84" y="74"/>
                        <a:pt x="68" y="88"/>
                      </a:cubicBezTo>
                      <a:cubicBezTo>
                        <a:pt x="64" y="92"/>
                        <a:pt x="63" y="99"/>
                        <a:pt x="67" y="103"/>
                      </a:cubicBezTo>
                      <a:cubicBezTo>
                        <a:pt x="69" y="106"/>
                        <a:pt x="72" y="107"/>
                        <a:pt x="75" y="107"/>
                      </a:cubicBezTo>
                      <a:cubicBezTo>
                        <a:pt x="78" y="107"/>
                        <a:pt x="80" y="106"/>
                        <a:pt x="82" y="104"/>
                      </a:cubicBezTo>
                      <a:close/>
                    </a:path>
                  </a:pathLst>
                </a:custGeom>
                <a:grpFill/>
                <a:ln w="3175">
                  <a:solidFill>
                    <a:srgbClr val="2DA15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sp>
              <p:nvSpPr>
                <p:cNvPr id="30" name="Freeform 347">
                  <a:extLst>
                    <a:ext uri="{FF2B5EF4-FFF2-40B4-BE49-F238E27FC236}">
                      <a16:creationId xmlns:a16="http://schemas.microsoft.com/office/drawing/2014/main" id="{9DDAD79B-E6E3-AFD8-C082-19294493B148}"/>
                    </a:ext>
                  </a:extLst>
                </p:cNvPr>
                <p:cNvSpPr>
                  <a:spLocks noEditPoints="1"/>
                </p:cNvSpPr>
                <p:nvPr/>
              </p:nvSpPr>
              <p:spPr bwMode="auto">
                <a:xfrm>
                  <a:off x="3451" y="1171"/>
                  <a:ext cx="340" cy="340"/>
                </a:xfrm>
                <a:custGeom>
                  <a:avLst/>
                  <a:gdLst>
                    <a:gd name="T0" fmla="*/ 256 w 512"/>
                    <a:gd name="T1" fmla="*/ 21 h 512"/>
                    <a:gd name="T2" fmla="*/ 490 w 512"/>
                    <a:gd name="T3" fmla="*/ 256 h 512"/>
                    <a:gd name="T4" fmla="*/ 256 w 512"/>
                    <a:gd name="T5" fmla="*/ 490 h 512"/>
                    <a:gd name="T6" fmla="*/ 21 w 512"/>
                    <a:gd name="T7" fmla="*/ 256 h 512"/>
                    <a:gd name="T8" fmla="*/ 256 w 512"/>
                    <a:gd name="T9" fmla="*/ 21 h 512"/>
                    <a:gd name="T10" fmla="*/ 256 w 512"/>
                    <a:gd name="T11" fmla="*/ 0 h 512"/>
                    <a:gd name="T12" fmla="*/ 0 w 512"/>
                    <a:gd name="T13" fmla="*/ 256 h 512"/>
                    <a:gd name="T14" fmla="*/ 256 w 512"/>
                    <a:gd name="T15" fmla="*/ 512 h 512"/>
                    <a:gd name="T16" fmla="*/ 512 w 512"/>
                    <a:gd name="T17" fmla="*/ 256 h 512"/>
                    <a:gd name="T18" fmla="*/ 256 w 512"/>
                    <a:gd name="T19" fmla="*/ 0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12" h="512">
                      <a:moveTo>
                        <a:pt x="256" y="21"/>
                      </a:moveTo>
                      <a:cubicBezTo>
                        <a:pt x="385" y="21"/>
                        <a:pt x="490" y="126"/>
                        <a:pt x="490" y="256"/>
                      </a:cubicBezTo>
                      <a:cubicBezTo>
                        <a:pt x="490" y="385"/>
                        <a:pt x="385" y="490"/>
                        <a:pt x="256" y="490"/>
                      </a:cubicBezTo>
                      <a:cubicBezTo>
                        <a:pt x="126" y="490"/>
                        <a:pt x="21" y="385"/>
                        <a:pt x="21" y="256"/>
                      </a:cubicBezTo>
                      <a:cubicBezTo>
                        <a:pt x="21" y="126"/>
                        <a:pt x="126" y="21"/>
                        <a:pt x="256" y="21"/>
                      </a:cubicBezTo>
                      <a:moveTo>
                        <a:pt x="256" y="0"/>
                      </a:moveTo>
                      <a:cubicBezTo>
                        <a:pt x="114" y="0"/>
                        <a:pt x="0" y="114"/>
                        <a:pt x="0" y="256"/>
                      </a:cubicBezTo>
                      <a:cubicBezTo>
                        <a:pt x="0" y="397"/>
                        <a:pt x="114" y="512"/>
                        <a:pt x="256" y="512"/>
                      </a:cubicBezTo>
                      <a:cubicBezTo>
                        <a:pt x="397" y="512"/>
                        <a:pt x="512" y="397"/>
                        <a:pt x="512" y="256"/>
                      </a:cubicBezTo>
                      <a:cubicBezTo>
                        <a:pt x="512" y="114"/>
                        <a:pt x="397" y="0"/>
                        <a:pt x="256" y="0"/>
                      </a:cubicBezTo>
                      <a:close/>
                    </a:path>
                  </a:pathLst>
                </a:custGeom>
                <a:grpFill/>
                <a:ln>
                  <a:solidFill>
                    <a:srgbClr val="2DA15C"/>
                  </a:solidFill>
                </a:ln>
                <a:extLst>
                  <a:ext uri="{91240B29-F687-4f45-9708-019B960494DF}">
                    <a14:hiddenLine xmlns="" xmlns:a14="http://schemas.microsoft.com/office/drawing/2010/main" w="9525">
                      <a:solidFill>
                        <a:srgbClr val="000000"/>
                      </a:solidFill>
                      <a:round/>
                      <a:headEnd/>
                      <a:tailEnd/>
                    </a14:hiddenLine>
                  </a:ext>
                </a:extLst>
              </p:spPr>
              <p:txBody>
                <a:bodyPr vert="horz" wrap="square" lIns="68580" tIns="34290" rIns="68580" bIns="34290" numCol="1" anchor="t" anchorCtr="0" compatLnSpc="1">
                  <a:prstTxWarp prst="textNoShape">
                    <a:avLst/>
                  </a:prstTxWarp>
                </a:bodyPr>
                <a:lstStyle/>
                <a:p>
                  <a:pPr defTabSz="685800">
                    <a:buClrTx/>
                    <a:defRPr/>
                  </a:pPr>
                  <a:endParaRPr lang="en-ZA" sz="750" dirty="0">
                    <a:solidFill>
                      <a:prstClr val="black"/>
                    </a:solidFill>
                  </a:endParaRPr>
                </a:p>
              </p:txBody>
            </p:sp>
          </p:grpSp>
          <p:sp>
            <p:nvSpPr>
              <p:cNvPr id="22" name="Rectangle 21">
                <a:extLst>
                  <a:ext uri="{FF2B5EF4-FFF2-40B4-BE49-F238E27FC236}">
                    <a16:creationId xmlns:a16="http://schemas.microsoft.com/office/drawing/2014/main" id="{916A2324-8704-3B8B-0B06-5D9B898B953D}"/>
                  </a:ext>
                </a:extLst>
              </p:cNvPr>
              <p:cNvSpPr/>
              <p:nvPr/>
            </p:nvSpPr>
            <p:spPr>
              <a:xfrm>
                <a:off x="5375494" y="2740282"/>
                <a:ext cx="2135421" cy="537150"/>
              </a:xfrm>
              <a:prstGeom prst="rect">
                <a:avLst/>
              </a:prstGeom>
            </p:spPr>
            <p:txBody>
              <a:bodyPr wrap="square">
                <a:spAutoFit/>
              </a:bodyPr>
              <a:lstStyle/>
              <a:p>
                <a:pPr defTabSz="685800">
                  <a:buClrTx/>
                  <a:defRPr/>
                </a:pPr>
                <a:r>
                  <a:rPr lang="en-ZA" sz="750" b="1" dirty="0">
                    <a:solidFill>
                      <a:prstClr val="black"/>
                    </a:solidFill>
                  </a:rPr>
                  <a:t>System assessment (administration system)</a:t>
                </a:r>
              </a:p>
            </p:txBody>
          </p:sp>
          <p:sp>
            <p:nvSpPr>
              <p:cNvPr id="23" name="Rectangle 22">
                <a:extLst>
                  <a:ext uri="{FF2B5EF4-FFF2-40B4-BE49-F238E27FC236}">
                    <a16:creationId xmlns:a16="http://schemas.microsoft.com/office/drawing/2014/main" id="{536BA800-A2A0-DE7B-865E-464AB920420E}"/>
                  </a:ext>
                </a:extLst>
              </p:cNvPr>
              <p:cNvSpPr/>
              <p:nvPr/>
            </p:nvSpPr>
            <p:spPr>
              <a:xfrm>
                <a:off x="5761493" y="4112172"/>
                <a:ext cx="1578450" cy="537150"/>
              </a:xfrm>
              <a:prstGeom prst="rect">
                <a:avLst/>
              </a:prstGeom>
            </p:spPr>
            <p:txBody>
              <a:bodyPr wrap="square">
                <a:spAutoFit/>
              </a:bodyPr>
              <a:lstStyle/>
              <a:p>
                <a:pPr defTabSz="685800">
                  <a:buClrTx/>
                  <a:defRPr/>
                </a:pPr>
                <a:r>
                  <a:rPr lang="en-ZA" sz="750" b="1" dirty="0">
                    <a:solidFill>
                      <a:prstClr val="black"/>
                    </a:solidFill>
                  </a:rPr>
                  <a:t>Member record management</a:t>
                </a:r>
              </a:p>
            </p:txBody>
          </p:sp>
          <p:sp>
            <p:nvSpPr>
              <p:cNvPr id="24" name="Rectangle 23">
                <a:extLst>
                  <a:ext uri="{FF2B5EF4-FFF2-40B4-BE49-F238E27FC236}">
                    <a16:creationId xmlns:a16="http://schemas.microsoft.com/office/drawing/2014/main" id="{D887C034-545B-B793-3245-9E147C19AB1D}"/>
                  </a:ext>
                </a:extLst>
              </p:cNvPr>
              <p:cNvSpPr/>
              <p:nvPr/>
            </p:nvSpPr>
            <p:spPr>
              <a:xfrm>
                <a:off x="4660374" y="4867710"/>
                <a:ext cx="1333794" cy="465316"/>
              </a:xfrm>
              <a:prstGeom prst="rect">
                <a:avLst/>
              </a:prstGeom>
            </p:spPr>
            <p:txBody>
              <a:bodyPr wrap="square">
                <a:spAutoFit/>
              </a:bodyPr>
              <a:lstStyle/>
              <a:p>
                <a:pPr algn="ctr" defTabSz="685800">
                  <a:buClrTx/>
                  <a:defRPr/>
                </a:pPr>
                <a:r>
                  <a:rPr lang="en-ZA" sz="750" b="1" dirty="0">
                    <a:solidFill>
                      <a:prstClr val="black"/>
                    </a:solidFill>
                  </a:rPr>
                  <a:t>Contributions management</a:t>
                </a:r>
              </a:p>
            </p:txBody>
          </p:sp>
          <p:sp>
            <p:nvSpPr>
              <p:cNvPr id="25" name="Rectangle 24">
                <a:extLst>
                  <a:ext uri="{FF2B5EF4-FFF2-40B4-BE49-F238E27FC236}">
                    <a16:creationId xmlns:a16="http://schemas.microsoft.com/office/drawing/2014/main" id="{53B3D9A2-82BE-4129-F4DE-AC601EC6C213}"/>
                  </a:ext>
                </a:extLst>
              </p:cNvPr>
              <p:cNvSpPr/>
              <p:nvPr/>
            </p:nvSpPr>
            <p:spPr>
              <a:xfrm>
                <a:off x="3180979" y="4867710"/>
                <a:ext cx="1333794" cy="465316"/>
              </a:xfrm>
              <a:prstGeom prst="rect">
                <a:avLst/>
              </a:prstGeom>
            </p:spPr>
            <p:txBody>
              <a:bodyPr wrap="square">
                <a:spAutoFit/>
              </a:bodyPr>
              <a:lstStyle/>
              <a:p>
                <a:pPr algn="ctr" defTabSz="685800">
                  <a:buClrTx/>
                  <a:defRPr/>
                </a:pPr>
                <a:r>
                  <a:rPr lang="en-ZA" sz="750" b="1" dirty="0">
                    <a:solidFill>
                      <a:prstClr val="black"/>
                    </a:solidFill>
                  </a:rPr>
                  <a:t>Claims management</a:t>
                </a:r>
              </a:p>
            </p:txBody>
          </p:sp>
          <p:sp>
            <p:nvSpPr>
              <p:cNvPr id="26" name="Rectangle 25">
                <a:extLst>
                  <a:ext uri="{FF2B5EF4-FFF2-40B4-BE49-F238E27FC236}">
                    <a16:creationId xmlns:a16="http://schemas.microsoft.com/office/drawing/2014/main" id="{E7F0F769-A556-7663-BAE3-62012EED73C7}"/>
                  </a:ext>
                </a:extLst>
              </p:cNvPr>
              <p:cNvSpPr/>
              <p:nvPr/>
            </p:nvSpPr>
            <p:spPr>
              <a:xfrm>
                <a:off x="1949315" y="2660920"/>
                <a:ext cx="1516848" cy="728991"/>
              </a:xfrm>
              <a:prstGeom prst="rect">
                <a:avLst/>
              </a:prstGeom>
            </p:spPr>
            <p:txBody>
              <a:bodyPr wrap="square">
                <a:spAutoFit/>
              </a:bodyPr>
              <a:lstStyle/>
              <a:p>
                <a:pPr algn="ctr" defTabSz="685800">
                  <a:buClrTx/>
                  <a:defRPr/>
                </a:pPr>
                <a:r>
                  <a:rPr lang="en-ZA" sz="750" b="1" dirty="0">
                    <a:solidFill>
                      <a:prstClr val="black"/>
                    </a:solidFill>
                  </a:rPr>
                  <a:t>Information management and data control</a:t>
                </a:r>
              </a:p>
            </p:txBody>
          </p:sp>
          <p:sp>
            <p:nvSpPr>
              <p:cNvPr id="27" name="Rectangle 26">
                <a:extLst>
                  <a:ext uri="{FF2B5EF4-FFF2-40B4-BE49-F238E27FC236}">
                    <a16:creationId xmlns:a16="http://schemas.microsoft.com/office/drawing/2014/main" id="{4406D489-B6A4-98F1-E220-A6EEEDACD25B}"/>
                  </a:ext>
                </a:extLst>
              </p:cNvPr>
              <p:cNvSpPr/>
              <p:nvPr/>
            </p:nvSpPr>
            <p:spPr>
              <a:xfrm>
                <a:off x="3170405" y="1719072"/>
                <a:ext cx="1317037" cy="465316"/>
              </a:xfrm>
              <a:prstGeom prst="rect">
                <a:avLst/>
              </a:prstGeom>
            </p:spPr>
            <p:txBody>
              <a:bodyPr wrap="square">
                <a:spAutoFit/>
              </a:bodyPr>
              <a:lstStyle/>
              <a:p>
                <a:pPr algn="ctr" defTabSz="685800">
                  <a:buClrTx/>
                  <a:defRPr/>
                </a:pPr>
                <a:r>
                  <a:rPr lang="en-ZA" sz="750" b="1" dirty="0">
                    <a:solidFill>
                      <a:prstClr val="black"/>
                    </a:solidFill>
                  </a:rPr>
                  <a:t>Customer services</a:t>
                </a:r>
              </a:p>
            </p:txBody>
          </p:sp>
          <p:sp>
            <p:nvSpPr>
              <p:cNvPr id="28" name="Rectangle 27">
                <a:extLst>
                  <a:ext uri="{FF2B5EF4-FFF2-40B4-BE49-F238E27FC236}">
                    <a16:creationId xmlns:a16="http://schemas.microsoft.com/office/drawing/2014/main" id="{884C0FEE-4815-20FA-57B0-4D9480250EBB}"/>
                  </a:ext>
                </a:extLst>
              </p:cNvPr>
              <p:cNvSpPr/>
              <p:nvPr/>
            </p:nvSpPr>
            <p:spPr>
              <a:xfrm>
                <a:off x="1853102" y="4179716"/>
                <a:ext cx="1516848" cy="728991"/>
              </a:xfrm>
              <a:prstGeom prst="rect">
                <a:avLst/>
              </a:prstGeom>
            </p:spPr>
            <p:txBody>
              <a:bodyPr wrap="square">
                <a:spAutoFit/>
              </a:bodyPr>
              <a:lstStyle/>
              <a:p>
                <a:pPr algn="ctr" defTabSz="685800">
                  <a:buClrTx/>
                  <a:defRPr/>
                </a:pPr>
                <a:r>
                  <a:rPr lang="en-ZA" sz="750" b="1" dirty="0">
                    <a:solidFill>
                      <a:prstClr val="black"/>
                    </a:solidFill>
                  </a:rPr>
                  <a:t>Financial management reporting</a:t>
                </a:r>
              </a:p>
            </p:txBody>
          </p:sp>
        </p:grpSp>
      </p:grpSp>
      <p:sp>
        <p:nvSpPr>
          <p:cNvPr id="77" name="Rectangle 76">
            <a:extLst>
              <a:ext uri="{FF2B5EF4-FFF2-40B4-BE49-F238E27FC236}">
                <a16:creationId xmlns:a16="http://schemas.microsoft.com/office/drawing/2014/main" id="{FBD6E795-89B0-7AF3-C266-0636E167FF62}"/>
              </a:ext>
            </a:extLst>
          </p:cNvPr>
          <p:cNvSpPr/>
          <p:nvPr/>
        </p:nvSpPr>
        <p:spPr bwMode="gray">
          <a:xfrm>
            <a:off x="3969397" y="1285001"/>
            <a:ext cx="4224778" cy="3672761"/>
          </a:xfrm>
          <a:prstGeom prst="rect">
            <a:avLst/>
          </a:prstGeom>
          <a:noFill/>
          <a:ln w="12700" algn="ctr">
            <a:solidFill>
              <a:srgbClr val="035782"/>
            </a:solidFill>
            <a:miter lim="800000"/>
            <a:headEnd/>
            <a:tailEnd/>
          </a:ln>
        </p:spPr>
        <p:txBody>
          <a:bodyPr wrap="square" lIns="66675" tIns="66675" rIns="66675" bIns="66675" rtlCol="0" anchor="t"/>
          <a:lstStyle/>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Onboarding and Membership Enrolment: </a:t>
            </a:r>
            <a:r>
              <a:rPr lang="en-ZA" sz="975" dirty="0">
                <a:solidFill>
                  <a:srgbClr val="035782"/>
                </a:solidFill>
                <a:ea typeface="PMingLiU" panose="02020500000000000000" pitchFamily="18" charset="-120"/>
              </a:rPr>
              <a:t>a challenge, especially for direct-paying members</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Contribution Collection: </a:t>
            </a:r>
            <a:r>
              <a:rPr lang="en-ZA" sz="975" dirty="0">
                <a:solidFill>
                  <a:srgbClr val="035782"/>
                </a:solidFill>
                <a:ea typeface="PMingLiU" panose="02020500000000000000" pitchFamily="18" charset="-120"/>
              </a:rPr>
              <a:t>particularly with debit orders, protracted process</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Claims Payment: </a:t>
            </a:r>
            <a:r>
              <a:rPr lang="en-ZA" sz="975" dirty="0">
                <a:solidFill>
                  <a:srgbClr val="035782"/>
                </a:solidFill>
                <a:ea typeface="PMingLiU" panose="02020500000000000000" pitchFamily="18" charset="-120"/>
              </a:rPr>
              <a:t>complex coding, even a small percentage of errors can create substantial noise </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Legacy Systems: </a:t>
            </a:r>
            <a:r>
              <a:rPr lang="en-ZA" sz="975" dirty="0">
                <a:solidFill>
                  <a:srgbClr val="035782"/>
                </a:solidFill>
                <a:ea typeface="PMingLiU" panose="02020500000000000000" pitchFamily="18" charset="-120"/>
              </a:rPr>
              <a:t>integrating new systems with old ones, which are expensive to maintain</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Data Ownership &amp; Transfer: </a:t>
            </a:r>
            <a:r>
              <a:rPr lang="en-ZA" sz="975" dirty="0">
                <a:solidFill>
                  <a:srgbClr val="035782"/>
                </a:solidFill>
                <a:ea typeface="PMingLiU" panose="02020500000000000000" pitchFamily="18" charset="-120"/>
              </a:rPr>
              <a:t>legacy system data quality can be an issue, can be friction between administrators</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Cost Management &amp; Risk: </a:t>
            </a:r>
            <a:r>
              <a:rPr lang="en-ZA" sz="975" dirty="0">
                <a:solidFill>
                  <a:srgbClr val="035782"/>
                </a:solidFill>
                <a:ea typeface="PMingLiU" panose="02020500000000000000" pitchFamily="18" charset="-120"/>
              </a:rPr>
              <a:t>impact of tariffs, cost per event, and the need for standardisation to unlock value and reduce inefficiencies, making it challenging to maintain cost-effectively</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Fraud, Waste, and Abuse (FWA): </a:t>
            </a:r>
            <a:r>
              <a:rPr lang="en-ZA" sz="975" dirty="0">
                <a:solidFill>
                  <a:srgbClr val="035782"/>
                </a:solidFill>
                <a:ea typeface="PMingLiU" panose="02020500000000000000" pitchFamily="18" charset="-120"/>
              </a:rPr>
              <a:t>questioning the integrity of highly trained professionals and managing utilisation effectively</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Regulatory Compliance: </a:t>
            </a:r>
            <a:r>
              <a:rPr lang="en-ZA" sz="975" dirty="0">
                <a:solidFill>
                  <a:srgbClr val="035782"/>
                </a:solidFill>
                <a:ea typeface="PMingLiU" panose="02020500000000000000" pitchFamily="18" charset="-120"/>
              </a:rPr>
              <a:t>remaining compliant and up to date is costly, and open to interpretation</a:t>
            </a:r>
            <a:endParaRPr lang="en-ZA" sz="975" b="1" dirty="0">
              <a:solidFill>
                <a:srgbClr val="035782"/>
              </a:solidFill>
              <a:ea typeface="PMingLiU" panose="02020500000000000000" pitchFamily="18" charset="-120"/>
            </a:endParaRPr>
          </a:p>
          <a:p>
            <a:pPr marL="171450" indent="-171450" algn="just" defTabSz="685715">
              <a:spcAft>
                <a:spcPts val="500"/>
              </a:spcAft>
              <a:buClr>
                <a:srgbClr val="035782"/>
              </a:buClr>
              <a:buFont typeface="+mj-lt"/>
              <a:buAutoNum type="arabicPeriod"/>
            </a:pPr>
            <a:r>
              <a:rPr lang="en-ZA" sz="975" b="1" dirty="0">
                <a:solidFill>
                  <a:srgbClr val="035782"/>
                </a:solidFill>
                <a:ea typeface="PMingLiU" panose="02020500000000000000" pitchFamily="18" charset="-120"/>
              </a:rPr>
              <a:t>Managed Care and Provider Networks: </a:t>
            </a:r>
            <a:r>
              <a:rPr lang="en-ZA" sz="975" dirty="0">
                <a:solidFill>
                  <a:srgbClr val="035782"/>
                </a:solidFill>
                <a:ea typeface="PMingLiU" panose="02020500000000000000" pitchFamily="18" charset="-120"/>
              </a:rPr>
              <a:t>negotiation process to ensure favourable terms for all parties, concerns regarding quantity over quality in network management</a:t>
            </a:r>
            <a:endParaRPr lang="en-ZA" sz="975" dirty="0">
              <a:solidFill>
                <a:srgbClr val="035782"/>
              </a:solidFill>
            </a:endParaRPr>
          </a:p>
        </p:txBody>
      </p:sp>
      <p:sp>
        <p:nvSpPr>
          <p:cNvPr id="78" name="TextBox 77">
            <a:extLst>
              <a:ext uri="{FF2B5EF4-FFF2-40B4-BE49-F238E27FC236}">
                <a16:creationId xmlns:a16="http://schemas.microsoft.com/office/drawing/2014/main" id="{C9FF9DBC-C594-69A5-49FB-669EA705FBA9}"/>
              </a:ext>
            </a:extLst>
          </p:cNvPr>
          <p:cNvSpPr txBox="1"/>
          <p:nvPr/>
        </p:nvSpPr>
        <p:spPr>
          <a:xfrm>
            <a:off x="3954459" y="1026853"/>
            <a:ext cx="4240918" cy="304507"/>
          </a:xfrm>
          <a:prstGeom prst="rect">
            <a:avLst/>
          </a:prstGeom>
          <a:solidFill>
            <a:srgbClr val="035782"/>
          </a:solidFill>
          <a:ln>
            <a:noFill/>
          </a:ln>
        </p:spPr>
        <p:txBody>
          <a:bodyPr vert="horz" wrap="square">
            <a:spAutoFit/>
          </a:bodyPr>
          <a:lstStyle/>
          <a:p>
            <a:pPr algn="ctr" defTabSz="685715">
              <a:lnSpc>
                <a:spcPct val="106000"/>
              </a:lnSpc>
            </a:pPr>
            <a:r>
              <a:rPr lang="en-ZA" b="1" dirty="0">
                <a:solidFill>
                  <a:schemeClr val="bg1"/>
                </a:solidFill>
              </a:rPr>
              <a:t>CHALLENGES IN ADMINISTRATION </a:t>
            </a:r>
          </a:p>
        </p:txBody>
      </p:sp>
      <p:sp>
        <p:nvSpPr>
          <p:cNvPr id="2" name="Title 1">
            <a:extLst>
              <a:ext uri="{FF2B5EF4-FFF2-40B4-BE49-F238E27FC236}">
                <a16:creationId xmlns:a16="http://schemas.microsoft.com/office/drawing/2014/main" id="{555EA218-D7FB-F8C0-197E-4E33B473E226}"/>
              </a:ext>
            </a:extLst>
          </p:cNvPr>
          <p:cNvSpPr>
            <a:spLocks noGrp="1"/>
          </p:cNvSpPr>
          <p:nvPr>
            <p:ph type="title"/>
          </p:nvPr>
        </p:nvSpPr>
        <p:spPr/>
        <p:txBody>
          <a:bodyPr>
            <a:normAutofit fontScale="90000"/>
          </a:bodyPr>
          <a:lstStyle/>
          <a:p>
            <a:r>
              <a:rPr lang="en-GB" dirty="0"/>
              <a:t>Challenges in administration services </a:t>
            </a:r>
            <a:br>
              <a:rPr lang="en-GB" sz="2800" dirty="0"/>
            </a:br>
            <a:r>
              <a:rPr lang="en-GB" sz="2800" b="0" i="1" dirty="0"/>
              <a:t>CMS study - 2025</a:t>
            </a:r>
          </a:p>
        </p:txBody>
      </p:sp>
    </p:spTree>
    <p:extLst>
      <p:ext uri="{BB962C8B-B14F-4D97-AF65-F5344CB8AC3E}">
        <p14:creationId xmlns:p14="http://schemas.microsoft.com/office/powerpoint/2010/main" val="17692686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6AFB274B-80E5-3BE6-B37B-6DBEF219235B}"/>
              </a:ext>
            </a:extLst>
          </p:cNvPr>
          <p:cNvSpPr txBox="1">
            <a:spLocks/>
          </p:cNvSpPr>
          <p:nvPr/>
        </p:nvSpPr>
        <p:spPr>
          <a:xfrm>
            <a:off x="1238807" y="863548"/>
            <a:ext cx="8305412" cy="994172"/>
          </a:xfrm>
          <a:prstGeom prst="rect">
            <a:avLst/>
          </a:prstGeom>
        </p:spPr>
        <p:txBody>
          <a:bodyPr vert="horz" lIns="68580" tIns="34290" rIns="68580" bIns="3429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pPr defTabSz="685800">
              <a:buClrTx/>
              <a:defRPr/>
            </a:pPr>
            <a:endParaRPr lang="en-ZA" sz="1725" cap="all" spc="225" dirty="0"/>
          </a:p>
        </p:txBody>
      </p:sp>
      <p:grpSp>
        <p:nvGrpSpPr>
          <p:cNvPr id="5" name="Group 4">
            <a:extLst>
              <a:ext uri="{FF2B5EF4-FFF2-40B4-BE49-F238E27FC236}">
                <a16:creationId xmlns:a16="http://schemas.microsoft.com/office/drawing/2014/main" id="{E8803245-5DDF-3E04-4B4A-19039E6D79E2}"/>
              </a:ext>
            </a:extLst>
          </p:cNvPr>
          <p:cNvGrpSpPr/>
          <p:nvPr/>
        </p:nvGrpSpPr>
        <p:grpSpPr>
          <a:xfrm>
            <a:off x="520975" y="1094309"/>
            <a:ext cx="631709" cy="411480"/>
            <a:chOff x="838200" y="4146613"/>
            <a:chExt cx="842278" cy="548640"/>
          </a:xfrm>
          <a:solidFill>
            <a:srgbClr val="035782"/>
          </a:solidFill>
        </p:grpSpPr>
        <p:grpSp>
          <p:nvGrpSpPr>
            <p:cNvPr id="6" name="Graphic 4">
              <a:extLst>
                <a:ext uri="{FF2B5EF4-FFF2-40B4-BE49-F238E27FC236}">
                  <a16:creationId xmlns:a16="http://schemas.microsoft.com/office/drawing/2014/main" id="{96C9BEBB-BEC6-FEF6-59B9-A7B620DC1443}"/>
                </a:ext>
              </a:extLst>
            </p:cNvPr>
            <p:cNvGrpSpPr>
              <a:grpSpLocks noChangeAspect="1"/>
            </p:cNvGrpSpPr>
            <p:nvPr/>
          </p:nvGrpSpPr>
          <p:grpSpPr>
            <a:xfrm>
              <a:off x="838200" y="4146613"/>
              <a:ext cx="549151" cy="548640"/>
              <a:chOff x="1952764" y="1885352"/>
              <a:chExt cx="361670" cy="361333"/>
            </a:xfrm>
            <a:grpFill/>
          </p:grpSpPr>
          <p:sp>
            <p:nvSpPr>
              <p:cNvPr id="8" name="Graphic 4">
                <a:extLst>
                  <a:ext uri="{FF2B5EF4-FFF2-40B4-BE49-F238E27FC236}">
                    <a16:creationId xmlns:a16="http://schemas.microsoft.com/office/drawing/2014/main" id="{AE54E4F5-FAAE-E0DE-53CA-2866AE413EB9}"/>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9" name="Graphic 4">
                <a:extLst>
                  <a:ext uri="{FF2B5EF4-FFF2-40B4-BE49-F238E27FC236}">
                    <a16:creationId xmlns:a16="http://schemas.microsoft.com/office/drawing/2014/main" id="{31B38ECE-C150-A62F-35EF-916F48EA24B2}"/>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7" name="Straight Connector 6">
              <a:extLst>
                <a:ext uri="{FF2B5EF4-FFF2-40B4-BE49-F238E27FC236}">
                  <a16:creationId xmlns:a16="http://schemas.microsoft.com/office/drawing/2014/main" id="{DA5CCDA4-8010-A42A-49EF-3FA12241EDDC}"/>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10" name="Content Placeholder 2">
            <a:extLst>
              <a:ext uri="{FF2B5EF4-FFF2-40B4-BE49-F238E27FC236}">
                <a16:creationId xmlns:a16="http://schemas.microsoft.com/office/drawing/2014/main" id="{0444D567-CF94-624B-E7A3-10DEEB1BB4F2}"/>
              </a:ext>
            </a:extLst>
          </p:cNvPr>
          <p:cNvSpPr txBox="1">
            <a:spLocks/>
          </p:cNvSpPr>
          <p:nvPr/>
        </p:nvSpPr>
        <p:spPr>
          <a:xfrm>
            <a:off x="1279036" y="1057049"/>
            <a:ext cx="4120825" cy="486000"/>
          </a:xfrm>
          <a:prstGeom prst="rect">
            <a:avLst/>
          </a:prstGeom>
          <a:solidFill>
            <a:srgbClr val="012169">
              <a:alpha val="11000"/>
            </a:srgbClr>
          </a:solidFill>
        </p:spPr>
        <p:txBody>
          <a:bodyPr vert="horz" lIns="68580" tIns="34290" rIns="68580" bIns="34290" rtlCol="0" anchor="ctr">
            <a:noAutofit/>
          </a:bodyPr>
          <a:lstStyle>
            <a:defPPr>
              <a:defRPr lang="en-US"/>
            </a:defPPr>
            <a:lvl1pPr indent="0">
              <a:lnSpc>
                <a:spcPct val="90000"/>
              </a:lnSpc>
              <a:spcBef>
                <a:spcPts val="1800"/>
              </a:spcBef>
              <a:spcAft>
                <a:spcPts val="1800"/>
              </a:spcAft>
              <a:buFont typeface="Arial" panose="020B0604020202020204" pitchFamily="34" charset="0"/>
              <a:buNone/>
              <a:defRPr sz="1200" b="0" i="0">
                <a:ea typeface="Open Sans Light" panose="020B0306030504020204" pitchFamily="34" charset="0"/>
                <a:cs typeface="Open Sans Light" panose="020B0306030504020204" pitchFamily="34" charset="0"/>
              </a:defRPr>
            </a:lvl1pPr>
            <a:lvl2pPr marL="685800" indent="-228600">
              <a:lnSpc>
                <a:spcPct val="90000"/>
              </a:lnSpc>
              <a:spcBef>
                <a:spcPts val="500"/>
              </a:spcBef>
              <a:buFont typeface="Arial" panose="020B0604020202020204" pitchFamily="34" charset="0"/>
              <a:buChar char="•"/>
              <a:defRPr b="0" i="0">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System Font Regular"/>
              <a:buChar char="⏤"/>
              <a:defRPr sz="1600" b="0" i="0">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System Font Regular"/>
              <a:buChar char="・"/>
              <a:defRPr sz="1400" b="0" i="0">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System Font Regular"/>
              <a:buChar char="◦"/>
              <a:defRPr sz="1200" b="0" i="0">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685715"/>
            <a:r>
              <a:rPr lang="en-ZA" sz="1000" b="1" dirty="0">
                <a:solidFill>
                  <a:srgbClr val="035782"/>
                </a:solidFill>
                <a:latin typeface="Arial Narrow"/>
              </a:rPr>
              <a:t>Racial Bias in AI Tools: </a:t>
            </a:r>
            <a:r>
              <a:rPr lang="en-ZA" sz="1000" dirty="0">
                <a:solidFill>
                  <a:prstClr val="black"/>
                </a:solidFill>
                <a:latin typeface="Arial Narrow"/>
              </a:rPr>
              <a:t>The S59 report reveals that AI tools used by South African medical schemes to detect fraud are perpetuating racial bias against black healthcare providers, challenging the belief that algorithms are neutral</a:t>
            </a:r>
          </a:p>
        </p:txBody>
      </p:sp>
      <p:grpSp>
        <p:nvGrpSpPr>
          <p:cNvPr id="11" name="Group 10">
            <a:extLst>
              <a:ext uri="{FF2B5EF4-FFF2-40B4-BE49-F238E27FC236}">
                <a16:creationId xmlns:a16="http://schemas.microsoft.com/office/drawing/2014/main" id="{FC601D47-3E2C-CB3B-F882-09F6DC464DD7}"/>
              </a:ext>
            </a:extLst>
          </p:cNvPr>
          <p:cNvGrpSpPr/>
          <p:nvPr/>
        </p:nvGrpSpPr>
        <p:grpSpPr>
          <a:xfrm>
            <a:off x="520975" y="1622707"/>
            <a:ext cx="631709" cy="411480"/>
            <a:chOff x="838200" y="4146613"/>
            <a:chExt cx="842278" cy="548640"/>
          </a:xfrm>
          <a:solidFill>
            <a:srgbClr val="035782"/>
          </a:solidFill>
        </p:grpSpPr>
        <p:grpSp>
          <p:nvGrpSpPr>
            <p:cNvPr id="12" name="Graphic 4">
              <a:extLst>
                <a:ext uri="{FF2B5EF4-FFF2-40B4-BE49-F238E27FC236}">
                  <a16:creationId xmlns:a16="http://schemas.microsoft.com/office/drawing/2014/main" id="{C95B3705-2608-82D8-5232-68A74BA36E5F}"/>
                </a:ext>
              </a:extLst>
            </p:cNvPr>
            <p:cNvGrpSpPr>
              <a:grpSpLocks noChangeAspect="1"/>
            </p:cNvGrpSpPr>
            <p:nvPr/>
          </p:nvGrpSpPr>
          <p:grpSpPr>
            <a:xfrm>
              <a:off x="838200" y="4146613"/>
              <a:ext cx="549151" cy="548640"/>
              <a:chOff x="1952764" y="1885352"/>
              <a:chExt cx="361670" cy="361333"/>
            </a:xfrm>
            <a:grpFill/>
          </p:grpSpPr>
          <p:sp>
            <p:nvSpPr>
              <p:cNvPr id="14" name="Graphic 4">
                <a:extLst>
                  <a:ext uri="{FF2B5EF4-FFF2-40B4-BE49-F238E27FC236}">
                    <a16:creationId xmlns:a16="http://schemas.microsoft.com/office/drawing/2014/main" id="{0820F49F-610C-0316-0CF2-7D63FC0855E6}"/>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15" name="Graphic 4">
                <a:extLst>
                  <a:ext uri="{FF2B5EF4-FFF2-40B4-BE49-F238E27FC236}">
                    <a16:creationId xmlns:a16="http://schemas.microsoft.com/office/drawing/2014/main" id="{18B8B8E6-7929-80E5-4821-BE64B2B339CB}"/>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13" name="Straight Connector 12">
              <a:extLst>
                <a:ext uri="{FF2B5EF4-FFF2-40B4-BE49-F238E27FC236}">
                  <a16:creationId xmlns:a16="http://schemas.microsoft.com/office/drawing/2014/main" id="{2C49C3E7-C107-E97F-149F-B7A2F980470A}"/>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16" name="Content Placeholder 2">
            <a:extLst>
              <a:ext uri="{FF2B5EF4-FFF2-40B4-BE49-F238E27FC236}">
                <a16:creationId xmlns:a16="http://schemas.microsoft.com/office/drawing/2014/main" id="{DC3A43B6-C8B9-C7DA-71E3-4D1308B6979F}"/>
              </a:ext>
            </a:extLst>
          </p:cNvPr>
          <p:cNvSpPr txBox="1">
            <a:spLocks/>
          </p:cNvSpPr>
          <p:nvPr/>
        </p:nvSpPr>
        <p:spPr>
          <a:xfrm>
            <a:off x="1279036" y="1585447"/>
            <a:ext cx="4120825" cy="486000"/>
          </a:xfrm>
          <a:prstGeom prst="rect">
            <a:avLst/>
          </a:prstGeom>
          <a:solidFill>
            <a:srgbClr val="012169">
              <a:alpha val="11000"/>
            </a:srgbClr>
          </a:solidFill>
        </p:spPr>
        <p:txBody>
          <a:bodyPr vert="horz" lIns="68580" tIns="34290" rIns="68580" bIns="34290" rtlCol="0" anchor="ctr">
            <a:noAutofit/>
          </a:bodyPr>
          <a:lstStyle>
            <a:defPPr>
              <a:defRPr lang="en-US"/>
            </a:defPPr>
            <a:lvl1pPr indent="0">
              <a:lnSpc>
                <a:spcPct val="90000"/>
              </a:lnSpc>
              <a:spcBef>
                <a:spcPts val="1800"/>
              </a:spcBef>
              <a:spcAft>
                <a:spcPts val="1800"/>
              </a:spcAft>
              <a:buFont typeface="Arial" panose="020B0604020202020204" pitchFamily="34" charset="0"/>
              <a:buNone/>
              <a:defRPr sz="1200" b="0" i="0">
                <a:ea typeface="Open Sans Light" panose="020B0306030504020204" pitchFamily="34" charset="0"/>
                <a:cs typeface="Open Sans Light" panose="020B0306030504020204" pitchFamily="34" charset="0"/>
              </a:defRPr>
            </a:lvl1pPr>
            <a:lvl2pPr marL="685800" indent="-228600">
              <a:lnSpc>
                <a:spcPct val="90000"/>
              </a:lnSpc>
              <a:spcBef>
                <a:spcPts val="500"/>
              </a:spcBef>
              <a:buFont typeface="Arial" panose="020B0604020202020204" pitchFamily="34" charset="0"/>
              <a:buChar char="•"/>
              <a:defRPr b="0" i="0">
                <a:latin typeface="Open Sans" panose="020B0606030504020204" pitchFamily="34" charset="0"/>
                <a:ea typeface="Open Sans" panose="020B0606030504020204" pitchFamily="34" charset="0"/>
                <a:cs typeface="Open Sans" panose="020B0606030504020204" pitchFamily="34" charset="0"/>
              </a:defRPr>
            </a:lvl2pPr>
            <a:lvl3pPr marL="1143000" indent="-228600">
              <a:lnSpc>
                <a:spcPct val="90000"/>
              </a:lnSpc>
              <a:spcBef>
                <a:spcPts val="500"/>
              </a:spcBef>
              <a:buFont typeface="System Font Regular"/>
              <a:buChar char="⏤"/>
              <a:defRPr sz="1600" b="0" i="0">
                <a:latin typeface="Open Sans" panose="020B0606030504020204" pitchFamily="34" charset="0"/>
                <a:ea typeface="Open Sans" panose="020B0606030504020204" pitchFamily="34" charset="0"/>
                <a:cs typeface="Open Sans" panose="020B0606030504020204" pitchFamily="34" charset="0"/>
              </a:defRPr>
            </a:lvl3pPr>
            <a:lvl4pPr marL="1600200" indent="-228600">
              <a:lnSpc>
                <a:spcPct val="90000"/>
              </a:lnSpc>
              <a:spcBef>
                <a:spcPts val="500"/>
              </a:spcBef>
              <a:buFont typeface="System Font Regular"/>
              <a:buChar char="・"/>
              <a:defRPr sz="1400" b="0" i="0">
                <a:latin typeface="Open Sans" panose="020B0606030504020204" pitchFamily="34" charset="0"/>
                <a:ea typeface="Open Sans" panose="020B0606030504020204" pitchFamily="34" charset="0"/>
                <a:cs typeface="Open Sans" panose="020B0606030504020204" pitchFamily="34" charset="0"/>
              </a:defRPr>
            </a:lvl4pPr>
            <a:lvl5pPr marL="2057400" indent="-228600">
              <a:lnSpc>
                <a:spcPct val="90000"/>
              </a:lnSpc>
              <a:spcBef>
                <a:spcPts val="500"/>
              </a:spcBef>
              <a:buFont typeface="System Font Regular"/>
              <a:buChar char="◦"/>
              <a:defRPr sz="1200" b="0" i="0">
                <a:latin typeface="Open Sans" panose="020B0606030504020204" pitchFamily="34" charset="0"/>
                <a:ea typeface="Open Sans" panose="020B0606030504020204" pitchFamily="34" charset="0"/>
                <a:cs typeface="Open Sans" panose="020B06060305040202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defTabSz="685715"/>
            <a:r>
              <a:rPr lang="en-ZA" sz="1000" b="1" dirty="0">
                <a:solidFill>
                  <a:srgbClr val="035782"/>
                </a:solidFill>
                <a:latin typeface="Arial Narrow"/>
              </a:rPr>
              <a:t>Disproportionate Penalties: </a:t>
            </a:r>
            <a:r>
              <a:rPr lang="en-ZA" sz="1000" dirty="0">
                <a:solidFill>
                  <a:prstClr val="black"/>
                </a:solidFill>
                <a:latin typeface="Arial Narrow"/>
              </a:rPr>
              <a:t>Black practitioners are disproportionately investigated and penalised, with data showing they are flagged at higher rates than white counterparts, often without transparent explanations</a:t>
            </a:r>
          </a:p>
        </p:txBody>
      </p:sp>
      <p:grpSp>
        <p:nvGrpSpPr>
          <p:cNvPr id="17" name="Group 16">
            <a:extLst>
              <a:ext uri="{FF2B5EF4-FFF2-40B4-BE49-F238E27FC236}">
                <a16:creationId xmlns:a16="http://schemas.microsoft.com/office/drawing/2014/main" id="{85607404-6C1A-612E-1C0A-97B23E47959D}"/>
              </a:ext>
            </a:extLst>
          </p:cNvPr>
          <p:cNvGrpSpPr/>
          <p:nvPr/>
        </p:nvGrpSpPr>
        <p:grpSpPr>
          <a:xfrm>
            <a:off x="520975" y="2151105"/>
            <a:ext cx="631709" cy="411480"/>
            <a:chOff x="838200" y="4146613"/>
            <a:chExt cx="842278" cy="548640"/>
          </a:xfrm>
          <a:solidFill>
            <a:srgbClr val="035782"/>
          </a:solidFill>
        </p:grpSpPr>
        <p:grpSp>
          <p:nvGrpSpPr>
            <p:cNvPr id="18" name="Graphic 4">
              <a:extLst>
                <a:ext uri="{FF2B5EF4-FFF2-40B4-BE49-F238E27FC236}">
                  <a16:creationId xmlns:a16="http://schemas.microsoft.com/office/drawing/2014/main" id="{A8C69BFD-E14F-D1B8-06AB-635D46383FCA}"/>
                </a:ext>
              </a:extLst>
            </p:cNvPr>
            <p:cNvGrpSpPr>
              <a:grpSpLocks noChangeAspect="1"/>
            </p:cNvGrpSpPr>
            <p:nvPr/>
          </p:nvGrpSpPr>
          <p:grpSpPr>
            <a:xfrm>
              <a:off x="838200" y="4146613"/>
              <a:ext cx="549151" cy="548640"/>
              <a:chOff x="1952764" y="1885352"/>
              <a:chExt cx="361670" cy="361333"/>
            </a:xfrm>
            <a:grpFill/>
          </p:grpSpPr>
          <p:sp>
            <p:nvSpPr>
              <p:cNvPr id="20" name="Graphic 4">
                <a:extLst>
                  <a:ext uri="{FF2B5EF4-FFF2-40B4-BE49-F238E27FC236}">
                    <a16:creationId xmlns:a16="http://schemas.microsoft.com/office/drawing/2014/main" id="{84E69AF9-6EE6-D7C5-6040-C0C96D0D1C87}"/>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21" name="Graphic 4">
                <a:extLst>
                  <a:ext uri="{FF2B5EF4-FFF2-40B4-BE49-F238E27FC236}">
                    <a16:creationId xmlns:a16="http://schemas.microsoft.com/office/drawing/2014/main" id="{010AE1AD-B7D9-98D7-5532-0370DC9CA80D}"/>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19" name="Straight Connector 18">
              <a:extLst>
                <a:ext uri="{FF2B5EF4-FFF2-40B4-BE49-F238E27FC236}">
                  <a16:creationId xmlns:a16="http://schemas.microsoft.com/office/drawing/2014/main" id="{633A992B-381D-1F7A-02FF-54BAAEED65E7}"/>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22" name="Content Placeholder 2">
            <a:extLst>
              <a:ext uri="{FF2B5EF4-FFF2-40B4-BE49-F238E27FC236}">
                <a16:creationId xmlns:a16="http://schemas.microsoft.com/office/drawing/2014/main" id="{C34D9DFC-1927-9585-BA9A-D86967BCF59F}"/>
              </a:ext>
            </a:extLst>
          </p:cNvPr>
          <p:cNvSpPr txBox="1">
            <a:spLocks/>
          </p:cNvSpPr>
          <p:nvPr/>
        </p:nvSpPr>
        <p:spPr>
          <a:xfrm>
            <a:off x="1279036" y="2113845"/>
            <a:ext cx="4120825" cy="486000"/>
          </a:xfrm>
          <a:prstGeom prst="rect">
            <a:avLst/>
          </a:prstGeom>
          <a:solidFill>
            <a:srgbClr val="012169">
              <a:alpha val="11000"/>
            </a:srgbClr>
          </a:solidFill>
        </p:spPr>
        <p:txBody>
          <a:bodyPr vert="horz" lIns="68580" tIns="34290" rIns="68580" bIns="3429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350"/>
              </a:spcBef>
              <a:spcAft>
                <a:spcPts val="1350"/>
              </a:spcAft>
            </a:pPr>
            <a:r>
              <a:rPr lang="en-ZA" sz="1000" dirty="0">
                <a:solidFill>
                  <a:srgbClr val="035782"/>
                </a:solidFill>
                <a:latin typeface="Arial Narrow"/>
                <a:ea typeface="Open Sans Light" panose="020B0306030504020204" pitchFamily="34" charset="0"/>
                <a:cs typeface="Open Sans Light" panose="020B0306030504020204" pitchFamily="34" charset="0"/>
              </a:rPr>
              <a:t>Global AI Bias Concerns: </a:t>
            </a:r>
            <a:r>
              <a:rPr lang="en-ZA" sz="1000" b="0" dirty="0">
                <a:solidFill>
                  <a:prstClr val="black"/>
                </a:solidFill>
                <a:latin typeface="Arial Narrow"/>
                <a:ea typeface="Open Sans Light" panose="020B0306030504020204" pitchFamily="34" charset="0"/>
                <a:cs typeface="Open Sans Light" panose="020B0306030504020204" pitchFamily="34" charset="0"/>
              </a:rPr>
              <a:t>The report highlights the "black box" effect of AI, where algorithmic processes are opaque, leading to unchallengeable decisions and eroding trust in digital systems</a:t>
            </a:r>
          </a:p>
        </p:txBody>
      </p:sp>
      <p:grpSp>
        <p:nvGrpSpPr>
          <p:cNvPr id="23" name="Group 22">
            <a:extLst>
              <a:ext uri="{FF2B5EF4-FFF2-40B4-BE49-F238E27FC236}">
                <a16:creationId xmlns:a16="http://schemas.microsoft.com/office/drawing/2014/main" id="{04B648D3-CD01-6FE5-C3ED-220152B6B407}"/>
              </a:ext>
            </a:extLst>
          </p:cNvPr>
          <p:cNvGrpSpPr/>
          <p:nvPr/>
        </p:nvGrpSpPr>
        <p:grpSpPr>
          <a:xfrm>
            <a:off x="520975" y="2679503"/>
            <a:ext cx="631709" cy="411480"/>
            <a:chOff x="838200" y="4146613"/>
            <a:chExt cx="842278" cy="548640"/>
          </a:xfrm>
          <a:solidFill>
            <a:srgbClr val="035782"/>
          </a:solidFill>
        </p:grpSpPr>
        <p:grpSp>
          <p:nvGrpSpPr>
            <p:cNvPr id="24" name="Graphic 4">
              <a:extLst>
                <a:ext uri="{FF2B5EF4-FFF2-40B4-BE49-F238E27FC236}">
                  <a16:creationId xmlns:a16="http://schemas.microsoft.com/office/drawing/2014/main" id="{2AE532DE-A204-16C1-53E1-88B7382940B2}"/>
                </a:ext>
              </a:extLst>
            </p:cNvPr>
            <p:cNvGrpSpPr>
              <a:grpSpLocks noChangeAspect="1"/>
            </p:cNvGrpSpPr>
            <p:nvPr/>
          </p:nvGrpSpPr>
          <p:grpSpPr>
            <a:xfrm>
              <a:off x="838200" y="4146613"/>
              <a:ext cx="549151" cy="548640"/>
              <a:chOff x="1952764" y="1885352"/>
              <a:chExt cx="361670" cy="361333"/>
            </a:xfrm>
            <a:grpFill/>
          </p:grpSpPr>
          <p:sp>
            <p:nvSpPr>
              <p:cNvPr id="26" name="Graphic 4">
                <a:extLst>
                  <a:ext uri="{FF2B5EF4-FFF2-40B4-BE49-F238E27FC236}">
                    <a16:creationId xmlns:a16="http://schemas.microsoft.com/office/drawing/2014/main" id="{6691EDBF-A42C-E759-23A1-AF74D09B25EB}"/>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27" name="Graphic 4">
                <a:extLst>
                  <a:ext uri="{FF2B5EF4-FFF2-40B4-BE49-F238E27FC236}">
                    <a16:creationId xmlns:a16="http://schemas.microsoft.com/office/drawing/2014/main" id="{841B45F4-C9FE-F3FB-3CD7-455E135953DC}"/>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25" name="Straight Connector 24">
              <a:extLst>
                <a:ext uri="{FF2B5EF4-FFF2-40B4-BE49-F238E27FC236}">
                  <a16:creationId xmlns:a16="http://schemas.microsoft.com/office/drawing/2014/main" id="{359B8835-1676-5D68-6A4C-05410091DE01}"/>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28" name="Content Placeholder 2">
            <a:extLst>
              <a:ext uri="{FF2B5EF4-FFF2-40B4-BE49-F238E27FC236}">
                <a16:creationId xmlns:a16="http://schemas.microsoft.com/office/drawing/2014/main" id="{0DA63F82-316D-5C33-D399-8E88F61AA020}"/>
              </a:ext>
            </a:extLst>
          </p:cNvPr>
          <p:cNvSpPr txBox="1">
            <a:spLocks/>
          </p:cNvSpPr>
          <p:nvPr/>
        </p:nvSpPr>
        <p:spPr>
          <a:xfrm>
            <a:off x="1279036" y="2642243"/>
            <a:ext cx="4120825" cy="486000"/>
          </a:xfrm>
          <a:prstGeom prst="rect">
            <a:avLst/>
          </a:prstGeom>
          <a:solidFill>
            <a:srgbClr val="012169">
              <a:alpha val="11000"/>
            </a:srgbClr>
          </a:solidFill>
        </p:spPr>
        <p:txBody>
          <a:bodyPr vert="horz" lIns="68580" tIns="34290" rIns="68580" bIns="3429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350"/>
              </a:spcBef>
              <a:spcAft>
                <a:spcPts val="1350"/>
              </a:spcAft>
            </a:pPr>
            <a:r>
              <a:rPr lang="en-ZA" sz="1000" dirty="0">
                <a:solidFill>
                  <a:srgbClr val="035782"/>
                </a:solidFill>
                <a:latin typeface="Arial Narrow"/>
                <a:ea typeface="Open Sans Light" panose="020B0306030504020204" pitchFamily="34" charset="0"/>
                <a:cs typeface="Open Sans Light" panose="020B0306030504020204" pitchFamily="34" charset="0"/>
              </a:rPr>
              <a:t>International Examples: </a:t>
            </a:r>
            <a:r>
              <a:rPr lang="en-ZA" sz="1000" b="0" dirty="0">
                <a:solidFill>
                  <a:prstClr val="black"/>
                </a:solidFill>
                <a:latin typeface="Arial Narrow"/>
                <a:ea typeface="Open Sans Light" panose="020B0306030504020204" pitchFamily="34" charset="0"/>
                <a:cs typeface="Open Sans Light" panose="020B0306030504020204" pitchFamily="34" charset="0"/>
              </a:rPr>
              <a:t>Similar biases have been observed globally, such as in the US healthcare system and the Netherlands' tax authority, where AI systems discriminated against minority groups</a:t>
            </a:r>
          </a:p>
        </p:txBody>
      </p:sp>
      <p:grpSp>
        <p:nvGrpSpPr>
          <p:cNvPr id="29" name="Group 28">
            <a:extLst>
              <a:ext uri="{FF2B5EF4-FFF2-40B4-BE49-F238E27FC236}">
                <a16:creationId xmlns:a16="http://schemas.microsoft.com/office/drawing/2014/main" id="{EEBE0DDC-A754-AA29-DD67-EB8F418DEE1C}"/>
              </a:ext>
            </a:extLst>
          </p:cNvPr>
          <p:cNvGrpSpPr/>
          <p:nvPr/>
        </p:nvGrpSpPr>
        <p:grpSpPr>
          <a:xfrm>
            <a:off x="520975" y="3207902"/>
            <a:ext cx="631709" cy="411480"/>
            <a:chOff x="838200" y="4146613"/>
            <a:chExt cx="842278" cy="548640"/>
          </a:xfrm>
          <a:solidFill>
            <a:srgbClr val="035782"/>
          </a:solidFill>
        </p:grpSpPr>
        <p:grpSp>
          <p:nvGrpSpPr>
            <p:cNvPr id="30" name="Graphic 4">
              <a:extLst>
                <a:ext uri="{FF2B5EF4-FFF2-40B4-BE49-F238E27FC236}">
                  <a16:creationId xmlns:a16="http://schemas.microsoft.com/office/drawing/2014/main" id="{E4068CC7-6AB2-22E3-5B2E-5270D3B9022B}"/>
                </a:ext>
              </a:extLst>
            </p:cNvPr>
            <p:cNvGrpSpPr>
              <a:grpSpLocks noChangeAspect="1"/>
            </p:cNvGrpSpPr>
            <p:nvPr/>
          </p:nvGrpSpPr>
          <p:grpSpPr>
            <a:xfrm>
              <a:off x="838200" y="4146613"/>
              <a:ext cx="549151" cy="548640"/>
              <a:chOff x="1952764" y="1885352"/>
              <a:chExt cx="361670" cy="361333"/>
            </a:xfrm>
            <a:grpFill/>
          </p:grpSpPr>
          <p:sp>
            <p:nvSpPr>
              <p:cNvPr id="32" name="Graphic 4">
                <a:extLst>
                  <a:ext uri="{FF2B5EF4-FFF2-40B4-BE49-F238E27FC236}">
                    <a16:creationId xmlns:a16="http://schemas.microsoft.com/office/drawing/2014/main" id="{5D1D09D3-71A1-EDC6-0F81-F3ABE02EEBC1}"/>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33" name="Graphic 4">
                <a:extLst>
                  <a:ext uri="{FF2B5EF4-FFF2-40B4-BE49-F238E27FC236}">
                    <a16:creationId xmlns:a16="http://schemas.microsoft.com/office/drawing/2014/main" id="{D9748D3C-8657-1DE7-F375-F2DD0FAAA062}"/>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31" name="Straight Connector 30">
              <a:extLst>
                <a:ext uri="{FF2B5EF4-FFF2-40B4-BE49-F238E27FC236}">
                  <a16:creationId xmlns:a16="http://schemas.microsoft.com/office/drawing/2014/main" id="{A4D21186-3603-74A9-5E89-4309231B4117}"/>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34" name="Content Placeholder 2">
            <a:extLst>
              <a:ext uri="{FF2B5EF4-FFF2-40B4-BE49-F238E27FC236}">
                <a16:creationId xmlns:a16="http://schemas.microsoft.com/office/drawing/2014/main" id="{C6991D9E-1693-2D80-6454-29D8F3716577}"/>
              </a:ext>
            </a:extLst>
          </p:cNvPr>
          <p:cNvSpPr txBox="1">
            <a:spLocks/>
          </p:cNvSpPr>
          <p:nvPr/>
        </p:nvSpPr>
        <p:spPr>
          <a:xfrm>
            <a:off x="1279036" y="3170642"/>
            <a:ext cx="4120825" cy="486000"/>
          </a:xfrm>
          <a:prstGeom prst="rect">
            <a:avLst/>
          </a:prstGeom>
          <a:solidFill>
            <a:srgbClr val="012169">
              <a:alpha val="11000"/>
            </a:srgbClr>
          </a:solidFill>
        </p:spPr>
        <p:txBody>
          <a:bodyPr vert="horz" lIns="68580" tIns="34290" rIns="68580" bIns="3429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350"/>
              </a:spcBef>
              <a:spcAft>
                <a:spcPts val="1350"/>
              </a:spcAft>
            </a:pPr>
            <a:r>
              <a:rPr lang="en-ZA" sz="1000" dirty="0">
                <a:solidFill>
                  <a:srgbClr val="035782"/>
                </a:solidFill>
                <a:latin typeface="Arial Narrow"/>
                <a:ea typeface="Open Sans Light" panose="020B0306030504020204" pitchFamily="34" charset="0"/>
                <a:cs typeface="Open Sans Light" panose="020B0306030504020204" pitchFamily="34" charset="0"/>
              </a:rPr>
              <a:t>Need for AI Governance: </a:t>
            </a:r>
            <a:r>
              <a:rPr lang="en-ZA" sz="1000" b="0" dirty="0">
                <a:solidFill>
                  <a:prstClr val="black"/>
                </a:solidFill>
                <a:latin typeface="Arial Narrow"/>
                <a:ea typeface="Open Sans Light" panose="020B0306030504020204" pitchFamily="34" charset="0"/>
                <a:cs typeface="Open Sans Light" panose="020B0306030504020204" pitchFamily="34" charset="0"/>
              </a:rPr>
              <a:t>Experts call for new AI governance standards in South Africa, including algorithmic impact assessments, transparency, and appeal pathways to ensure fairness and align with constitutional equality commitments</a:t>
            </a:r>
          </a:p>
        </p:txBody>
      </p:sp>
      <p:grpSp>
        <p:nvGrpSpPr>
          <p:cNvPr id="35" name="Group 34">
            <a:extLst>
              <a:ext uri="{FF2B5EF4-FFF2-40B4-BE49-F238E27FC236}">
                <a16:creationId xmlns:a16="http://schemas.microsoft.com/office/drawing/2014/main" id="{7E808FC9-E1AD-E67E-5E17-B2A78E8379C2}"/>
              </a:ext>
            </a:extLst>
          </p:cNvPr>
          <p:cNvGrpSpPr/>
          <p:nvPr/>
        </p:nvGrpSpPr>
        <p:grpSpPr>
          <a:xfrm>
            <a:off x="520975" y="3736300"/>
            <a:ext cx="631709" cy="411480"/>
            <a:chOff x="838200" y="4146613"/>
            <a:chExt cx="842278" cy="548640"/>
          </a:xfrm>
          <a:solidFill>
            <a:srgbClr val="035782"/>
          </a:solidFill>
        </p:grpSpPr>
        <p:grpSp>
          <p:nvGrpSpPr>
            <p:cNvPr id="36" name="Graphic 4">
              <a:extLst>
                <a:ext uri="{FF2B5EF4-FFF2-40B4-BE49-F238E27FC236}">
                  <a16:creationId xmlns:a16="http://schemas.microsoft.com/office/drawing/2014/main" id="{7F8DA295-04A0-0533-D7C3-D1F8EEB28C3E}"/>
                </a:ext>
              </a:extLst>
            </p:cNvPr>
            <p:cNvGrpSpPr>
              <a:grpSpLocks noChangeAspect="1"/>
            </p:cNvGrpSpPr>
            <p:nvPr/>
          </p:nvGrpSpPr>
          <p:grpSpPr>
            <a:xfrm>
              <a:off x="838200" y="4146613"/>
              <a:ext cx="549151" cy="548640"/>
              <a:chOff x="1952764" y="1885352"/>
              <a:chExt cx="361670" cy="361333"/>
            </a:xfrm>
            <a:grpFill/>
          </p:grpSpPr>
          <p:sp>
            <p:nvSpPr>
              <p:cNvPr id="38" name="Graphic 4">
                <a:extLst>
                  <a:ext uri="{FF2B5EF4-FFF2-40B4-BE49-F238E27FC236}">
                    <a16:creationId xmlns:a16="http://schemas.microsoft.com/office/drawing/2014/main" id="{F0336173-B4FB-974A-6581-7DEC3FC685AE}"/>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39" name="Graphic 4">
                <a:extLst>
                  <a:ext uri="{FF2B5EF4-FFF2-40B4-BE49-F238E27FC236}">
                    <a16:creationId xmlns:a16="http://schemas.microsoft.com/office/drawing/2014/main" id="{A7D23917-970E-B7FE-A335-EE6C063E97AA}"/>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37" name="Straight Connector 36">
              <a:extLst>
                <a:ext uri="{FF2B5EF4-FFF2-40B4-BE49-F238E27FC236}">
                  <a16:creationId xmlns:a16="http://schemas.microsoft.com/office/drawing/2014/main" id="{5E3E1814-B706-6909-0028-0C14425C2B8B}"/>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40" name="Content Placeholder 2">
            <a:extLst>
              <a:ext uri="{FF2B5EF4-FFF2-40B4-BE49-F238E27FC236}">
                <a16:creationId xmlns:a16="http://schemas.microsoft.com/office/drawing/2014/main" id="{5F184B9D-59A7-5292-EAA9-20E1D3E1D52B}"/>
              </a:ext>
            </a:extLst>
          </p:cNvPr>
          <p:cNvSpPr txBox="1">
            <a:spLocks/>
          </p:cNvSpPr>
          <p:nvPr/>
        </p:nvSpPr>
        <p:spPr>
          <a:xfrm>
            <a:off x="1279036" y="3699040"/>
            <a:ext cx="4120825" cy="486000"/>
          </a:xfrm>
          <a:prstGeom prst="rect">
            <a:avLst/>
          </a:prstGeom>
          <a:solidFill>
            <a:srgbClr val="012169">
              <a:alpha val="11000"/>
            </a:srgbClr>
          </a:solidFill>
        </p:spPr>
        <p:txBody>
          <a:bodyPr vert="horz" lIns="68580" tIns="34290" rIns="68580" bIns="3429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350"/>
              </a:spcBef>
              <a:spcAft>
                <a:spcPts val="1350"/>
              </a:spcAft>
            </a:pPr>
            <a:r>
              <a:rPr lang="en-ZA" sz="1000" dirty="0">
                <a:solidFill>
                  <a:srgbClr val="035782"/>
                </a:solidFill>
                <a:latin typeface="Arial Narrow"/>
                <a:ea typeface="Open Sans Light" panose="020B0306030504020204" pitchFamily="34" charset="0"/>
                <a:cs typeface="Open Sans Light" panose="020B0306030504020204" pitchFamily="34" charset="0"/>
              </a:rPr>
              <a:t>Caution Against Imported Models: </a:t>
            </a:r>
            <a:r>
              <a:rPr lang="en-ZA" sz="1000" b="0" dirty="0">
                <a:solidFill>
                  <a:prstClr val="black"/>
                </a:solidFill>
                <a:latin typeface="Arial Narrow"/>
                <a:ea typeface="Open Sans Light" panose="020B0306030504020204" pitchFamily="34" charset="0"/>
                <a:cs typeface="Open Sans Light" panose="020B0306030504020204" pitchFamily="34" charset="0"/>
              </a:rPr>
              <a:t>There is a warning against using AI models developed in different socio-economic contexts, as they may carry biases unsuitable for South Africa's diverse population</a:t>
            </a:r>
          </a:p>
        </p:txBody>
      </p:sp>
      <p:grpSp>
        <p:nvGrpSpPr>
          <p:cNvPr id="41" name="Group 40">
            <a:extLst>
              <a:ext uri="{FF2B5EF4-FFF2-40B4-BE49-F238E27FC236}">
                <a16:creationId xmlns:a16="http://schemas.microsoft.com/office/drawing/2014/main" id="{F190DBB0-3B82-83C3-C06E-95266D8714F2}"/>
              </a:ext>
            </a:extLst>
          </p:cNvPr>
          <p:cNvGrpSpPr/>
          <p:nvPr/>
        </p:nvGrpSpPr>
        <p:grpSpPr>
          <a:xfrm>
            <a:off x="520975" y="4264698"/>
            <a:ext cx="631709" cy="411480"/>
            <a:chOff x="838200" y="4146613"/>
            <a:chExt cx="842278" cy="548640"/>
          </a:xfrm>
          <a:solidFill>
            <a:srgbClr val="035782"/>
          </a:solidFill>
        </p:grpSpPr>
        <p:grpSp>
          <p:nvGrpSpPr>
            <p:cNvPr id="42" name="Graphic 4">
              <a:extLst>
                <a:ext uri="{FF2B5EF4-FFF2-40B4-BE49-F238E27FC236}">
                  <a16:creationId xmlns:a16="http://schemas.microsoft.com/office/drawing/2014/main" id="{5D5640DB-1A60-0804-09B0-4C6047816950}"/>
                </a:ext>
              </a:extLst>
            </p:cNvPr>
            <p:cNvGrpSpPr>
              <a:grpSpLocks noChangeAspect="1"/>
            </p:cNvGrpSpPr>
            <p:nvPr/>
          </p:nvGrpSpPr>
          <p:grpSpPr>
            <a:xfrm>
              <a:off x="838200" y="4146613"/>
              <a:ext cx="549151" cy="548640"/>
              <a:chOff x="1952764" y="1885352"/>
              <a:chExt cx="361670" cy="361333"/>
            </a:xfrm>
            <a:grpFill/>
          </p:grpSpPr>
          <p:sp>
            <p:nvSpPr>
              <p:cNvPr id="44" name="Graphic 4">
                <a:extLst>
                  <a:ext uri="{FF2B5EF4-FFF2-40B4-BE49-F238E27FC236}">
                    <a16:creationId xmlns:a16="http://schemas.microsoft.com/office/drawing/2014/main" id="{6ED1F0BC-D0D2-87CA-FE55-35209DAD57F2}"/>
                  </a:ext>
                </a:extLst>
              </p:cNvPr>
              <p:cNvSpPr/>
              <p:nvPr/>
            </p:nvSpPr>
            <p:spPr>
              <a:xfrm>
                <a:off x="2044140" y="1990688"/>
                <a:ext cx="96488" cy="74054"/>
              </a:xfrm>
              <a:custGeom>
                <a:avLst/>
                <a:gdLst>
                  <a:gd name="connsiteX0" fmla="*/ 0 w 96488"/>
                  <a:gd name="connsiteY0" fmla="*/ 55541 h 74054"/>
                  <a:gd name="connsiteX1" fmla="*/ 14058 w 96488"/>
                  <a:gd name="connsiteY1" fmla="*/ 55541 h 74054"/>
                  <a:gd name="connsiteX2" fmla="*/ 20448 w 96488"/>
                  <a:gd name="connsiteY2" fmla="*/ 61925 h 74054"/>
                  <a:gd name="connsiteX3" fmla="*/ 20448 w 96488"/>
                  <a:gd name="connsiteY3" fmla="*/ 74054 h 74054"/>
                  <a:gd name="connsiteX4" fmla="*/ 37062 w 96488"/>
                  <a:gd name="connsiteY4" fmla="*/ 57456 h 74054"/>
                  <a:gd name="connsiteX5" fmla="*/ 41535 w 96488"/>
                  <a:gd name="connsiteY5" fmla="*/ 55541 h 74054"/>
                  <a:gd name="connsiteX6" fmla="*/ 96488 w 96488"/>
                  <a:gd name="connsiteY6" fmla="*/ 55541 h 74054"/>
                  <a:gd name="connsiteX7" fmla="*/ 96488 w 96488"/>
                  <a:gd name="connsiteY7" fmla="*/ 0 h 74054"/>
                  <a:gd name="connsiteX8" fmla="*/ 0 w 96488"/>
                  <a:gd name="connsiteY8" fmla="*/ 0 h 74054"/>
                  <a:gd name="connsiteX9" fmla="*/ 0 w 96488"/>
                  <a:gd name="connsiteY9" fmla="*/ 55541 h 740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6488" h="74054">
                    <a:moveTo>
                      <a:pt x="0" y="55541"/>
                    </a:moveTo>
                    <a:lnTo>
                      <a:pt x="14058" y="55541"/>
                    </a:lnTo>
                    <a:cubicBezTo>
                      <a:pt x="17892" y="55541"/>
                      <a:pt x="20448" y="58094"/>
                      <a:pt x="20448" y="61925"/>
                    </a:cubicBezTo>
                    <a:lnTo>
                      <a:pt x="20448" y="74054"/>
                    </a:lnTo>
                    <a:lnTo>
                      <a:pt x="37062" y="57456"/>
                    </a:lnTo>
                    <a:cubicBezTo>
                      <a:pt x="38340" y="56179"/>
                      <a:pt x="39618" y="55541"/>
                      <a:pt x="41535" y="55541"/>
                    </a:cubicBezTo>
                    <a:lnTo>
                      <a:pt x="96488" y="55541"/>
                    </a:lnTo>
                    <a:lnTo>
                      <a:pt x="96488" y="0"/>
                    </a:lnTo>
                    <a:lnTo>
                      <a:pt x="0" y="0"/>
                    </a:lnTo>
                    <a:lnTo>
                      <a:pt x="0" y="55541"/>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sp>
            <p:nvSpPr>
              <p:cNvPr id="45" name="Graphic 4">
                <a:extLst>
                  <a:ext uri="{FF2B5EF4-FFF2-40B4-BE49-F238E27FC236}">
                    <a16:creationId xmlns:a16="http://schemas.microsoft.com/office/drawing/2014/main" id="{1A3EA86D-135F-E117-8938-BE4C148479A2}"/>
                  </a:ext>
                </a:extLst>
              </p:cNvPr>
              <p:cNvSpPr/>
              <p:nvPr/>
            </p:nvSpPr>
            <p:spPr>
              <a:xfrm>
                <a:off x="1952764" y="1885352"/>
                <a:ext cx="361670" cy="361333"/>
              </a:xfrm>
              <a:custGeom>
                <a:avLst/>
                <a:gdLst>
                  <a:gd name="connsiteX0" fmla="*/ 180835 w 361670"/>
                  <a:gd name="connsiteY0" fmla="*/ 0 h 361333"/>
                  <a:gd name="connsiteX1" fmla="*/ 0 w 361670"/>
                  <a:gd name="connsiteY1" fmla="*/ 180667 h 361333"/>
                  <a:gd name="connsiteX2" fmla="*/ 180835 w 361670"/>
                  <a:gd name="connsiteY2" fmla="*/ 361333 h 361333"/>
                  <a:gd name="connsiteX3" fmla="*/ 361670 w 361670"/>
                  <a:gd name="connsiteY3" fmla="*/ 180667 h 361333"/>
                  <a:gd name="connsiteX4" fmla="*/ 180835 w 361670"/>
                  <a:gd name="connsiteY4" fmla="*/ 0 h 361333"/>
                  <a:gd name="connsiteX5" fmla="*/ 110546 w 361670"/>
                  <a:gd name="connsiteY5" fmla="*/ 199180 h 361333"/>
                  <a:gd name="connsiteX6" fmla="*/ 106073 w 361670"/>
                  <a:gd name="connsiteY6" fmla="*/ 201095 h 361333"/>
                  <a:gd name="connsiteX7" fmla="*/ 103517 w 361670"/>
                  <a:gd name="connsiteY7" fmla="*/ 200457 h 361333"/>
                  <a:gd name="connsiteX8" fmla="*/ 99683 w 361670"/>
                  <a:gd name="connsiteY8" fmla="*/ 194711 h 361333"/>
                  <a:gd name="connsiteX9" fmla="*/ 99683 w 361670"/>
                  <a:gd name="connsiteY9" fmla="*/ 173644 h 361333"/>
                  <a:gd name="connsiteX10" fmla="*/ 85625 w 361670"/>
                  <a:gd name="connsiteY10" fmla="*/ 173644 h 361333"/>
                  <a:gd name="connsiteX11" fmla="*/ 79235 w 361670"/>
                  <a:gd name="connsiteY11" fmla="*/ 167260 h 361333"/>
                  <a:gd name="connsiteX12" fmla="*/ 79235 w 361670"/>
                  <a:gd name="connsiteY12" fmla="*/ 98952 h 361333"/>
                  <a:gd name="connsiteX13" fmla="*/ 85625 w 361670"/>
                  <a:gd name="connsiteY13" fmla="*/ 92568 h 361333"/>
                  <a:gd name="connsiteX14" fmla="*/ 194893 w 361670"/>
                  <a:gd name="connsiteY14" fmla="*/ 92568 h 361333"/>
                  <a:gd name="connsiteX15" fmla="*/ 201283 w 361670"/>
                  <a:gd name="connsiteY15" fmla="*/ 98952 h 361333"/>
                  <a:gd name="connsiteX16" fmla="*/ 201283 w 361670"/>
                  <a:gd name="connsiteY16" fmla="*/ 167260 h 361333"/>
                  <a:gd name="connsiteX17" fmla="*/ 194893 w 361670"/>
                  <a:gd name="connsiteY17" fmla="*/ 173644 h 361333"/>
                  <a:gd name="connsiteX18" fmla="*/ 136106 w 361670"/>
                  <a:gd name="connsiteY18" fmla="*/ 173644 h 361333"/>
                  <a:gd name="connsiteX19" fmla="*/ 110546 w 361670"/>
                  <a:gd name="connsiteY19" fmla="*/ 199180 h 361333"/>
                  <a:gd name="connsiteX20" fmla="*/ 283074 w 361670"/>
                  <a:gd name="connsiteY20" fmla="*/ 236207 h 361333"/>
                  <a:gd name="connsiteX21" fmla="*/ 276684 w 361670"/>
                  <a:gd name="connsiteY21" fmla="*/ 242591 h 361333"/>
                  <a:gd name="connsiteX22" fmla="*/ 255597 w 361670"/>
                  <a:gd name="connsiteY22" fmla="*/ 242591 h 361333"/>
                  <a:gd name="connsiteX23" fmla="*/ 255597 w 361670"/>
                  <a:gd name="connsiteY23" fmla="*/ 263658 h 361333"/>
                  <a:gd name="connsiteX24" fmla="*/ 251763 w 361670"/>
                  <a:gd name="connsiteY24" fmla="*/ 269404 h 361333"/>
                  <a:gd name="connsiteX25" fmla="*/ 249208 w 361670"/>
                  <a:gd name="connsiteY25" fmla="*/ 270042 h 361333"/>
                  <a:gd name="connsiteX26" fmla="*/ 244735 w 361670"/>
                  <a:gd name="connsiteY26" fmla="*/ 268127 h 361333"/>
                  <a:gd name="connsiteX27" fmla="*/ 219175 w 361670"/>
                  <a:gd name="connsiteY27" fmla="*/ 242591 h 361333"/>
                  <a:gd name="connsiteX28" fmla="*/ 166777 w 361670"/>
                  <a:gd name="connsiteY28" fmla="*/ 242591 h 361333"/>
                  <a:gd name="connsiteX29" fmla="*/ 160387 w 361670"/>
                  <a:gd name="connsiteY29" fmla="*/ 236207 h 361333"/>
                  <a:gd name="connsiteX30" fmla="*/ 160387 w 361670"/>
                  <a:gd name="connsiteY30" fmla="*/ 195350 h 361333"/>
                  <a:gd name="connsiteX31" fmla="*/ 166777 w 361670"/>
                  <a:gd name="connsiteY31" fmla="*/ 188966 h 361333"/>
                  <a:gd name="connsiteX32" fmla="*/ 173167 w 361670"/>
                  <a:gd name="connsiteY32" fmla="*/ 195350 h 361333"/>
                  <a:gd name="connsiteX33" fmla="*/ 173167 w 361670"/>
                  <a:gd name="connsiteY33" fmla="*/ 229823 h 361333"/>
                  <a:gd name="connsiteX34" fmla="*/ 221731 w 361670"/>
                  <a:gd name="connsiteY34" fmla="*/ 229823 h 361333"/>
                  <a:gd name="connsiteX35" fmla="*/ 226204 w 361670"/>
                  <a:gd name="connsiteY35" fmla="*/ 231738 h 361333"/>
                  <a:gd name="connsiteX36" fmla="*/ 242818 w 361670"/>
                  <a:gd name="connsiteY36" fmla="*/ 248337 h 361333"/>
                  <a:gd name="connsiteX37" fmla="*/ 242818 w 361670"/>
                  <a:gd name="connsiteY37" fmla="*/ 236207 h 361333"/>
                  <a:gd name="connsiteX38" fmla="*/ 249208 w 361670"/>
                  <a:gd name="connsiteY38" fmla="*/ 229823 h 361333"/>
                  <a:gd name="connsiteX39" fmla="*/ 270294 w 361670"/>
                  <a:gd name="connsiteY39" fmla="*/ 229823 h 361333"/>
                  <a:gd name="connsiteX40" fmla="*/ 270294 w 361670"/>
                  <a:gd name="connsiteY40" fmla="*/ 160238 h 361333"/>
                  <a:gd name="connsiteX41" fmla="*/ 221731 w 361670"/>
                  <a:gd name="connsiteY41" fmla="*/ 160238 h 361333"/>
                  <a:gd name="connsiteX42" fmla="*/ 215341 w 361670"/>
                  <a:gd name="connsiteY42" fmla="*/ 153854 h 361333"/>
                  <a:gd name="connsiteX43" fmla="*/ 221731 w 361670"/>
                  <a:gd name="connsiteY43" fmla="*/ 147470 h 361333"/>
                  <a:gd name="connsiteX44" fmla="*/ 276684 w 361670"/>
                  <a:gd name="connsiteY44" fmla="*/ 147470 h 361333"/>
                  <a:gd name="connsiteX45" fmla="*/ 283074 w 361670"/>
                  <a:gd name="connsiteY45" fmla="*/ 153854 h 361333"/>
                  <a:gd name="connsiteX46" fmla="*/ 283074 w 361670"/>
                  <a:gd name="connsiteY46" fmla="*/ 236207 h 3613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361670" h="361333">
                    <a:moveTo>
                      <a:pt x="180835" y="0"/>
                    </a:moveTo>
                    <a:cubicBezTo>
                      <a:pt x="80513" y="0"/>
                      <a:pt x="0" y="81076"/>
                      <a:pt x="0" y="180667"/>
                    </a:cubicBezTo>
                    <a:cubicBezTo>
                      <a:pt x="0" y="280257"/>
                      <a:pt x="81152" y="361333"/>
                      <a:pt x="180835" y="361333"/>
                    </a:cubicBezTo>
                    <a:cubicBezTo>
                      <a:pt x="281157" y="361333"/>
                      <a:pt x="361670" y="280257"/>
                      <a:pt x="361670" y="180667"/>
                    </a:cubicBezTo>
                    <a:cubicBezTo>
                      <a:pt x="361670" y="81076"/>
                      <a:pt x="281157" y="0"/>
                      <a:pt x="180835" y="0"/>
                    </a:cubicBezTo>
                    <a:close/>
                    <a:moveTo>
                      <a:pt x="110546" y="199180"/>
                    </a:moveTo>
                    <a:cubicBezTo>
                      <a:pt x="109268" y="200457"/>
                      <a:pt x="107990" y="201095"/>
                      <a:pt x="106073" y="201095"/>
                    </a:cubicBezTo>
                    <a:cubicBezTo>
                      <a:pt x="105434" y="201095"/>
                      <a:pt x="104156" y="201095"/>
                      <a:pt x="103517" y="200457"/>
                    </a:cubicBezTo>
                    <a:cubicBezTo>
                      <a:pt x="100961" y="199180"/>
                      <a:pt x="99683" y="197265"/>
                      <a:pt x="99683" y="194711"/>
                    </a:cubicBezTo>
                    <a:lnTo>
                      <a:pt x="99683" y="173644"/>
                    </a:lnTo>
                    <a:lnTo>
                      <a:pt x="85625" y="173644"/>
                    </a:lnTo>
                    <a:cubicBezTo>
                      <a:pt x="81791" y="173644"/>
                      <a:pt x="79235" y="171091"/>
                      <a:pt x="79235" y="167260"/>
                    </a:cubicBezTo>
                    <a:lnTo>
                      <a:pt x="79235" y="98952"/>
                    </a:lnTo>
                    <a:cubicBezTo>
                      <a:pt x="79235" y="95121"/>
                      <a:pt x="81791" y="92568"/>
                      <a:pt x="85625" y="92568"/>
                    </a:cubicBezTo>
                    <a:lnTo>
                      <a:pt x="194893" y="92568"/>
                    </a:lnTo>
                    <a:cubicBezTo>
                      <a:pt x="198727" y="92568"/>
                      <a:pt x="201283" y="95121"/>
                      <a:pt x="201283" y="98952"/>
                    </a:cubicBezTo>
                    <a:lnTo>
                      <a:pt x="201283" y="167260"/>
                    </a:lnTo>
                    <a:cubicBezTo>
                      <a:pt x="201283" y="171091"/>
                      <a:pt x="198727" y="173644"/>
                      <a:pt x="194893" y="173644"/>
                    </a:cubicBezTo>
                    <a:lnTo>
                      <a:pt x="136106" y="173644"/>
                    </a:lnTo>
                    <a:lnTo>
                      <a:pt x="110546" y="199180"/>
                    </a:lnTo>
                    <a:close/>
                    <a:moveTo>
                      <a:pt x="283074" y="236207"/>
                    </a:moveTo>
                    <a:cubicBezTo>
                      <a:pt x="283074" y="240038"/>
                      <a:pt x="280518" y="242591"/>
                      <a:pt x="276684" y="242591"/>
                    </a:cubicBezTo>
                    <a:lnTo>
                      <a:pt x="255597" y="242591"/>
                    </a:lnTo>
                    <a:lnTo>
                      <a:pt x="255597" y="263658"/>
                    </a:lnTo>
                    <a:cubicBezTo>
                      <a:pt x="255597" y="266212"/>
                      <a:pt x="254319" y="268766"/>
                      <a:pt x="251763" y="269404"/>
                    </a:cubicBezTo>
                    <a:cubicBezTo>
                      <a:pt x="251124" y="270042"/>
                      <a:pt x="249847" y="270042"/>
                      <a:pt x="249208" y="270042"/>
                    </a:cubicBezTo>
                    <a:cubicBezTo>
                      <a:pt x="247290" y="270042"/>
                      <a:pt x="246013" y="269404"/>
                      <a:pt x="244735" y="268127"/>
                    </a:cubicBezTo>
                    <a:lnTo>
                      <a:pt x="219175" y="242591"/>
                    </a:lnTo>
                    <a:lnTo>
                      <a:pt x="166777" y="242591"/>
                    </a:lnTo>
                    <a:cubicBezTo>
                      <a:pt x="162943" y="242591"/>
                      <a:pt x="160387" y="240038"/>
                      <a:pt x="160387" y="236207"/>
                    </a:cubicBezTo>
                    <a:lnTo>
                      <a:pt x="160387" y="195350"/>
                    </a:lnTo>
                    <a:cubicBezTo>
                      <a:pt x="160387" y="191519"/>
                      <a:pt x="162943" y="188966"/>
                      <a:pt x="166777" y="188966"/>
                    </a:cubicBezTo>
                    <a:cubicBezTo>
                      <a:pt x="170611" y="188966"/>
                      <a:pt x="173167" y="191519"/>
                      <a:pt x="173167" y="195350"/>
                    </a:cubicBezTo>
                    <a:lnTo>
                      <a:pt x="173167" y="229823"/>
                    </a:lnTo>
                    <a:lnTo>
                      <a:pt x="221731" y="229823"/>
                    </a:lnTo>
                    <a:cubicBezTo>
                      <a:pt x="223648" y="229823"/>
                      <a:pt x="224926" y="230462"/>
                      <a:pt x="226204" y="231738"/>
                    </a:cubicBezTo>
                    <a:lnTo>
                      <a:pt x="242818" y="248337"/>
                    </a:lnTo>
                    <a:lnTo>
                      <a:pt x="242818" y="236207"/>
                    </a:lnTo>
                    <a:cubicBezTo>
                      <a:pt x="242818" y="232377"/>
                      <a:pt x="245374" y="229823"/>
                      <a:pt x="249208" y="229823"/>
                    </a:cubicBezTo>
                    <a:lnTo>
                      <a:pt x="270294" y="229823"/>
                    </a:lnTo>
                    <a:lnTo>
                      <a:pt x="270294" y="160238"/>
                    </a:lnTo>
                    <a:lnTo>
                      <a:pt x="221731" y="160238"/>
                    </a:lnTo>
                    <a:cubicBezTo>
                      <a:pt x="217897" y="160238"/>
                      <a:pt x="215341" y="157684"/>
                      <a:pt x="215341" y="153854"/>
                    </a:cubicBezTo>
                    <a:cubicBezTo>
                      <a:pt x="215341" y="150024"/>
                      <a:pt x="217897" y="147470"/>
                      <a:pt x="221731" y="147470"/>
                    </a:cubicBezTo>
                    <a:lnTo>
                      <a:pt x="276684" y="147470"/>
                    </a:lnTo>
                    <a:cubicBezTo>
                      <a:pt x="280518" y="147470"/>
                      <a:pt x="283074" y="150024"/>
                      <a:pt x="283074" y="153854"/>
                    </a:cubicBezTo>
                    <a:lnTo>
                      <a:pt x="283074" y="236207"/>
                    </a:lnTo>
                    <a:close/>
                  </a:path>
                </a:pathLst>
              </a:custGeom>
              <a:grpFill/>
              <a:ln w="6390" cap="flat">
                <a:noFill/>
                <a:prstDash val="solid"/>
                <a:miter/>
              </a:ln>
            </p:spPr>
            <p:txBody>
              <a:bodyPr rtlCol="0" anchor="ctr"/>
              <a:lstStyle/>
              <a:p>
                <a:pPr defTabSz="685715">
                  <a:buClrTx/>
                  <a:defRPr/>
                </a:pPr>
                <a:endParaRPr lang="en-ZA" sz="1350" dirty="0">
                  <a:solidFill>
                    <a:prstClr val="black"/>
                  </a:solidFill>
                  <a:latin typeface="Arial Narrow"/>
                </a:endParaRPr>
              </a:p>
            </p:txBody>
          </p:sp>
        </p:grpSp>
        <p:cxnSp>
          <p:nvCxnSpPr>
            <p:cNvPr id="43" name="Straight Connector 42">
              <a:extLst>
                <a:ext uri="{FF2B5EF4-FFF2-40B4-BE49-F238E27FC236}">
                  <a16:creationId xmlns:a16="http://schemas.microsoft.com/office/drawing/2014/main" id="{80DA5767-DD64-7779-A438-383B2DBB99C0}"/>
                </a:ext>
              </a:extLst>
            </p:cNvPr>
            <p:cNvCxnSpPr>
              <a:cxnSpLocks/>
            </p:cNvCxnSpPr>
            <p:nvPr/>
          </p:nvCxnSpPr>
          <p:spPr>
            <a:xfrm>
              <a:off x="1314718" y="4420933"/>
              <a:ext cx="365760" cy="0"/>
            </a:xfrm>
            <a:prstGeom prst="line">
              <a:avLst/>
            </a:prstGeom>
            <a:grpFill/>
            <a:ln w="38100" cap="flat" cmpd="sng" algn="ctr">
              <a:solidFill>
                <a:srgbClr val="035782"/>
              </a:solidFill>
              <a:prstDash val="solid"/>
              <a:miter lim="800000"/>
              <a:tailEnd type="diamond"/>
            </a:ln>
            <a:effectLst/>
          </p:spPr>
        </p:cxnSp>
      </p:grpSp>
      <p:sp>
        <p:nvSpPr>
          <p:cNvPr id="46" name="Content Placeholder 2">
            <a:extLst>
              <a:ext uri="{FF2B5EF4-FFF2-40B4-BE49-F238E27FC236}">
                <a16:creationId xmlns:a16="http://schemas.microsoft.com/office/drawing/2014/main" id="{4335D28A-3C1E-ECDF-28B7-5780411A9046}"/>
              </a:ext>
            </a:extLst>
          </p:cNvPr>
          <p:cNvSpPr txBox="1">
            <a:spLocks/>
          </p:cNvSpPr>
          <p:nvPr/>
        </p:nvSpPr>
        <p:spPr>
          <a:xfrm>
            <a:off x="1279036" y="4227438"/>
            <a:ext cx="4120825" cy="486000"/>
          </a:xfrm>
          <a:prstGeom prst="rect">
            <a:avLst/>
          </a:prstGeom>
          <a:solidFill>
            <a:srgbClr val="012169">
              <a:alpha val="11000"/>
            </a:srgbClr>
          </a:solidFill>
        </p:spPr>
        <p:txBody>
          <a:bodyPr vert="horz" lIns="68580" tIns="34290" rIns="68580" bIns="34290" rtlCol="0" anchor="ctr">
            <a:noAutofit/>
          </a:bodyPr>
          <a:lstStyle>
            <a:lvl1pPr marL="0" indent="0" algn="l" defTabSz="914400" rtl="0" eaLnBrk="1" latinLnBrk="0" hangingPunct="1">
              <a:lnSpc>
                <a:spcPct val="90000"/>
              </a:lnSpc>
              <a:spcBef>
                <a:spcPts val="1000"/>
              </a:spcBef>
              <a:buFont typeface="Arial" panose="020B0604020202020204" pitchFamily="34" charset="0"/>
              <a:buNone/>
              <a:defRPr sz="2000" b="1" i="0" kern="1200">
                <a:solidFill>
                  <a:schemeClr val="tx1"/>
                </a:solidFill>
                <a:latin typeface="Open Sans Semibold" panose="020B0606030504020204" pitchFamily="34" charset="0"/>
                <a:ea typeface="Open Sans Semibold" panose="020B0606030504020204" pitchFamily="34" charset="0"/>
                <a:cs typeface="Open Sans Semibold"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System Font Regular"/>
              <a:buChar char="⏤"/>
              <a:defRPr sz="16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System Font Regular"/>
              <a:buChar char="・"/>
              <a:defRPr sz="1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System Font Regular"/>
              <a:buChar char="◦"/>
              <a:defRPr sz="12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350"/>
              </a:spcBef>
              <a:spcAft>
                <a:spcPts val="1350"/>
              </a:spcAft>
            </a:pPr>
            <a:r>
              <a:rPr lang="en-ZA" sz="1000" dirty="0">
                <a:solidFill>
                  <a:srgbClr val="035782"/>
                </a:solidFill>
                <a:latin typeface="Arial Narrow"/>
                <a:ea typeface="Open Sans Light" panose="020B0306030504020204" pitchFamily="34" charset="0"/>
                <a:cs typeface="Open Sans Light" panose="020B0306030504020204" pitchFamily="34" charset="0"/>
              </a:rPr>
              <a:t>Commitment to Fair AI Systems: </a:t>
            </a:r>
            <a:r>
              <a:rPr lang="en-ZA" sz="1000" b="0" dirty="0">
                <a:solidFill>
                  <a:prstClr val="black"/>
                </a:solidFill>
                <a:latin typeface="Arial Narrow"/>
                <a:ea typeface="Open Sans Light" panose="020B0306030504020204" pitchFamily="34" charset="0"/>
                <a:cs typeface="Open Sans Light" panose="020B0306030504020204" pitchFamily="34" charset="0"/>
              </a:rPr>
              <a:t>The future of AI in South Africa hinges on a commitment to designing and regulating systems with justice and fairness, beyond mere technological capability</a:t>
            </a:r>
          </a:p>
        </p:txBody>
      </p:sp>
      <p:sp>
        <p:nvSpPr>
          <p:cNvPr id="47" name="Oval 46">
            <a:extLst>
              <a:ext uri="{FF2B5EF4-FFF2-40B4-BE49-F238E27FC236}">
                <a16:creationId xmlns:a16="http://schemas.microsoft.com/office/drawing/2014/main" id="{8CF33B08-AC27-ECA4-855D-65A5608BD755}"/>
              </a:ext>
            </a:extLst>
          </p:cNvPr>
          <p:cNvSpPr/>
          <p:nvPr/>
        </p:nvSpPr>
        <p:spPr>
          <a:xfrm>
            <a:off x="5936456" y="723865"/>
            <a:ext cx="2345366" cy="2267709"/>
          </a:xfrm>
          <a:prstGeom prst="ellipse">
            <a:avLst/>
          </a:prstGeom>
          <a:solidFill>
            <a:srgbClr val="035782"/>
          </a:solidFill>
          <a:ln w="6350" cap="flat" cmpd="sng" algn="ctr">
            <a:noFill/>
            <a:prstDash val="solid"/>
            <a:miter lim="800000"/>
          </a:ln>
          <a:effectLst/>
        </p:spPr>
        <p:txBody>
          <a:bodyPr rtlCol="0" anchor="t"/>
          <a:lstStyle/>
          <a:p>
            <a:pPr algn="ctr" defTabSz="342900">
              <a:lnSpc>
                <a:spcPct val="120000"/>
              </a:lnSpc>
              <a:buClrTx/>
              <a:defRPr/>
            </a:pPr>
            <a:r>
              <a:rPr lang="en-ZA" sz="1350" b="1" i="1" dirty="0">
                <a:solidFill>
                  <a:prstClr val="white"/>
                </a:solidFill>
                <a:latin typeface="Arial Narrow"/>
                <a:ea typeface="+mn-ea"/>
                <a:cs typeface="Georgia"/>
              </a:rPr>
              <a:t>AI Bias in Healthcare: Unveiling the Myth of Neutral Algorithms</a:t>
            </a:r>
          </a:p>
        </p:txBody>
      </p:sp>
      <p:pic>
        <p:nvPicPr>
          <p:cNvPr id="48" name="Picture 47">
            <a:extLst>
              <a:ext uri="{FF2B5EF4-FFF2-40B4-BE49-F238E27FC236}">
                <a16:creationId xmlns:a16="http://schemas.microsoft.com/office/drawing/2014/main" id="{2583894F-1872-A0AE-5270-748908E0141B}"/>
              </a:ext>
            </a:extLst>
          </p:cNvPr>
          <p:cNvPicPr>
            <a:picLocks noChangeAspect="1"/>
          </p:cNvPicPr>
          <p:nvPr/>
        </p:nvPicPr>
        <p:blipFill>
          <a:blip r:embed="rId2"/>
          <a:stretch>
            <a:fillRect/>
          </a:stretch>
        </p:blipFill>
        <p:spPr>
          <a:xfrm>
            <a:off x="6089469" y="2110899"/>
            <a:ext cx="2192354" cy="2565279"/>
          </a:xfrm>
          <a:prstGeom prst="rect">
            <a:avLst/>
          </a:prstGeom>
          <a:ln>
            <a:solidFill>
              <a:sysClr val="windowText" lastClr="000000"/>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C02095A0-B448-F9F2-12E7-0807106E9437}"/>
              </a:ext>
            </a:extLst>
          </p:cNvPr>
          <p:cNvSpPr>
            <a:spLocks noGrp="1"/>
          </p:cNvSpPr>
          <p:nvPr>
            <p:ph type="title"/>
          </p:nvPr>
        </p:nvSpPr>
        <p:spPr>
          <a:xfrm>
            <a:off x="460207" y="139711"/>
            <a:ext cx="7638760" cy="887159"/>
          </a:xfrm>
        </p:spPr>
        <p:txBody>
          <a:bodyPr>
            <a:noAutofit/>
          </a:bodyPr>
          <a:lstStyle/>
          <a:p>
            <a:r>
              <a:rPr lang="en-GB" sz="2800" dirty="0"/>
              <a:t>Application of Research: Section 59 - AI Racial Bias</a:t>
            </a:r>
          </a:p>
        </p:txBody>
      </p:sp>
      <p:pic>
        <p:nvPicPr>
          <p:cNvPr id="51" name="Picture 50" descr="A magnifying glass with a book and text&#10;&#10;AI-generated content may be incorrect.">
            <a:extLst>
              <a:ext uri="{FF2B5EF4-FFF2-40B4-BE49-F238E27FC236}">
                <a16:creationId xmlns:a16="http://schemas.microsoft.com/office/drawing/2014/main" id="{5FB4F887-6B1D-ECE4-E65E-DA348AD22B6A}"/>
              </a:ext>
            </a:extLst>
          </p:cNvPr>
          <p:cNvPicPr>
            <a:picLocks noChangeAspect="1"/>
          </p:cNvPicPr>
          <p:nvPr/>
        </p:nvPicPr>
        <p:blipFill>
          <a:blip r:embed="rId3"/>
          <a:stretch>
            <a:fillRect/>
          </a:stretch>
        </p:blipFill>
        <p:spPr>
          <a:xfrm>
            <a:off x="5417404" y="1603352"/>
            <a:ext cx="1768242" cy="1724505"/>
          </a:xfrm>
          <a:prstGeom prst="rect">
            <a:avLst/>
          </a:prstGeom>
        </p:spPr>
      </p:pic>
    </p:spTree>
    <p:extLst>
      <p:ext uri="{BB962C8B-B14F-4D97-AF65-F5344CB8AC3E}">
        <p14:creationId xmlns:p14="http://schemas.microsoft.com/office/powerpoint/2010/main" val="4012197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C57D1C-2C1C-DF01-B777-F9D02C362E15}"/>
            </a:ext>
          </a:extLst>
        </p:cNvPr>
        <p:cNvGrpSpPr/>
        <p:nvPr/>
      </p:nvGrpSpPr>
      <p:grpSpPr>
        <a:xfrm>
          <a:off x="0" y="0"/>
          <a:ext cx="0" cy="0"/>
          <a:chOff x="0" y="0"/>
          <a:chExt cx="0" cy="0"/>
        </a:xfrm>
      </p:grpSpPr>
      <p:sp>
        <p:nvSpPr>
          <p:cNvPr id="6" name="Text Placeholder 5">
            <a:extLst>
              <a:ext uri="{FF2B5EF4-FFF2-40B4-BE49-F238E27FC236}">
                <a16:creationId xmlns:a16="http://schemas.microsoft.com/office/drawing/2014/main" id="{90F374AD-2C3E-B0C7-156E-EF4D105B4E88}"/>
              </a:ext>
            </a:extLst>
          </p:cNvPr>
          <p:cNvSpPr>
            <a:spLocks noGrp="1"/>
          </p:cNvSpPr>
          <p:nvPr>
            <p:ph type="body" idx="1"/>
          </p:nvPr>
        </p:nvSpPr>
        <p:spPr>
          <a:xfrm>
            <a:off x="550863" y="1155700"/>
            <a:ext cx="7639050" cy="3560763"/>
          </a:xfrm>
        </p:spPr>
        <p:txBody>
          <a:bodyPr/>
          <a:lstStyle/>
          <a:p>
            <a:pPr marL="457200" indent="-457200">
              <a:spcAft>
                <a:spcPts val="400"/>
              </a:spcAft>
              <a:buClr>
                <a:srgbClr val="2DA15C"/>
              </a:buClr>
              <a:buFont typeface="System Font Regular"/>
              <a:buChar char="▸"/>
            </a:pPr>
            <a:r>
              <a:rPr lang="en-ZA" sz="2200" dirty="0"/>
              <a:t>Manage rising costs while maintaining meaningful coverage.</a:t>
            </a:r>
          </a:p>
          <a:p>
            <a:pPr marL="457200" indent="-457200">
              <a:spcAft>
                <a:spcPts val="400"/>
              </a:spcAft>
              <a:buClr>
                <a:srgbClr val="2DA15C"/>
              </a:buClr>
              <a:buFont typeface="System Font Regular"/>
              <a:buChar char="▸"/>
            </a:pPr>
            <a:r>
              <a:rPr lang="en-ZA" sz="2200" dirty="0"/>
              <a:t>Simplify benefits, inform members, and encourage participative decision-making.</a:t>
            </a:r>
          </a:p>
          <a:p>
            <a:pPr marL="457200" indent="-457200">
              <a:spcAft>
                <a:spcPts val="400"/>
              </a:spcAft>
              <a:buClr>
                <a:srgbClr val="2DA15C"/>
              </a:buClr>
              <a:buFont typeface="System Font Regular"/>
              <a:buChar char="▸"/>
            </a:pPr>
            <a:r>
              <a:rPr lang="en-ZA" sz="2200" dirty="0"/>
              <a:t>Incentivise prevention, care coordination, and pay-for-outcome models.</a:t>
            </a:r>
          </a:p>
          <a:p>
            <a:pPr marL="457200" indent="-457200">
              <a:spcAft>
                <a:spcPts val="400"/>
              </a:spcAft>
              <a:buClr>
                <a:srgbClr val="2DA15C"/>
              </a:buClr>
              <a:buFont typeface="System Font Regular"/>
              <a:buChar char="▸"/>
            </a:pPr>
            <a:r>
              <a:rPr lang="en-ZA" sz="2200" dirty="0"/>
              <a:t>Facilitate provider-scheme-member collaboration and standardise contracts and processes.</a:t>
            </a:r>
          </a:p>
          <a:p>
            <a:pPr marL="457200" indent="-457200">
              <a:spcAft>
                <a:spcPts val="400"/>
              </a:spcAft>
              <a:buClr>
                <a:srgbClr val="2DA15C"/>
              </a:buClr>
              <a:buFont typeface="System Font Regular"/>
              <a:buChar char="▸"/>
            </a:pPr>
            <a:r>
              <a:rPr lang="en-ZA" sz="2200" dirty="0"/>
              <a:t>Enforce the Medical Schemes Act, ensure transparent benefits, and provide efficient resolution of complaints.</a:t>
            </a:r>
          </a:p>
        </p:txBody>
      </p:sp>
      <p:sp>
        <p:nvSpPr>
          <p:cNvPr id="4" name="Slide Number Placeholder 3">
            <a:extLst>
              <a:ext uri="{FF2B5EF4-FFF2-40B4-BE49-F238E27FC236}">
                <a16:creationId xmlns:a16="http://schemas.microsoft.com/office/drawing/2014/main" id="{F7468B99-5C90-1CD6-1161-B06783076892}"/>
              </a:ext>
            </a:extLst>
          </p:cNvPr>
          <p:cNvSpPr>
            <a:spLocks noGrp="1"/>
          </p:cNvSpPr>
          <p:nvPr>
            <p:ph type="sldNum" idx="12"/>
          </p:nvPr>
        </p:nvSpPr>
        <p:spPr>
          <a:xfrm>
            <a:off x="8422352" y="4827442"/>
            <a:ext cx="394800" cy="454800"/>
          </a:xfrm>
        </p:spPr>
        <p:txBody>
          <a:bodyPr/>
          <a:lstStyle/>
          <a:p>
            <a:pPr lvl="0"/>
            <a:fld id="{00000000-1234-1234-1234-123412341234}" type="slidenum">
              <a:rPr lang="en" smtClean="0"/>
              <a:pPr lvl="0"/>
              <a:t>13</a:t>
            </a:fld>
            <a:endParaRPr lang="en" dirty="0"/>
          </a:p>
        </p:txBody>
      </p:sp>
      <p:sp>
        <p:nvSpPr>
          <p:cNvPr id="5" name="Title 4">
            <a:extLst>
              <a:ext uri="{FF2B5EF4-FFF2-40B4-BE49-F238E27FC236}">
                <a16:creationId xmlns:a16="http://schemas.microsoft.com/office/drawing/2014/main" id="{CE3FACD1-2020-6D36-4524-78C3A033E750}"/>
              </a:ext>
            </a:extLst>
          </p:cNvPr>
          <p:cNvSpPr>
            <a:spLocks noGrp="1"/>
          </p:cNvSpPr>
          <p:nvPr>
            <p:ph type="title"/>
          </p:nvPr>
        </p:nvSpPr>
        <p:spPr>
          <a:xfrm>
            <a:off x="550499" y="268941"/>
            <a:ext cx="7638760" cy="887159"/>
          </a:xfrm>
        </p:spPr>
        <p:txBody>
          <a:bodyPr>
            <a:noAutofit/>
          </a:bodyPr>
          <a:lstStyle/>
          <a:p>
            <a:r>
              <a:rPr lang="en-ZA" sz="3200" dirty="0"/>
              <a:t>Concluding  Remarks</a:t>
            </a:r>
            <a:endParaRPr lang="en-GB" sz="3200" dirty="0"/>
          </a:p>
        </p:txBody>
      </p:sp>
      <p:sp>
        <p:nvSpPr>
          <p:cNvPr id="10" name="Title 2">
            <a:extLst>
              <a:ext uri="{FF2B5EF4-FFF2-40B4-BE49-F238E27FC236}">
                <a16:creationId xmlns:a16="http://schemas.microsoft.com/office/drawing/2014/main" id="{0192ABC8-5C94-FFAB-A14E-31CA361328DD}"/>
              </a:ext>
            </a:extLst>
          </p:cNvPr>
          <p:cNvSpPr txBox="1">
            <a:spLocks/>
          </p:cNvSpPr>
          <p:nvPr/>
        </p:nvSpPr>
        <p:spPr>
          <a:xfrm>
            <a:off x="838200" y="365125"/>
            <a:ext cx="10515600" cy="945515"/>
          </a:xfrm>
          <a:prstGeom prst="rect">
            <a:avLst/>
          </a:prstGeom>
        </p:spPr>
        <p:txBody>
          <a:bodyPr vert="horz" lIns="91440" tIns="45720" rIns="91440" bIns="45720" rtlCol="0" anchor="ct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4000" b="1" i="0" u="none" strike="noStrike" cap="none">
                <a:solidFill>
                  <a:srgbClr val="035782"/>
                </a:solidFill>
                <a:latin typeface="Gill Sans SemiBold" panose="020B0502020104020203" pitchFamily="34" charset="-79"/>
                <a:ea typeface="Gill Sans SemiBold" panose="020B0502020104020203" pitchFamily="34" charset="-79"/>
                <a:cs typeface="Gill Sans SemiBold" panose="020B0502020104020203" pitchFamily="34" charset="-79"/>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endParaRPr lang="en-ZA" dirty="0">
              <a:solidFill>
                <a:schemeClr val="accent1"/>
              </a:solidFill>
              <a:latin typeface="+mn-lt"/>
            </a:endParaRPr>
          </a:p>
        </p:txBody>
      </p:sp>
    </p:spTree>
    <p:extLst>
      <p:ext uri="{BB962C8B-B14F-4D97-AF65-F5344CB8AC3E}">
        <p14:creationId xmlns:p14="http://schemas.microsoft.com/office/powerpoint/2010/main" val="29485320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E5DB12-4CBB-84E0-8596-8F15312A2C2D}"/>
              </a:ext>
            </a:extLst>
          </p:cNvPr>
          <p:cNvSpPr>
            <a:spLocks noGrp="1"/>
          </p:cNvSpPr>
          <p:nvPr>
            <p:ph type="title"/>
          </p:nvPr>
        </p:nvSpPr>
        <p:spPr>
          <a:xfrm>
            <a:off x="641170" y="755652"/>
            <a:ext cx="3694500" cy="744620"/>
          </a:xfrm>
        </p:spPr>
        <p:txBody>
          <a:bodyPr anchor="b">
            <a:noAutofit/>
          </a:bodyPr>
          <a:lstStyle/>
          <a:p>
            <a:r>
              <a:rPr lang="en-ZA" sz="5400" dirty="0"/>
              <a:t>Thank you!</a:t>
            </a:r>
          </a:p>
        </p:txBody>
      </p:sp>
      <p:sp>
        <p:nvSpPr>
          <p:cNvPr id="3" name="Content Placeholder 2">
            <a:extLst>
              <a:ext uri="{FF2B5EF4-FFF2-40B4-BE49-F238E27FC236}">
                <a16:creationId xmlns:a16="http://schemas.microsoft.com/office/drawing/2014/main" id="{D2DE589D-F416-9DB9-17A0-C6639DEC013F}"/>
              </a:ext>
            </a:extLst>
          </p:cNvPr>
          <p:cNvSpPr>
            <a:spLocks noGrp="1"/>
          </p:cNvSpPr>
          <p:nvPr>
            <p:ph type="body" idx="1"/>
          </p:nvPr>
        </p:nvSpPr>
        <p:spPr>
          <a:xfrm>
            <a:off x="550499" y="1353948"/>
            <a:ext cx="3875843" cy="3033900"/>
          </a:xfrm>
        </p:spPr>
        <p:txBody>
          <a:bodyPr anchor="ctr">
            <a:normAutofit/>
          </a:bodyPr>
          <a:lstStyle/>
          <a:p>
            <a:pPr marL="25400" indent="0">
              <a:buNone/>
            </a:pPr>
            <a:r>
              <a:rPr lang="en-ZA" dirty="0">
                <a:latin typeface="Arial" panose="020B0604020202020204" pitchFamily="34" charset="0"/>
                <a:cs typeface="Arial" panose="020B0604020202020204" pitchFamily="34" charset="0"/>
              </a:rPr>
              <a:t>Presentation by Dr Musa Gumede</a:t>
            </a:r>
          </a:p>
          <a:p>
            <a:pPr marL="25400" indent="0">
              <a:buNone/>
            </a:pPr>
            <a:r>
              <a:rPr lang="en-ZA" sz="1600" b="1" dirty="0">
                <a:latin typeface="Arial" panose="020B0604020202020204" pitchFamily="34" charset="0"/>
                <a:cs typeface="Arial" panose="020B0604020202020204" pitchFamily="34" charset="0"/>
              </a:rPr>
              <a:t>Chief Executive &amp; Registrar</a:t>
            </a:r>
          </a:p>
          <a:p>
            <a:pPr marL="25400" indent="0">
              <a:buNone/>
            </a:pPr>
            <a:r>
              <a:rPr lang="en-ZA" sz="1600" b="1" dirty="0">
                <a:latin typeface="Arial" panose="020B0604020202020204" pitchFamily="34" charset="0"/>
                <a:cs typeface="Arial" panose="020B0604020202020204" pitchFamily="34" charset="0"/>
              </a:rPr>
              <a:t>COUNCIL FOR MEDICAL SCHEMES </a:t>
            </a:r>
          </a:p>
          <a:p>
            <a:pPr marL="25400" indent="0">
              <a:buNone/>
            </a:pPr>
            <a:r>
              <a:rPr lang="en-ZA" sz="1600" dirty="0">
                <a:latin typeface="Arial" panose="020B0604020202020204" pitchFamily="34" charset="0"/>
                <a:cs typeface="Arial" panose="020B0604020202020204" pitchFamily="34" charset="0"/>
              </a:rPr>
              <a:t>Email: </a:t>
            </a:r>
            <a:r>
              <a:rPr lang="en-ZA" sz="1600" dirty="0" err="1">
                <a:latin typeface="Arial" panose="020B0604020202020204" pitchFamily="34" charset="0"/>
                <a:cs typeface="Arial" panose="020B0604020202020204" pitchFamily="34" charset="0"/>
              </a:rPr>
              <a:t>m.gumede@medicalschemes.co.za</a:t>
            </a:r>
            <a:endParaRPr lang="en-ZA" sz="1600" dirty="0">
              <a:latin typeface="Arial" panose="020B0604020202020204" pitchFamily="34" charset="0"/>
              <a:cs typeface="Arial" panose="020B0604020202020204" pitchFamily="34" charset="0"/>
            </a:endParaRPr>
          </a:p>
        </p:txBody>
      </p:sp>
      <p:sp>
        <p:nvSpPr>
          <p:cNvPr id="6" name="Slide Number Placeholder 5">
            <a:extLst>
              <a:ext uri="{FF2B5EF4-FFF2-40B4-BE49-F238E27FC236}">
                <a16:creationId xmlns:a16="http://schemas.microsoft.com/office/drawing/2014/main" id="{89D0A40A-1CD9-C582-1219-2C3D81DE6AB8}"/>
              </a:ext>
            </a:extLst>
          </p:cNvPr>
          <p:cNvSpPr>
            <a:spLocks noGrp="1"/>
          </p:cNvSpPr>
          <p:nvPr>
            <p:ph type="sldNum" idx="12"/>
          </p:nvPr>
        </p:nvSpPr>
        <p:spPr/>
        <p:txBody>
          <a:bodyPr/>
          <a:lstStyle/>
          <a:p>
            <a:fld id="{00000000-1234-1234-1234-123412341234}" type="slidenum">
              <a:rPr lang="en" smtClean="0"/>
              <a:pPr/>
              <a:t>14</a:t>
            </a:fld>
            <a:endParaRPr lang="en" dirty="0"/>
          </a:p>
        </p:txBody>
      </p:sp>
    </p:spTree>
    <p:extLst>
      <p:ext uri="{BB962C8B-B14F-4D97-AF65-F5344CB8AC3E}">
        <p14:creationId xmlns:p14="http://schemas.microsoft.com/office/powerpoint/2010/main" val="36283368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EF77B1C2-7E6F-9288-6179-797035B9BA1A}"/>
              </a:ext>
            </a:extLst>
          </p:cNvPr>
          <p:cNvSpPr>
            <a:spLocks noGrp="1"/>
          </p:cNvSpPr>
          <p:nvPr>
            <p:ph type="ctrTitle"/>
          </p:nvPr>
        </p:nvSpPr>
        <p:spPr>
          <a:xfrm>
            <a:off x="573371" y="1016598"/>
            <a:ext cx="4227229" cy="1790700"/>
          </a:xfrm>
        </p:spPr>
        <p:txBody>
          <a:bodyPr>
            <a:normAutofit/>
          </a:bodyPr>
          <a:lstStyle/>
          <a:p>
            <a:r>
              <a:rPr lang="en-US" sz="2700" dirty="0">
                <a:solidFill>
                  <a:schemeClr val="tx1"/>
                </a:solidFill>
                <a:latin typeface="Arial" panose="020B0604020202020204" pitchFamily="34" charset="0"/>
                <a:cs typeface="Arial" panose="020B0604020202020204" pitchFamily="34" charset="0"/>
              </a:rPr>
              <a:t>Dr MUSA GUMEDE</a:t>
            </a:r>
            <a:br>
              <a:rPr lang="en-US" sz="2700" dirty="0">
                <a:solidFill>
                  <a:schemeClr val="tx1"/>
                </a:solidFill>
                <a:latin typeface="Arial" panose="020B0604020202020204" pitchFamily="34" charset="0"/>
                <a:cs typeface="Arial" panose="020B0604020202020204" pitchFamily="34" charset="0"/>
              </a:rPr>
            </a:br>
            <a:br>
              <a:rPr lang="en-US" sz="2700" dirty="0">
                <a:solidFill>
                  <a:schemeClr val="tx1"/>
                </a:solidFill>
                <a:latin typeface="Arial" panose="020B0604020202020204" pitchFamily="34" charset="0"/>
                <a:cs typeface="Arial" panose="020B0604020202020204" pitchFamily="34" charset="0"/>
              </a:rPr>
            </a:br>
            <a:r>
              <a:rPr lang="en-US" sz="2100" cap="none" spc="0" dirty="0">
                <a:solidFill>
                  <a:schemeClr val="tx1"/>
                </a:solidFill>
                <a:latin typeface="Avenir Book" panose="02000503020000020003" pitchFamily="2" charset="0"/>
                <a:cs typeface="Arial" panose="020B0604020202020204" pitchFamily="34" charset="0"/>
              </a:rPr>
              <a:t>Chief Executive &amp; Registrar</a:t>
            </a:r>
            <a:br>
              <a:rPr lang="en-US" sz="2100" cap="none" spc="0" dirty="0">
                <a:solidFill>
                  <a:schemeClr val="tx1"/>
                </a:solidFill>
                <a:latin typeface="Avenir Book" panose="02000503020000020003" pitchFamily="2" charset="0"/>
                <a:cs typeface="Arial" panose="020B0604020202020204" pitchFamily="34" charset="0"/>
              </a:rPr>
            </a:br>
            <a:r>
              <a:rPr lang="en-US" sz="2100" cap="none" spc="0" dirty="0">
                <a:solidFill>
                  <a:schemeClr val="tx1"/>
                </a:solidFill>
                <a:latin typeface="Avenir Book" panose="02000503020000020003" pitchFamily="2" charset="0"/>
                <a:cs typeface="Arial" panose="020B0604020202020204" pitchFamily="34" charset="0"/>
              </a:rPr>
              <a:t>Council for Medical Schemes </a:t>
            </a:r>
            <a:endParaRPr lang="en-US" sz="2700" spc="0" dirty="0">
              <a:solidFill>
                <a:schemeClr val="tx1"/>
              </a:solidFill>
              <a:latin typeface="Avenir Book" panose="02000503020000020003" pitchFamily="2" charset="0"/>
              <a:cs typeface="Arial" panose="020B0604020202020204" pitchFamily="34" charset="0"/>
            </a:endParaRPr>
          </a:p>
        </p:txBody>
      </p:sp>
      <p:sp>
        <p:nvSpPr>
          <p:cNvPr id="13" name="Subtitle 2">
            <a:extLst>
              <a:ext uri="{FF2B5EF4-FFF2-40B4-BE49-F238E27FC236}">
                <a16:creationId xmlns:a16="http://schemas.microsoft.com/office/drawing/2014/main" id="{AD2A1C29-C1C7-4095-1306-688D1DAD0806}"/>
              </a:ext>
            </a:extLst>
          </p:cNvPr>
          <p:cNvSpPr>
            <a:spLocks noGrp="1"/>
          </p:cNvSpPr>
          <p:nvPr>
            <p:ph type="subTitle" idx="1"/>
          </p:nvPr>
        </p:nvSpPr>
        <p:spPr>
          <a:xfrm>
            <a:off x="573372" y="2867891"/>
            <a:ext cx="3998629" cy="843404"/>
          </a:xfrm>
        </p:spPr>
        <p:txBody>
          <a:bodyPr>
            <a:normAutofit fontScale="85000" lnSpcReduction="10000"/>
          </a:bodyPr>
          <a:lstStyle/>
          <a:p>
            <a:pPr defTabSz="685800">
              <a:buClrTx/>
              <a:defRPr/>
            </a:pPr>
            <a:r>
              <a:rPr lang="en-GB" sz="2700" b="1" kern="1200" dirty="0">
                <a:solidFill>
                  <a:srgbClr val="2DA15C"/>
                </a:solidFill>
                <a:latin typeface="HelveticaNeueLT Std"/>
                <a:ea typeface="+mn-ea"/>
              </a:rPr>
              <a:t>Enhancing Member Value Through Innovation</a:t>
            </a:r>
          </a:p>
        </p:txBody>
      </p:sp>
      <p:pic>
        <p:nvPicPr>
          <p:cNvPr id="9" name="Picture Placeholder 8">
            <a:extLst>
              <a:ext uri="{FF2B5EF4-FFF2-40B4-BE49-F238E27FC236}">
                <a16:creationId xmlns:a16="http://schemas.microsoft.com/office/drawing/2014/main" id="{BB97FC4B-295F-F0DF-E54A-E2AF7A356E26}"/>
              </a:ext>
            </a:extLst>
          </p:cNvPr>
          <p:cNvPicPr>
            <a:picLocks noGrp="1" noChangeAspect="1"/>
          </p:cNvPicPr>
          <p:nvPr>
            <p:ph type="pic" sz="quarter" idx="11"/>
          </p:nvPr>
        </p:nvPicPr>
        <p:blipFill>
          <a:blip r:embed="rId3">
            <a:extLst>
              <a:ext uri="{28A0092B-C50C-407E-A947-70E740481C1C}">
                <a14:useLocalDpi xmlns:a14="http://schemas.microsoft.com/office/drawing/2010/main" val="0"/>
              </a:ext>
            </a:extLst>
          </a:blip>
          <a:srcRect l="-897" t="7967" r="897" b="33577"/>
          <a:stretch>
            <a:fillRect/>
          </a:stretch>
        </p:blipFill>
        <p:spPr>
          <a:xfrm>
            <a:off x="5282204" y="1016598"/>
            <a:ext cx="3010912" cy="2588477"/>
          </a:xfrm>
        </p:spPr>
      </p:pic>
      <p:pic>
        <p:nvPicPr>
          <p:cNvPr id="3" name="Picture 2" descr="A sign with a logo and leaves&#10;&#10;AI-generated content may be incorrect.">
            <a:extLst>
              <a:ext uri="{FF2B5EF4-FFF2-40B4-BE49-F238E27FC236}">
                <a16:creationId xmlns:a16="http://schemas.microsoft.com/office/drawing/2014/main" id="{49E7B048-855D-55E6-F86A-A5F16E32B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215" y="1867383"/>
            <a:ext cx="515778" cy="816451"/>
          </a:xfrm>
          <a:prstGeom prst="rect">
            <a:avLst/>
          </a:prstGeom>
        </p:spPr>
      </p:pic>
    </p:spTree>
    <p:extLst>
      <p:ext uri="{BB962C8B-B14F-4D97-AF65-F5344CB8AC3E}">
        <p14:creationId xmlns:p14="http://schemas.microsoft.com/office/powerpoint/2010/main" val="33310636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768E887C-5179-EA70-8C24-D60F09C50ABB}"/>
              </a:ext>
            </a:extLst>
          </p:cNvPr>
          <p:cNvSpPr>
            <a:spLocks noGrp="1"/>
          </p:cNvSpPr>
          <p:nvPr>
            <p:ph type="body" idx="1"/>
          </p:nvPr>
        </p:nvSpPr>
        <p:spPr/>
        <p:txBody>
          <a:bodyPr/>
          <a:lstStyle/>
          <a:p>
            <a:pPr marL="457200" lvl="0" indent="-457200">
              <a:lnSpc>
                <a:spcPct val="150000"/>
              </a:lnSpc>
              <a:buClr>
                <a:srgbClr val="2DA15C"/>
              </a:buClr>
              <a:buFont typeface="System Font Regular"/>
              <a:buChar char="▸"/>
            </a:pPr>
            <a:r>
              <a:rPr lang="en-US" sz="2000" dirty="0">
                <a:latin typeface="Arial" panose="020B0604020202020204" pitchFamily="34" charset="0"/>
              </a:rPr>
              <a:t>Mandate &amp; Functions of Council</a:t>
            </a:r>
          </a:p>
          <a:p>
            <a:pPr marL="457200" lvl="0" indent="-457200">
              <a:lnSpc>
                <a:spcPct val="150000"/>
              </a:lnSpc>
              <a:buClr>
                <a:srgbClr val="2DA15C"/>
              </a:buClr>
              <a:buFont typeface="System Font Regular"/>
              <a:buChar char="▸"/>
            </a:pPr>
            <a:r>
              <a:rPr lang="en-US" sz="2000" dirty="0">
                <a:latin typeface="Arial" panose="020B0604020202020204" pitchFamily="34" charset="0"/>
              </a:rPr>
              <a:t>Defining Value for Members</a:t>
            </a:r>
          </a:p>
          <a:p>
            <a:pPr marL="457200" lvl="0" indent="-457200">
              <a:lnSpc>
                <a:spcPct val="150000"/>
              </a:lnSpc>
              <a:buClr>
                <a:srgbClr val="2DA15C"/>
              </a:buClr>
              <a:buFont typeface="System Font Regular"/>
              <a:buChar char="▸"/>
            </a:pPr>
            <a:r>
              <a:rPr lang="en-US" sz="2000" dirty="0">
                <a:latin typeface="Arial" panose="020B0604020202020204" pitchFamily="34" charset="0"/>
              </a:rPr>
              <a:t>Access/ Affordability/Quality</a:t>
            </a:r>
          </a:p>
          <a:p>
            <a:pPr marL="457200" lvl="0" indent="-457200">
              <a:lnSpc>
                <a:spcPct val="150000"/>
              </a:lnSpc>
              <a:buClr>
                <a:srgbClr val="2DA15C"/>
              </a:buClr>
              <a:buFont typeface="System Font Regular"/>
              <a:buChar char="▸"/>
            </a:pPr>
            <a:r>
              <a:rPr lang="en-US" sz="2000" dirty="0">
                <a:latin typeface="Arial" panose="020B0604020202020204" pitchFamily="34" charset="0"/>
              </a:rPr>
              <a:t>Benefit enhancement </a:t>
            </a:r>
          </a:p>
          <a:p>
            <a:pPr marL="457200" lvl="0" indent="-457200">
              <a:lnSpc>
                <a:spcPct val="150000"/>
              </a:lnSpc>
              <a:buClr>
                <a:srgbClr val="2DA15C"/>
              </a:buClr>
              <a:buFont typeface="System Font Regular"/>
              <a:buChar char="▸"/>
            </a:pPr>
            <a:r>
              <a:rPr lang="en-US" sz="2000" dirty="0">
                <a:latin typeface="Arial" panose="020B0604020202020204" pitchFamily="34" charset="0"/>
              </a:rPr>
              <a:t>Member Education and informed decision making</a:t>
            </a:r>
          </a:p>
          <a:p>
            <a:pPr marL="457200" lvl="0" indent="-457200">
              <a:lnSpc>
                <a:spcPct val="150000"/>
              </a:lnSpc>
              <a:buClr>
                <a:srgbClr val="2DA15C"/>
              </a:buClr>
              <a:buFont typeface="System Font Regular"/>
              <a:buChar char="▸"/>
            </a:pPr>
            <a:r>
              <a:rPr lang="en-US" sz="2000" dirty="0">
                <a:latin typeface="Arial" panose="020B0604020202020204" pitchFamily="34" charset="0"/>
              </a:rPr>
              <a:t>Contracting and Outsourcing </a:t>
            </a:r>
          </a:p>
          <a:p>
            <a:pPr marL="457200" lvl="0" indent="-457200">
              <a:lnSpc>
                <a:spcPct val="150000"/>
              </a:lnSpc>
              <a:buClr>
                <a:srgbClr val="2DA15C"/>
              </a:buClr>
              <a:buFont typeface="System Font Regular"/>
              <a:buChar char="▸"/>
            </a:pPr>
            <a:r>
              <a:rPr lang="en-US" sz="2000" dirty="0">
                <a:latin typeface="Arial" panose="020B0604020202020204" pitchFamily="34" charset="0"/>
              </a:rPr>
              <a:t>Concluding remarks </a:t>
            </a: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a:p>
            <a:pPr marL="457200" lvl="0" indent="-457200">
              <a:lnSpc>
                <a:spcPct val="150000"/>
              </a:lnSpc>
              <a:buClr>
                <a:srgbClr val="2DA15C"/>
              </a:buClr>
              <a:buFont typeface="System Font Regular"/>
              <a:buChar char="▸"/>
            </a:pPr>
            <a:endParaRPr lang="en-US" sz="2000" dirty="0">
              <a:latin typeface="Arial" panose="020B0604020202020204" pitchFamily="34" charset="0"/>
            </a:endParaRPr>
          </a:p>
        </p:txBody>
      </p:sp>
      <p:sp>
        <p:nvSpPr>
          <p:cNvPr id="2" name="Title 1">
            <a:extLst>
              <a:ext uri="{FF2B5EF4-FFF2-40B4-BE49-F238E27FC236}">
                <a16:creationId xmlns:a16="http://schemas.microsoft.com/office/drawing/2014/main" id="{BB0678EA-8852-4C90-80DE-F9E202A46CD2}"/>
              </a:ext>
            </a:extLst>
          </p:cNvPr>
          <p:cNvSpPr>
            <a:spLocks noGrp="1"/>
          </p:cNvSpPr>
          <p:nvPr>
            <p:ph type="title"/>
          </p:nvPr>
        </p:nvSpPr>
        <p:spPr>
          <a:xfrm>
            <a:off x="550499" y="268941"/>
            <a:ext cx="7638760" cy="887159"/>
          </a:xfrm>
        </p:spPr>
        <p:txBody>
          <a:bodyPr vert="horz" lIns="68580" tIns="34290" rIns="68580" bIns="34290" rtlCol="0" anchor="ctr">
            <a:normAutofit/>
          </a:bodyPr>
          <a:lstStyle/>
          <a:p>
            <a:r>
              <a:rPr lang="en-US" dirty="0"/>
              <a:t>Outline</a:t>
            </a:r>
          </a:p>
        </p:txBody>
      </p:sp>
      <p:sp>
        <p:nvSpPr>
          <p:cNvPr id="3" name="Slide Number Placeholder 2">
            <a:extLst>
              <a:ext uri="{FF2B5EF4-FFF2-40B4-BE49-F238E27FC236}">
                <a16:creationId xmlns:a16="http://schemas.microsoft.com/office/drawing/2014/main" id="{6A9F34B6-C31E-9793-B2D6-B605E9A6B469}"/>
              </a:ext>
            </a:extLst>
          </p:cNvPr>
          <p:cNvSpPr>
            <a:spLocks noGrp="1"/>
          </p:cNvSpPr>
          <p:nvPr>
            <p:ph type="sldNum" idx="12"/>
          </p:nvPr>
        </p:nvSpPr>
        <p:spPr/>
        <p:txBody>
          <a:bodyPr/>
          <a:lstStyle/>
          <a:p>
            <a:fld id="{00000000-1234-1234-1234-123412341234}" type="slidenum">
              <a:rPr lang="en" smtClean="0"/>
              <a:pPr/>
              <a:t>3</a:t>
            </a:fld>
            <a:endParaRPr lang="en" dirty="0"/>
          </a:p>
        </p:txBody>
      </p:sp>
    </p:spTree>
    <p:extLst>
      <p:ext uri="{BB962C8B-B14F-4D97-AF65-F5344CB8AC3E}">
        <p14:creationId xmlns:p14="http://schemas.microsoft.com/office/powerpoint/2010/main" val="5197199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medical functions document with text&#10;&#10;AI-generated content may be incorrect.">
            <a:extLst>
              <a:ext uri="{FF2B5EF4-FFF2-40B4-BE49-F238E27FC236}">
                <a16:creationId xmlns:a16="http://schemas.microsoft.com/office/drawing/2014/main" id="{1E793CCF-39FA-0CFE-CC68-969DB06801B1}"/>
              </a:ext>
            </a:extLst>
          </p:cNvPr>
          <p:cNvPicPr>
            <a:picLocks noChangeAspect="1"/>
          </p:cNvPicPr>
          <p:nvPr/>
        </p:nvPicPr>
        <p:blipFill>
          <a:blip r:embed="rId2"/>
          <a:stretch>
            <a:fillRect/>
          </a:stretch>
        </p:blipFill>
        <p:spPr>
          <a:xfrm>
            <a:off x="-207171" y="-7144"/>
            <a:ext cx="8498832" cy="5143500"/>
          </a:xfrm>
          <a:prstGeom prst="rect">
            <a:avLst/>
          </a:prstGeom>
        </p:spPr>
      </p:pic>
      <p:sp>
        <p:nvSpPr>
          <p:cNvPr id="2" name="Title 1">
            <a:extLst>
              <a:ext uri="{FF2B5EF4-FFF2-40B4-BE49-F238E27FC236}">
                <a16:creationId xmlns:a16="http://schemas.microsoft.com/office/drawing/2014/main" id="{CE4B0497-2BDF-A484-EBE9-18F892209A37}"/>
              </a:ext>
            </a:extLst>
          </p:cNvPr>
          <p:cNvSpPr>
            <a:spLocks noGrp="1"/>
          </p:cNvSpPr>
          <p:nvPr>
            <p:ph type="title"/>
          </p:nvPr>
        </p:nvSpPr>
        <p:spPr/>
        <p:txBody>
          <a:bodyPr>
            <a:normAutofit/>
          </a:bodyPr>
          <a:lstStyle/>
          <a:p>
            <a:r>
              <a:rPr lang="en-ZA" b="1" dirty="0"/>
              <a:t>Mandate &amp; Functions of Council</a:t>
            </a:r>
          </a:p>
        </p:txBody>
      </p:sp>
    </p:spTree>
    <p:extLst>
      <p:ext uri="{BB962C8B-B14F-4D97-AF65-F5344CB8AC3E}">
        <p14:creationId xmlns:p14="http://schemas.microsoft.com/office/powerpoint/2010/main" val="3662277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68630447-F8B1-29CC-1DD9-96482D78AF35}"/>
              </a:ext>
            </a:extLst>
          </p:cNvPr>
          <p:cNvSpPr>
            <a:spLocks noGrp="1"/>
          </p:cNvSpPr>
          <p:nvPr>
            <p:ph type="body" idx="1"/>
          </p:nvPr>
        </p:nvSpPr>
        <p:spPr>
          <a:xfrm>
            <a:off x="550863" y="1181100"/>
            <a:ext cx="3411537" cy="3535363"/>
          </a:xfrm>
        </p:spPr>
        <p:txBody>
          <a:bodyPr>
            <a:normAutofit/>
          </a:bodyPr>
          <a:lstStyle/>
          <a:p>
            <a:pPr algn="ctr">
              <a:lnSpc>
                <a:spcPct val="120000"/>
              </a:lnSpc>
            </a:pPr>
            <a:r>
              <a:rPr lang="en-US" sz="1800" dirty="0"/>
              <a:t>“The extent to which a medical scheme provides </a:t>
            </a:r>
            <a:r>
              <a:rPr lang="en-US" sz="1800" dirty="0">
                <a:solidFill>
                  <a:schemeClr val="bg1"/>
                </a:solidFill>
                <a:highlight>
                  <a:srgbClr val="035782"/>
                </a:highlight>
              </a:rPr>
              <a:t>comprehensive and equitable access</a:t>
            </a:r>
            <a:r>
              <a:rPr lang="en-US" sz="1800" dirty="0">
                <a:solidFill>
                  <a:schemeClr val="bg1"/>
                </a:solidFill>
              </a:rPr>
              <a:t> </a:t>
            </a:r>
            <a:r>
              <a:rPr lang="en-US" sz="1800" dirty="0"/>
              <a:t>to quality healthcare services while ensuring financial protection, affordability, and optimal use of contributions, thereby delivering </a:t>
            </a:r>
            <a:r>
              <a:rPr lang="en-US" sz="1800" dirty="0">
                <a:solidFill>
                  <a:schemeClr val="bg1"/>
                </a:solidFill>
                <a:highlight>
                  <a:srgbClr val="035782"/>
                </a:highlight>
              </a:rPr>
              <a:t>measurable health outcomes</a:t>
            </a:r>
            <a:r>
              <a:rPr lang="en-US" sz="1800" dirty="0">
                <a:solidFill>
                  <a:schemeClr val="bg1"/>
                </a:solidFill>
              </a:rPr>
              <a:t> </a:t>
            </a:r>
            <a:r>
              <a:rPr lang="en-US" sz="1800" dirty="0"/>
              <a:t>and </a:t>
            </a:r>
            <a:r>
              <a:rPr lang="en-US" sz="1800" dirty="0">
                <a:solidFill>
                  <a:schemeClr val="bg1"/>
                </a:solidFill>
                <a:highlight>
                  <a:srgbClr val="035782"/>
                </a:highlight>
              </a:rPr>
              <a:t>cost-effectiveness</a:t>
            </a:r>
            <a:r>
              <a:rPr lang="en-US" sz="1800" dirty="0"/>
              <a:t> to its beneficiaries.”</a:t>
            </a:r>
            <a:endParaRPr lang="en-ZA" sz="1800" dirty="0"/>
          </a:p>
        </p:txBody>
      </p:sp>
      <p:sp>
        <p:nvSpPr>
          <p:cNvPr id="2" name="Title 1">
            <a:extLst>
              <a:ext uri="{FF2B5EF4-FFF2-40B4-BE49-F238E27FC236}">
                <a16:creationId xmlns:a16="http://schemas.microsoft.com/office/drawing/2014/main" id="{16138971-0523-F2CA-8C06-7D7363A27F0C}"/>
              </a:ext>
            </a:extLst>
          </p:cNvPr>
          <p:cNvSpPr>
            <a:spLocks noGrp="1"/>
          </p:cNvSpPr>
          <p:nvPr>
            <p:ph type="title"/>
          </p:nvPr>
        </p:nvSpPr>
        <p:spPr>
          <a:xfrm>
            <a:off x="550863" y="268288"/>
            <a:ext cx="7639050" cy="652462"/>
          </a:xfrm>
        </p:spPr>
        <p:txBody>
          <a:bodyPr anchor="ctr">
            <a:noAutofit/>
          </a:bodyPr>
          <a:lstStyle/>
          <a:p>
            <a:r>
              <a:rPr lang="en-ZA" sz="3200" dirty="0"/>
              <a:t>What is ‘value’ for members of schemes?</a:t>
            </a:r>
          </a:p>
        </p:txBody>
      </p:sp>
      <p:graphicFrame>
        <p:nvGraphicFramePr>
          <p:cNvPr id="9" name="Diagram 8">
            <a:extLst>
              <a:ext uri="{FF2B5EF4-FFF2-40B4-BE49-F238E27FC236}">
                <a16:creationId xmlns:a16="http://schemas.microsoft.com/office/drawing/2014/main" id="{584E430B-7090-E9B8-27A8-B01A6A30FFC2}"/>
              </a:ext>
            </a:extLst>
          </p:cNvPr>
          <p:cNvGraphicFramePr/>
          <p:nvPr>
            <p:extLst>
              <p:ext uri="{D42A27DB-BD31-4B8C-83A1-F6EECF244321}">
                <p14:modId xmlns:p14="http://schemas.microsoft.com/office/powerpoint/2010/main" val="3515142502"/>
              </p:ext>
            </p:extLst>
          </p:nvPr>
        </p:nvGraphicFramePr>
        <p:xfrm>
          <a:off x="4171950" y="1012031"/>
          <a:ext cx="4017963" cy="38735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165142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A7E68-2630-2F6A-3688-14C403684DFE}"/>
              </a:ext>
            </a:extLst>
          </p:cNvPr>
          <p:cNvSpPr>
            <a:spLocks noGrp="1"/>
          </p:cNvSpPr>
          <p:nvPr>
            <p:ph type="title"/>
          </p:nvPr>
        </p:nvSpPr>
        <p:spPr/>
        <p:txBody>
          <a:bodyPr/>
          <a:lstStyle/>
          <a:p>
            <a:r>
              <a:rPr lang="en-ZA" dirty="0"/>
              <a:t>Value for money</a:t>
            </a:r>
          </a:p>
        </p:txBody>
      </p:sp>
      <p:graphicFrame>
        <p:nvGraphicFramePr>
          <p:cNvPr id="5" name="Content Placeholder 4">
            <a:extLst>
              <a:ext uri="{FF2B5EF4-FFF2-40B4-BE49-F238E27FC236}">
                <a16:creationId xmlns:a16="http://schemas.microsoft.com/office/drawing/2014/main" id="{E88C18C4-C892-66DF-F953-71059AD29114}"/>
              </a:ext>
            </a:extLst>
          </p:cNvPr>
          <p:cNvGraphicFramePr>
            <a:graphicFrameLocks noGrp="1"/>
          </p:cNvGraphicFramePr>
          <p:nvPr>
            <p:ph idx="4294967295"/>
            <p:extLst>
              <p:ext uri="{D42A27DB-BD31-4B8C-83A1-F6EECF244321}">
                <p14:modId xmlns:p14="http://schemas.microsoft.com/office/powerpoint/2010/main" val="1867688596"/>
              </p:ext>
            </p:extLst>
          </p:nvPr>
        </p:nvGraphicFramePr>
        <p:xfrm>
          <a:off x="279400" y="1156100"/>
          <a:ext cx="7909859" cy="3422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130114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EBEC6F11-2882-08EB-F857-2346FE71BED5}"/>
              </a:ext>
            </a:extLst>
          </p:cNvPr>
          <p:cNvSpPr>
            <a:spLocks noGrp="1"/>
          </p:cNvSpPr>
          <p:nvPr>
            <p:ph type="body" idx="1"/>
          </p:nvPr>
        </p:nvSpPr>
        <p:spPr>
          <a:xfrm>
            <a:off x="5270500" y="1289956"/>
            <a:ext cx="2918757" cy="3426245"/>
          </a:xfrm>
        </p:spPr>
        <p:txBody>
          <a:bodyPr>
            <a:normAutofit/>
          </a:bodyPr>
          <a:lstStyle/>
          <a:p>
            <a:pPr algn="ctr">
              <a:lnSpc>
                <a:spcPct val="150000"/>
              </a:lnSpc>
            </a:pPr>
            <a:r>
              <a:rPr lang="en-US" sz="2400" b="1" dirty="0">
                <a:solidFill>
                  <a:schemeClr val="bg1"/>
                </a:solidFill>
                <a:highlight>
                  <a:srgbClr val="035782"/>
                </a:highlight>
              </a:rPr>
              <a:t>CMS Guidance</a:t>
            </a:r>
          </a:p>
          <a:p>
            <a:pPr marL="285750" indent="-285750">
              <a:lnSpc>
                <a:spcPct val="100000"/>
              </a:lnSpc>
              <a:spcAft>
                <a:spcPts val="400"/>
              </a:spcAft>
              <a:buClr>
                <a:srgbClr val="2DA15C"/>
              </a:buClr>
              <a:buSzPct val="110000"/>
              <a:buFont typeface="System Font Regular"/>
              <a:buChar char="▸"/>
            </a:pPr>
            <a:r>
              <a:rPr lang="en-US" sz="1500" dirty="0"/>
              <a:t>Align benefits with real member needs.</a:t>
            </a:r>
          </a:p>
          <a:p>
            <a:pPr marL="285750" indent="-285750">
              <a:lnSpc>
                <a:spcPct val="100000"/>
              </a:lnSpc>
              <a:spcAft>
                <a:spcPts val="400"/>
              </a:spcAft>
              <a:buClr>
                <a:srgbClr val="2DA15C"/>
              </a:buClr>
              <a:buSzPct val="110000"/>
              <a:buFont typeface="System Font Regular"/>
              <a:buChar char="▸"/>
            </a:pPr>
            <a:r>
              <a:rPr lang="en-US" sz="1500" dirty="0"/>
              <a:t>Follow CMScripts for consistent administration.</a:t>
            </a:r>
          </a:p>
          <a:p>
            <a:pPr marL="285750" indent="-285750">
              <a:lnSpc>
                <a:spcPct val="100000"/>
              </a:lnSpc>
              <a:spcAft>
                <a:spcPts val="400"/>
              </a:spcAft>
              <a:buClr>
                <a:srgbClr val="2DA15C"/>
              </a:buClr>
              <a:buSzPct val="110000"/>
              <a:buFont typeface="System Font Regular"/>
              <a:buChar char="▸"/>
            </a:pPr>
            <a:r>
              <a:rPr lang="en-US" sz="1500" dirty="0"/>
              <a:t>Adhere to Prescribed Minimum Benefit (PMB) definitions.</a:t>
            </a:r>
          </a:p>
          <a:p>
            <a:pPr marL="285750" indent="-285750">
              <a:lnSpc>
                <a:spcPct val="100000"/>
              </a:lnSpc>
              <a:spcAft>
                <a:spcPts val="400"/>
              </a:spcAft>
              <a:buClr>
                <a:srgbClr val="2DA15C"/>
              </a:buClr>
              <a:buSzPct val="110000"/>
              <a:buFont typeface="System Font Regular"/>
              <a:buChar char="▸"/>
            </a:pPr>
            <a:r>
              <a:rPr lang="en-US" sz="1500" dirty="0"/>
              <a:t>Premium Increase Justification - Annual Contribution Increase Guidance Note.</a:t>
            </a:r>
            <a:endParaRPr lang="en-ZA" sz="1500" dirty="0"/>
          </a:p>
        </p:txBody>
      </p:sp>
      <p:sp>
        <p:nvSpPr>
          <p:cNvPr id="2" name="Title 1">
            <a:extLst>
              <a:ext uri="{FF2B5EF4-FFF2-40B4-BE49-F238E27FC236}">
                <a16:creationId xmlns:a16="http://schemas.microsoft.com/office/drawing/2014/main" id="{377FACA1-2185-C47E-2D31-3734386C4E7C}"/>
              </a:ext>
            </a:extLst>
          </p:cNvPr>
          <p:cNvSpPr>
            <a:spLocks noGrp="1"/>
          </p:cNvSpPr>
          <p:nvPr>
            <p:ph type="title"/>
          </p:nvPr>
        </p:nvSpPr>
        <p:spPr/>
        <p:txBody>
          <a:bodyPr anchor="ctr">
            <a:normAutofit/>
          </a:bodyPr>
          <a:lstStyle/>
          <a:p>
            <a:r>
              <a:rPr lang="en-ZA" dirty="0"/>
              <a:t>Benefit Enhancement</a:t>
            </a:r>
          </a:p>
        </p:txBody>
      </p:sp>
      <p:graphicFrame>
        <p:nvGraphicFramePr>
          <p:cNvPr id="7" name="Content Placeholder 3">
            <a:extLst>
              <a:ext uri="{FF2B5EF4-FFF2-40B4-BE49-F238E27FC236}">
                <a16:creationId xmlns:a16="http://schemas.microsoft.com/office/drawing/2014/main" id="{187C5C5C-D4BA-C0CE-6374-C186267E3323}"/>
              </a:ext>
            </a:extLst>
          </p:cNvPr>
          <p:cNvGraphicFramePr>
            <a:graphicFrameLocks noGrp="1"/>
          </p:cNvGraphicFramePr>
          <p:nvPr>
            <p:ph sz="half" idx="4294967295"/>
            <p:extLst>
              <p:ext uri="{D42A27DB-BD31-4B8C-83A1-F6EECF244321}">
                <p14:modId xmlns:p14="http://schemas.microsoft.com/office/powerpoint/2010/main" val="171929034"/>
              </p:ext>
            </p:extLst>
          </p:nvPr>
        </p:nvGraphicFramePr>
        <p:xfrm>
          <a:off x="483678" y="1156100"/>
          <a:ext cx="4709828" cy="378737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82151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1B589B5-89D8-A0F9-7933-961AA68421A7}"/>
              </a:ext>
            </a:extLst>
          </p:cNvPr>
          <p:cNvSpPr>
            <a:spLocks noGrp="1"/>
          </p:cNvSpPr>
          <p:nvPr>
            <p:ph type="title"/>
          </p:nvPr>
        </p:nvSpPr>
        <p:spPr>
          <a:xfrm>
            <a:off x="550863" y="268288"/>
            <a:ext cx="7639050" cy="735012"/>
          </a:xfrm>
        </p:spPr>
        <p:txBody>
          <a:bodyPr anchor="ctr">
            <a:noAutofit/>
          </a:bodyPr>
          <a:lstStyle/>
          <a:p>
            <a:r>
              <a:rPr lang="en-ZA" sz="2800" dirty="0"/>
              <a:t>Member education &amp; informed decision-making</a:t>
            </a:r>
          </a:p>
        </p:txBody>
      </p:sp>
      <p:graphicFrame>
        <p:nvGraphicFramePr>
          <p:cNvPr id="6" name="Content Placeholder 1">
            <a:extLst>
              <a:ext uri="{FF2B5EF4-FFF2-40B4-BE49-F238E27FC236}">
                <a16:creationId xmlns:a16="http://schemas.microsoft.com/office/drawing/2014/main" id="{8649CF66-87F4-E4DC-BB0E-D060F2948AC1}"/>
              </a:ext>
            </a:extLst>
          </p:cNvPr>
          <p:cNvGraphicFramePr>
            <a:graphicFrameLocks noGrp="1"/>
          </p:cNvGraphicFramePr>
          <p:nvPr>
            <p:ph sz="half" idx="4294967295"/>
            <p:extLst>
              <p:ext uri="{D42A27DB-BD31-4B8C-83A1-F6EECF244321}">
                <p14:modId xmlns:p14="http://schemas.microsoft.com/office/powerpoint/2010/main" val="1694442626"/>
              </p:ext>
            </p:extLst>
          </p:nvPr>
        </p:nvGraphicFramePr>
        <p:xfrm>
          <a:off x="550863" y="1233974"/>
          <a:ext cx="7639050" cy="342624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249196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68F4A-3E91-D1D2-2EAA-EC1B332AC4C3}"/>
              </a:ext>
            </a:extLst>
          </p:cNvPr>
          <p:cNvSpPr>
            <a:spLocks noGrp="1"/>
          </p:cNvSpPr>
          <p:nvPr>
            <p:ph type="title"/>
          </p:nvPr>
        </p:nvSpPr>
        <p:spPr/>
        <p:txBody>
          <a:bodyPr/>
          <a:lstStyle/>
          <a:p>
            <a:r>
              <a:rPr lang="en-GB" dirty="0"/>
              <a:t>Issues to address</a:t>
            </a:r>
          </a:p>
        </p:txBody>
      </p:sp>
      <p:graphicFrame>
        <p:nvGraphicFramePr>
          <p:cNvPr id="13" name="Content Placeholder 2">
            <a:extLst>
              <a:ext uri="{FF2B5EF4-FFF2-40B4-BE49-F238E27FC236}">
                <a16:creationId xmlns:a16="http://schemas.microsoft.com/office/drawing/2014/main" id="{8F129D69-06F8-B16F-4823-DBD87546EEA6}"/>
              </a:ext>
            </a:extLst>
          </p:cNvPr>
          <p:cNvGraphicFramePr>
            <a:graphicFrameLocks noGrp="1"/>
          </p:cNvGraphicFramePr>
          <p:nvPr>
            <p:ph idx="4294967295"/>
            <p:extLst>
              <p:ext uri="{D42A27DB-BD31-4B8C-83A1-F6EECF244321}">
                <p14:modId xmlns:p14="http://schemas.microsoft.com/office/powerpoint/2010/main" val="3593155154"/>
              </p:ext>
            </p:extLst>
          </p:nvPr>
        </p:nvGraphicFramePr>
        <p:xfrm>
          <a:off x="402482" y="1028700"/>
          <a:ext cx="7884268" cy="3840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19722518"/>
      </p:ext>
    </p:extLst>
  </p:cSld>
  <p:clrMapOvr>
    <a:masterClrMapping/>
  </p:clrMapOvr>
</p:sld>
</file>

<file path=ppt/theme/theme1.xml><?xml version="1.0" encoding="utf-8"?>
<a:theme xmlns:a="http://schemas.openxmlformats.org/drawingml/2006/main" name="PO Forum24">
  <a:themeElements>
    <a:clrScheme name="Custom 4">
      <a:dk1>
        <a:srgbClr val="000000"/>
      </a:dk1>
      <a:lt1>
        <a:srgbClr val="FFFFFF"/>
      </a:lt1>
      <a:dk2>
        <a:srgbClr val="44546A"/>
      </a:dk2>
      <a:lt2>
        <a:srgbClr val="E7E6E6"/>
      </a:lt2>
      <a:accent1>
        <a:srgbClr val="2CA05B"/>
      </a:accent1>
      <a:accent2>
        <a:srgbClr val="025782"/>
      </a:accent2>
      <a:accent3>
        <a:srgbClr val="B2363E"/>
      </a:accent3>
      <a:accent4>
        <a:srgbClr val="C2A500"/>
      </a:accent4>
      <a:accent5>
        <a:srgbClr val="035782"/>
      </a:accent5>
      <a:accent6>
        <a:srgbClr val="2DA15C"/>
      </a:accent6>
      <a:hlink>
        <a:srgbClr val="005D8D"/>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C912F3C72E5FE4EBEFD3CB2F1CF621E" ma:contentTypeVersion="16" ma:contentTypeDescription="Create a new document." ma:contentTypeScope="" ma:versionID="af8db10d4ba507da7f01b69e7fff3f6c">
  <xsd:schema xmlns:xsd="http://www.w3.org/2001/XMLSchema" xmlns:xs="http://www.w3.org/2001/XMLSchema" xmlns:p="http://schemas.microsoft.com/office/2006/metadata/properties" xmlns:ns2="eab5a9bd-9d1c-4411-8025-7564f01e9790" xmlns:ns3="4a1851d2-3db3-4e1c-a39d-395e2e2b63ea" targetNamespace="http://schemas.microsoft.com/office/2006/metadata/properties" ma:root="true" ma:fieldsID="933731be86ab540900b4c10729e6208f" ns2:_="" ns3:_="">
    <xsd:import namespace="eab5a9bd-9d1c-4411-8025-7564f01e9790"/>
    <xsd:import namespace="4a1851d2-3db3-4e1c-a39d-395e2e2b63ea"/>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3:MediaServiceDateTaken" minOccurs="0"/>
                <xsd:element ref="ns3:MediaServiceGenerationTime" minOccurs="0"/>
                <xsd:element ref="ns3:MediaServiceEventHashCode" minOccurs="0"/>
                <xsd:element ref="ns3:lcf76f155ced4ddcb4097134ff3c332f" minOccurs="0"/>
                <xsd:element ref="ns2:TaxCatchAll" minOccurs="0"/>
                <xsd:element ref="ns3:MediaServiceOCR" minOccurs="0"/>
                <xsd:element ref="ns3:MediaLengthInSeconds" minOccurs="0"/>
                <xsd:element ref="ns3:MediaServiceLocation"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ab5a9bd-9d1c-4411-8025-7564f01e979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16730490-6aa1-4f4e-896f-5b8b5e2e6a59}" ma:internalName="TaxCatchAll" ma:showField="CatchAllData" ma:web="eab5a9bd-9d1c-4411-8025-7564f01e979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4a1851d2-3db3-4e1c-a39d-395e2e2b63e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7c7a9000-7185-4542-83d4-313d2e6378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LengthInSeconds" ma:index="21" nillable="true" ma:displayName="MediaLengthInSeconds" ma:hidden="true" ma:internalName="MediaLengthInSeconds" ma:readOnly="true">
      <xsd:simpleType>
        <xsd:restriction base="dms:Unknown"/>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eab5a9bd-9d1c-4411-8025-7564f01e9790" xsi:nil="true"/>
    <lcf76f155ced4ddcb4097134ff3c332f xmlns="4a1851d2-3db3-4e1c-a39d-395e2e2b63e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4D36E7C8-B7B7-4FCF-979C-7A296F228426}">
  <ds:schemaRefs>
    <ds:schemaRef ds:uri="http://schemas.microsoft.com/sharepoint/v3/contenttype/forms"/>
  </ds:schemaRefs>
</ds:datastoreItem>
</file>

<file path=customXml/itemProps2.xml><?xml version="1.0" encoding="utf-8"?>
<ds:datastoreItem xmlns:ds="http://schemas.openxmlformats.org/officeDocument/2006/customXml" ds:itemID="{5BD1A0EC-3136-4D97-B5ED-A1D7DE41F63A}"/>
</file>

<file path=customXml/itemProps3.xml><?xml version="1.0" encoding="utf-8"?>
<ds:datastoreItem xmlns:ds="http://schemas.openxmlformats.org/officeDocument/2006/customXml" ds:itemID="{A9E1E05A-E3A9-49D2-B08C-7DFD3DBD205B}">
  <ds:schemaRefs>
    <ds:schemaRef ds:uri="http://schemas.microsoft.com/office/2006/metadata/properties"/>
    <ds:schemaRef ds:uri="http://purl.org/dc/dcmitype/"/>
    <ds:schemaRef ds:uri="http://purl.org/dc/elements/1.1/"/>
    <ds:schemaRef ds:uri="http://schemas.microsoft.com/office/2006/documentManagement/types"/>
    <ds:schemaRef ds:uri="a53a2b78-6bf9-4dad-830d-a1b0be24023e"/>
    <ds:schemaRef ds:uri="http://www.w3.org/XML/1998/namespace"/>
    <ds:schemaRef ds:uri="http://purl.org/dc/terms/"/>
    <ds:schemaRef ds:uri="http://schemas.microsoft.com/office/infopath/2007/PartnerControls"/>
    <ds:schemaRef ds:uri="http://schemas.openxmlformats.org/package/2006/metadata/core-properties"/>
    <ds:schemaRef ds:uri="9aeb5b9d-eede-4416-a4f0-76a69b01a534"/>
  </ds:schemaRefs>
</ds:datastoreItem>
</file>

<file path=docProps/app.xml><?xml version="1.0" encoding="utf-8"?>
<Properties xmlns="http://schemas.openxmlformats.org/officeDocument/2006/extended-properties" xmlns:vt="http://schemas.openxmlformats.org/officeDocument/2006/docPropsVTypes">
  <TotalTime>4194</TotalTime>
  <Words>1236</Words>
  <Application>Microsoft Macintosh PowerPoint</Application>
  <PresentationFormat>On-screen Show (16:9)</PresentationFormat>
  <Paragraphs>129</Paragraphs>
  <Slides>14</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14</vt:i4>
      </vt:variant>
    </vt:vector>
  </HeadingPairs>
  <TitlesOfParts>
    <vt:vector size="24" baseType="lpstr">
      <vt:lpstr>PMingLiU</vt:lpstr>
      <vt:lpstr>System Font Regular</vt:lpstr>
      <vt:lpstr>Arial</vt:lpstr>
      <vt:lpstr>GILL SANS SEMIBOLD</vt:lpstr>
      <vt:lpstr>Avenir Book</vt:lpstr>
      <vt:lpstr>Arial Narrow</vt:lpstr>
      <vt:lpstr>HelveticaNeueLT Std</vt:lpstr>
      <vt:lpstr>Oswald</vt:lpstr>
      <vt:lpstr>Calibri</vt:lpstr>
      <vt:lpstr>PO Forum24</vt:lpstr>
      <vt:lpstr>PowerPoint Presentation</vt:lpstr>
      <vt:lpstr>Dr MUSA GUMEDE  Chief Executive &amp; Registrar Council for Medical Schemes </vt:lpstr>
      <vt:lpstr>Outline</vt:lpstr>
      <vt:lpstr>Mandate &amp; Functions of Council</vt:lpstr>
      <vt:lpstr>What is ‘value’ for members of schemes?</vt:lpstr>
      <vt:lpstr>Value for money</vt:lpstr>
      <vt:lpstr>Benefit Enhancement</vt:lpstr>
      <vt:lpstr>Member education &amp; informed decision-making</vt:lpstr>
      <vt:lpstr>Issues to address</vt:lpstr>
      <vt:lpstr>Issues to address (cont)</vt:lpstr>
      <vt:lpstr>Challenges in administration services  CMS study - 2025</vt:lpstr>
      <vt:lpstr>Application of Research: Section 59 - AI Racial Bias</vt:lpstr>
      <vt:lpstr>Concluding  Remarks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This is Your Presentation Title</dc:title>
  <dc:creator>Michael Willie</dc:creator>
  <cp:lastModifiedBy>Silindubuhle Mnqeta</cp:lastModifiedBy>
  <cp:revision>31</cp:revision>
  <dcterms:modified xsi:type="dcterms:W3CDTF">2025-08-25T07:16:54Z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0x0101008C912F3C72E5FE4EBEFD3CB2F1CF621E</vt:lpwstr>
  </property>
  <property fmtid="{D5CDD505-2E9C-101B-9397-08002B2CF9AE}" pid="3" name="MediaServiceImageTags">
    <vt:lpwstr/>
  </property>
</Properties>
</file>