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diagrams/data3.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2.xml" ContentType="application/vnd.openxmlformats-officedocument.drawingml.diagramLayout+xml"/>
  <Override PartName="/ppt/diagrams/drawing1.xml" ContentType="application/vnd.ms-office.drawingml.diagramDrawing+xml"/>
  <Override PartName="/ppt/diagrams/colors2.xml" ContentType="application/vnd.openxmlformats-officedocument.drawingml.diagramColors+xml"/>
  <Override PartName="/ppt/diagrams/drawing2.xml" ContentType="application/vnd.ms-office.drawingml.diagramDrawing+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6" r:id="rId2"/>
    <p:sldId id="259" r:id="rId3"/>
    <p:sldId id="265" r:id="rId4"/>
    <p:sldId id="266" r:id="rId5"/>
    <p:sldId id="263" r:id="rId6"/>
    <p:sldId id="271" r:id="rId7"/>
    <p:sldId id="268" r:id="rId8"/>
    <p:sldId id="269" r:id="rId9"/>
    <p:sldId id="270" r:id="rId10"/>
    <p:sldId id="25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g"/><Relationship Id="rId4"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A44A59-C394-4985-9677-B6B20B343134}" type="doc">
      <dgm:prSet loTypeId="urn:microsoft.com/office/officeart/2008/layout/VerticalCurvedList" loCatId="list" qsTypeId="urn:microsoft.com/office/officeart/2005/8/quickstyle/3d1" qsCatId="3D" csTypeId="urn:microsoft.com/office/officeart/2005/8/colors/accent1_1" csCatId="accent1" phldr="1"/>
      <dgm:spPr/>
      <dgm:t>
        <a:bodyPr/>
        <a:lstStyle/>
        <a:p>
          <a:endParaRPr lang="en-US"/>
        </a:p>
      </dgm:t>
    </dgm:pt>
    <dgm:pt modelId="{B4F4495C-3131-4AC7-81D2-09445982E337}">
      <dgm:prSet phldrT="[Text]" custT="1"/>
      <dgm:spPr/>
      <dgm:t>
        <a:bodyPr/>
        <a:lstStyle/>
        <a:p>
          <a:pPr>
            <a:buFont typeface="Arial" panose="020B0604020202020204" pitchFamily="34" charset="0"/>
            <a:buChar char="•"/>
          </a:pPr>
          <a:r>
            <a:rPr lang="en-US" sz="2000" dirty="0">
              <a:solidFill>
                <a:schemeClr val="tx1"/>
              </a:solidFill>
            </a:rPr>
            <a:t>The Board of Trustees as the governing body is responsible and accountable for the performance and affairs of the Scheme</a:t>
          </a:r>
        </a:p>
      </dgm:t>
    </dgm:pt>
    <dgm:pt modelId="{084EEFAF-5FD1-4629-810A-C39963060370}" type="parTrans" cxnId="{E2002292-100A-433A-BFF9-2040B8F2D0EE}">
      <dgm:prSet/>
      <dgm:spPr/>
      <dgm:t>
        <a:bodyPr/>
        <a:lstStyle/>
        <a:p>
          <a:endParaRPr lang="en-US" sz="2000">
            <a:solidFill>
              <a:schemeClr val="tx1"/>
            </a:solidFill>
          </a:endParaRPr>
        </a:p>
      </dgm:t>
    </dgm:pt>
    <dgm:pt modelId="{9E4A2A4F-AFBA-4DBF-9CFD-D39A5EA73E0C}" type="sibTrans" cxnId="{E2002292-100A-433A-BFF9-2040B8F2D0EE}">
      <dgm:prSet/>
      <dgm:spPr/>
      <dgm:t>
        <a:bodyPr/>
        <a:lstStyle/>
        <a:p>
          <a:endParaRPr lang="en-US" sz="2000">
            <a:solidFill>
              <a:schemeClr val="tx1"/>
            </a:solidFill>
          </a:endParaRPr>
        </a:p>
      </dgm:t>
    </dgm:pt>
    <dgm:pt modelId="{739EF4B1-E8AA-40C3-A5C3-DC1E81D4F846}">
      <dgm:prSet phldrT="[Text]" custT="1"/>
      <dgm:spPr/>
      <dgm:t>
        <a:bodyPr/>
        <a:lstStyle/>
        <a:p>
          <a:pPr>
            <a:buFont typeface="Arial" panose="020B0604020202020204" pitchFamily="34" charset="0"/>
            <a:buChar char="•"/>
          </a:pPr>
          <a:r>
            <a:rPr lang="en-US" sz="2000" dirty="0">
              <a:solidFill>
                <a:schemeClr val="tx1"/>
              </a:solidFill>
            </a:rPr>
            <a:t>In exercising its oversight function, it must provide ethical and effective leadership which is critical to the proper functioning of Medical Schemes</a:t>
          </a:r>
        </a:p>
      </dgm:t>
    </dgm:pt>
    <dgm:pt modelId="{820DAB9F-FC88-4B29-8D90-DEC5A7D7735A}" type="parTrans" cxnId="{37E4A317-988F-4260-BD10-6318AD57E08C}">
      <dgm:prSet/>
      <dgm:spPr/>
      <dgm:t>
        <a:bodyPr/>
        <a:lstStyle/>
        <a:p>
          <a:endParaRPr lang="en-US" sz="2000">
            <a:solidFill>
              <a:schemeClr val="tx1"/>
            </a:solidFill>
          </a:endParaRPr>
        </a:p>
      </dgm:t>
    </dgm:pt>
    <dgm:pt modelId="{98BEC69F-2C20-4564-8E4D-3C303CD71AAB}" type="sibTrans" cxnId="{37E4A317-988F-4260-BD10-6318AD57E08C}">
      <dgm:prSet/>
      <dgm:spPr/>
      <dgm:t>
        <a:bodyPr/>
        <a:lstStyle/>
        <a:p>
          <a:endParaRPr lang="en-US" sz="2000">
            <a:solidFill>
              <a:schemeClr val="tx1"/>
            </a:solidFill>
          </a:endParaRPr>
        </a:p>
      </dgm:t>
    </dgm:pt>
    <dgm:pt modelId="{884B49FC-07D3-46B1-A3B1-B9EAEB89C320}">
      <dgm:prSet phldrT="[Text]" custT="1"/>
      <dgm:spPr/>
      <dgm:t>
        <a:bodyPr/>
        <a:lstStyle/>
        <a:p>
          <a:pPr>
            <a:buFont typeface="Arial" panose="020B0604020202020204" pitchFamily="34" charset="0"/>
            <a:buChar char="•"/>
          </a:pPr>
          <a:r>
            <a:rPr lang="en-US" sz="2000">
              <a:solidFill>
                <a:schemeClr val="tx1"/>
              </a:solidFill>
            </a:rPr>
            <a:t>The Trustees elected by Members and appointed by the Employer are representatives of the Scheme’s members</a:t>
          </a:r>
          <a:endParaRPr lang="en-US" sz="2000" dirty="0">
            <a:solidFill>
              <a:schemeClr val="tx1"/>
            </a:solidFill>
          </a:endParaRPr>
        </a:p>
      </dgm:t>
    </dgm:pt>
    <dgm:pt modelId="{A5E46643-5E37-4394-AF47-182295DE101A}" type="parTrans" cxnId="{94A72A4F-C560-42C1-B37A-B4FAA6362389}">
      <dgm:prSet/>
      <dgm:spPr/>
      <dgm:t>
        <a:bodyPr/>
        <a:lstStyle/>
        <a:p>
          <a:endParaRPr lang="en-US" sz="2000">
            <a:solidFill>
              <a:schemeClr val="tx1"/>
            </a:solidFill>
          </a:endParaRPr>
        </a:p>
      </dgm:t>
    </dgm:pt>
    <dgm:pt modelId="{C2FB1D7E-F320-413D-A189-12D2EB75CC98}" type="sibTrans" cxnId="{94A72A4F-C560-42C1-B37A-B4FAA6362389}">
      <dgm:prSet/>
      <dgm:spPr/>
      <dgm:t>
        <a:bodyPr/>
        <a:lstStyle/>
        <a:p>
          <a:endParaRPr lang="en-US" sz="2000">
            <a:solidFill>
              <a:schemeClr val="tx1"/>
            </a:solidFill>
          </a:endParaRPr>
        </a:p>
      </dgm:t>
    </dgm:pt>
    <dgm:pt modelId="{1CC6B74C-2750-4107-807F-72C0B0949602}">
      <dgm:prSet custT="1"/>
      <dgm:spPr/>
      <dgm:t>
        <a:bodyPr/>
        <a:lstStyle/>
        <a:p>
          <a:r>
            <a:rPr lang="en-US" sz="2000">
              <a:solidFill>
                <a:schemeClr val="tx1"/>
              </a:solidFill>
            </a:rPr>
            <a:t>Legally responsible for the Scheme’s management and strategic direction on behalf of the members</a:t>
          </a:r>
          <a:endParaRPr lang="en-US" sz="2000" dirty="0">
            <a:solidFill>
              <a:schemeClr val="tx1"/>
            </a:solidFill>
          </a:endParaRPr>
        </a:p>
      </dgm:t>
    </dgm:pt>
    <dgm:pt modelId="{456090AA-0EB1-40CD-8C81-7235ECE382A9}" type="parTrans" cxnId="{026FBC4F-ADC1-4D0C-A577-7DA6BE8441D6}">
      <dgm:prSet/>
      <dgm:spPr/>
      <dgm:t>
        <a:bodyPr/>
        <a:lstStyle/>
        <a:p>
          <a:endParaRPr lang="en-US" sz="2000">
            <a:solidFill>
              <a:schemeClr val="tx1"/>
            </a:solidFill>
          </a:endParaRPr>
        </a:p>
      </dgm:t>
    </dgm:pt>
    <dgm:pt modelId="{D0E222C2-57C6-4EA2-9BE3-5C3BA82BAF60}" type="sibTrans" cxnId="{026FBC4F-ADC1-4D0C-A577-7DA6BE8441D6}">
      <dgm:prSet/>
      <dgm:spPr/>
      <dgm:t>
        <a:bodyPr/>
        <a:lstStyle/>
        <a:p>
          <a:endParaRPr lang="en-US" sz="2000">
            <a:solidFill>
              <a:schemeClr val="tx1"/>
            </a:solidFill>
          </a:endParaRPr>
        </a:p>
      </dgm:t>
    </dgm:pt>
    <dgm:pt modelId="{0FC07B35-7766-408C-85BF-238964A89D7E}">
      <dgm:prSet custT="1"/>
      <dgm:spPr/>
      <dgm:t>
        <a:bodyPr/>
        <a:lstStyle/>
        <a:p>
          <a:r>
            <a:rPr lang="en-US" sz="2000">
              <a:solidFill>
                <a:schemeClr val="tx1"/>
              </a:solidFill>
            </a:rPr>
            <a:t>The Board of Trustees exist to protect the interests of members whose  moneys (contributions) and employer subsidy make up the revenue of the Scheme </a:t>
          </a:r>
          <a:endParaRPr lang="en-US" sz="2000" dirty="0">
            <a:solidFill>
              <a:schemeClr val="tx1"/>
            </a:solidFill>
          </a:endParaRPr>
        </a:p>
      </dgm:t>
    </dgm:pt>
    <dgm:pt modelId="{C46199F4-4921-458D-8A48-12C109B79CB7}" type="parTrans" cxnId="{CB40979D-8D11-444A-A8E7-F6BB22064FDE}">
      <dgm:prSet/>
      <dgm:spPr/>
      <dgm:t>
        <a:bodyPr/>
        <a:lstStyle/>
        <a:p>
          <a:endParaRPr lang="en-US" sz="2000">
            <a:solidFill>
              <a:schemeClr val="tx1"/>
            </a:solidFill>
          </a:endParaRPr>
        </a:p>
      </dgm:t>
    </dgm:pt>
    <dgm:pt modelId="{A18442AF-43FE-4D28-AAA6-2BAA6593FDA7}" type="sibTrans" cxnId="{CB40979D-8D11-444A-A8E7-F6BB22064FDE}">
      <dgm:prSet/>
      <dgm:spPr/>
      <dgm:t>
        <a:bodyPr/>
        <a:lstStyle/>
        <a:p>
          <a:endParaRPr lang="en-US" sz="2000">
            <a:solidFill>
              <a:schemeClr val="tx1"/>
            </a:solidFill>
          </a:endParaRPr>
        </a:p>
      </dgm:t>
    </dgm:pt>
    <dgm:pt modelId="{46A8615D-EE6D-4703-8C1B-9B8E867F6486}" type="pres">
      <dgm:prSet presAssocID="{7CA44A59-C394-4985-9677-B6B20B343134}" presName="Name0" presStyleCnt="0">
        <dgm:presLayoutVars>
          <dgm:chMax val="7"/>
          <dgm:chPref val="7"/>
          <dgm:dir/>
        </dgm:presLayoutVars>
      </dgm:prSet>
      <dgm:spPr/>
    </dgm:pt>
    <dgm:pt modelId="{F49A27C0-E0FA-40E8-875C-4FA45FBE55D7}" type="pres">
      <dgm:prSet presAssocID="{7CA44A59-C394-4985-9677-B6B20B343134}" presName="Name1" presStyleCnt="0"/>
      <dgm:spPr/>
    </dgm:pt>
    <dgm:pt modelId="{2DF48560-9B35-4892-A4D9-1FCE0D507C2A}" type="pres">
      <dgm:prSet presAssocID="{7CA44A59-C394-4985-9677-B6B20B343134}" presName="cycle" presStyleCnt="0"/>
      <dgm:spPr/>
    </dgm:pt>
    <dgm:pt modelId="{20689303-475F-451D-B318-897AAEA91A13}" type="pres">
      <dgm:prSet presAssocID="{7CA44A59-C394-4985-9677-B6B20B343134}" presName="srcNode" presStyleLbl="node1" presStyleIdx="0" presStyleCnt="5"/>
      <dgm:spPr/>
    </dgm:pt>
    <dgm:pt modelId="{AE99D115-4D70-47C9-AEF6-10B23770F1A1}" type="pres">
      <dgm:prSet presAssocID="{7CA44A59-C394-4985-9677-B6B20B343134}" presName="conn" presStyleLbl="parChTrans1D2" presStyleIdx="0" presStyleCnt="1"/>
      <dgm:spPr/>
    </dgm:pt>
    <dgm:pt modelId="{9A1E9490-8894-4B9D-8A75-5A96F683D976}" type="pres">
      <dgm:prSet presAssocID="{7CA44A59-C394-4985-9677-B6B20B343134}" presName="extraNode" presStyleLbl="node1" presStyleIdx="0" presStyleCnt="5"/>
      <dgm:spPr/>
    </dgm:pt>
    <dgm:pt modelId="{454D5996-0B03-40EB-8914-94F3EC59ACE1}" type="pres">
      <dgm:prSet presAssocID="{7CA44A59-C394-4985-9677-B6B20B343134}" presName="dstNode" presStyleLbl="node1" presStyleIdx="0" presStyleCnt="5"/>
      <dgm:spPr/>
    </dgm:pt>
    <dgm:pt modelId="{880EE3D8-4DA3-42C3-A21D-294B806AF0EB}" type="pres">
      <dgm:prSet presAssocID="{B4F4495C-3131-4AC7-81D2-09445982E337}" presName="text_1" presStyleLbl="node1" presStyleIdx="0" presStyleCnt="5">
        <dgm:presLayoutVars>
          <dgm:bulletEnabled val="1"/>
        </dgm:presLayoutVars>
      </dgm:prSet>
      <dgm:spPr/>
    </dgm:pt>
    <dgm:pt modelId="{953A681F-4716-419C-87B1-3A984597F365}" type="pres">
      <dgm:prSet presAssocID="{B4F4495C-3131-4AC7-81D2-09445982E337}" presName="accent_1" presStyleCnt="0"/>
      <dgm:spPr/>
    </dgm:pt>
    <dgm:pt modelId="{267F4092-B551-44C8-B7DE-8C1498D625F7}" type="pres">
      <dgm:prSet presAssocID="{B4F4495C-3131-4AC7-81D2-09445982E337}" presName="accentRepeatNode" presStyleLbl="solidFgAcc1" presStyleIdx="0" presStyleCnt="5"/>
      <dgm:spPr/>
    </dgm:pt>
    <dgm:pt modelId="{09D84CC6-5654-47FC-8580-E9F5A390DEE8}" type="pres">
      <dgm:prSet presAssocID="{739EF4B1-E8AA-40C3-A5C3-DC1E81D4F846}" presName="text_2" presStyleLbl="node1" presStyleIdx="1" presStyleCnt="5">
        <dgm:presLayoutVars>
          <dgm:bulletEnabled val="1"/>
        </dgm:presLayoutVars>
      </dgm:prSet>
      <dgm:spPr/>
    </dgm:pt>
    <dgm:pt modelId="{F29E9BE0-81D2-4778-895D-A231C788A073}" type="pres">
      <dgm:prSet presAssocID="{739EF4B1-E8AA-40C3-A5C3-DC1E81D4F846}" presName="accent_2" presStyleCnt="0"/>
      <dgm:spPr/>
    </dgm:pt>
    <dgm:pt modelId="{DEBE9B1A-1A56-4124-9029-8E861F12AD95}" type="pres">
      <dgm:prSet presAssocID="{739EF4B1-E8AA-40C3-A5C3-DC1E81D4F846}" presName="accentRepeatNode" presStyleLbl="solidFgAcc1" presStyleIdx="1" presStyleCnt="5"/>
      <dgm:spPr/>
    </dgm:pt>
    <dgm:pt modelId="{900A7A88-A9CD-4715-90C6-410986D503EE}" type="pres">
      <dgm:prSet presAssocID="{884B49FC-07D3-46B1-A3B1-B9EAEB89C320}" presName="text_3" presStyleLbl="node1" presStyleIdx="2" presStyleCnt="5">
        <dgm:presLayoutVars>
          <dgm:bulletEnabled val="1"/>
        </dgm:presLayoutVars>
      </dgm:prSet>
      <dgm:spPr/>
    </dgm:pt>
    <dgm:pt modelId="{D30E8104-DCB7-405F-BEE3-BF767977F4B8}" type="pres">
      <dgm:prSet presAssocID="{884B49FC-07D3-46B1-A3B1-B9EAEB89C320}" presName="accent_3" presStyleCnt="0"/>
      <dgm:spPr/>
    </dgm:pt>
    <dgm:pt modelId="{CD1B42DB-6A5F-4C32-9ADF-0483E48428DF}" type="pres">
      <dgm:prSet presAssocID="{884B49FC-07D3-46B1-A3B1-B9EAEB89C320}" presName="accentRepeatNode" presStyleLbl="solidFgAcc1" presStyleIdx="2" presStyleCnt="5"/>
      <dgm:spPr/>
    </dgm:pt>
    <dgm:pt modelId="{BC1A20FD-6114-451F-9573-52A0101A3250}" type="pres">
      <dgm:prSet presAssocID="{1CC6B74C-2750-4107-807F-72C0B0949602}" presName="text_4" presStyleLbl="node1" presStyleIdx="3" presStyleCnt="5">
        <dgm:presLayoutVars>
          <dgm:bulletEnabled val="1"/>
        </dgm:presLayoutVars>
      </dgm:prSet>
      <dgm:spPr/>
    </dgm:pt>
    <dgm:pt modelId="{3A643353-EE36-43DD-99BF-FD42DF71347A}" type="pres">
      <dgm:prSet presAssocID="{1CC6B74C-2750-4107-807F-72C0B0949602}" presName="accent_4" presStyleCnt="0"/>
      <dgm:spPr/>
    </dgm:pt>
    <dgm:pt modelId="{1B1DFAC2-2757-42D0-85BE-34DEED46F43F}" type="pres">
      <dgm:prSet presAssocID="{1CC6B74C-2750-4107-807F-72C0B0949602}" presName="accentRepeatNode" presStyleLbl="solidFgAcc1" presStyleIdx="3" presStyleCnt="5"/>
      <dgm:spPr/>
    </dgm:pt>
    <dgm:pt modelId="{8FBA016D-A0C9-45D6-B9A4-97C3025FE6C3}" type="pres">
      <dgm:prSet presAssocID="{0FC07B35-7766-408C-85BF-238964A89D7E}" presName="text_5" presStyleLbl="node1" presStyleIdx="4" presStyleCnt="5">
        <dgm:presLayoutVars>
          <dgm:bulletEnabled val="1"/>
        </dgm:presLayoutVars>
      </dgm:prSet>
      <dgm:spPr/>
    </dgm:pt>
    <dgm:pt modelId="{5E9EF5D2-407A-4D83-B0C3-98C72D277B36}" type="pres">
      <dgm:prSet presAssocID="{0FC07B35-7766-408C-85BF-238964A89D7E}" presName="accent_5" presStyleCnt="0"/>
      <dgm:spPr/>
    </dgm:pt>
    <dgm:pt modelId="{1B8C765F-E5F4-46DB-BF5B-0CD18BC2936D}" type="pres">
      <dgm:prSet presAssocID="{0FC07B35-7766-408C-85BF-238964A89D7E}" presName="accentRepeatNode" presStyleLbl="solidFgAcc1" presStyleIdx="4" presStyleCnt="5"/>
      <dgm:spPr/>
    </dgm:pt>
  </dgm:ptLst>
  <dgm:cxnLst>
    <dgm:cxn modelId="{37E4A317-988F-4260-BD10-6318AD57E08C}" srcId="{7CA44A59-C394-4985-9677-B6B20B343134}" destId="{739EF4B1-E8AA-40C3-A5C3-DC1E81D4F846}" srcOrd="1" destOrd="0" parTransId="{820DAB9F-FC88-4B29-8D90-DEC5A7D7735A}" sibTransId="{98BEC69F-2C20-4564-8E4D-3C303CD71AAB}"/>
    <dgm:cxn modelId="{94A72A4F-C560-42C1-B37A-B4FAA6362389}" srcId="{7CA44A59-C394-4985-9677-B6B20B343134}" destId="{884B49FC-07D3-46B1-A3B1-B9EAEB89C320}" srcOrd="2" destOrd="0" parTransId="{A5E46643-5E37-4394-AF47-182295DE101A}" sibTransId="{C2FB1D7E-F320-413D-A189-12D2EB75CC98}"/>
    <dgm:cxn modelId="{026FBC4F-ADC1-4D0C-A577-7DA6BE8441D6}" srcId="{7CA44A59-C394-4985-9677-B6B20B343134}" destId="{1CC6B74C-2750-4107-807F-72C0B0949602}" srcOrd="3" destOrd="0" parTransId="{456090AA-0EB1-40CD-8C81-7235ECE382A9}" sibTransId="{D0E222C2-57C6-4EA2-9BE3-5C3BA82BAF60}"/>
    <dgm:cxn modelId="{7884EA71-06FB-4652-8984-C649B5445EE2}" type="presOf" srcId="{7CA44A59-C394-4985-9677-B6B20B343134}" destId="{46A8615D-EE6D-4703-8C1B-9B8E867F6486}" srcOrd="0" destOrd="0" presId="urn:microsoft.com/office/officeart/2008/layout/VerticalCurvedList"/>
    <dgm:cxn modelId="{9E2DDA53-F060-4D42-BE93-FD02E3259D5C}" type="presOf" srcId="{884B49FC-07D3-46B1-A3B1-B9EAEB89C320}" destId="{900A7A88-A9CD-4715-90C6-410986D503EE}" srcOrd="0" destOrd="0" presId="urn:microsoft.com/office/officeart/2008/layout/VerticalCurvedList"/>
    <dgm:cxn modelId="{E2002292-100A-433A-BFF9-2040B8F2D0EE}" srcId="{7CA44A59-C394-4985-9677-B6B20B343134}" destId="{B4F4495C-3131-4AC7-81D2-09445982E337}" srcOrd="0" destOrd="0" parTransId="{084EEFAF-5FD1-4629-810A-C39963060370}" sibTransId="{9E4A2A4F-AFBA-4DBF-9CFD-D39A5EA73E0C}"/>
    <dgm:cxn modelId="{5EF5759C-8B4A-4F47-911F-95107FF8E2AD}" type="presOf" srcId="{1CC6B74C-2750-4107-807F-72C0B0949602}" destId="{BC1A20FD-6114-451F-9573-52A0101A3250}" srcOrd="0" destOrd="0" presId="urn:microsoft.com/office/officeart/2008/layout/VerticalCurvedList"/>
    <dgm:cxn modelId="{CB40979D-8D11-444A-A8E7-F6BB22064FDE}" srcId="{7CA44A59-C394-4985-9677-B6B20B343134}" destId="{0FC07B35-7766-408C-85BF-238964A89D7E}" srcOrd="4" destOrd="0" parTransId="{C46199F4-4921-458D-8A48-12C109B79CB7}" sibTransId="{A18442AF-43FE-4D28-AAA6-2BAA6593FDA7}"/>
    <dgm:cxn modelId="{DF5C53A8-F4D4-4C73-9A2D-252CEACBFD18}" type="presOf" srcId="{9E4A2A4F-AFBA-4DBF-9CFD-D39A5EA73E0C}" destId="{AE99D115-4D70-47C9-AEF6-10B23770F1A1}" srcOrd="0" destOrd="0" presId="urn:microsoft.com/office/officeart/2008/layout/VerticalCurvedList"/>
    <dgm:cxn modelId="{3F0775B1-8535-4F15-8A0E-B0D8B3ED3FE0}" type="presOf" srcId="{B4F4495C-3131-4AC7-81D2-09445982E337}" destId="{880EE3D8-4DA3-42C3-A21D-294B806AF0EB}" srcOrd="0" destOrd="0" presId="urn:microsoft.com/office/officeart/2008/layout/VerticalCurvedList"/>
    <dgm:cxn modelId="{F2EE95B8-E3F4-46BF-96FF-B97D7E9FE35A}" type="presOf" srcId="{739EF4B1-E8AA-40C3-A5C3-DC1E81D4F846}" destId="{09D84CC6-5654-47FC-8580-E9F5A390DEE8}" srcOrd="0" destOrd="0" presId="urn:microsoft.com/office/officeart/2008/layout/VerticalCurvedList"/>
    <dgm:cxn modelId="{990EA2FF-2A67-49DF-8EA1-604AF2836E41}" type="presOf" srcId="{0FC07B35-7766-408C-85BF-238964A89D7E}" destId="{8FBA016D-A0C9-45D6-B9A4-97C3025FE6C3}" srcOrd="0" destOrd="0" presId="urn:microsoft.com/office/officeart/2008/layout/VerticalCurvedList"/>
    <dgm:cxn modelId="{BB210987-7961-4D4A-9D07-4BE634A7AC35}" type="presParOf" srcId="{46A8615D-EE6D-4703-8C1B-9B8E867F6486}" destId="{F49A27C0-E0FA-40E8-875C-4FA45FBE55D7}" srcOrd="0" destOrd="0" presId="urn:microsoft.com/office/officeart/2008/layout/VerticalCurvedList"/>
    <dgm:cxn modelId="{AE5B134C-493F-4ECD-B540-64A210853FD4}" type="presParOf" srcId="{F49A27C0-E0FA-40E8-875C-4FA45FBE55D7}" destId="{2DF48560-9B35-4892-A4D9-1FCE0D507C2A}" srcOrd="0" destOrd="0" presId="urn:microsoft.com/office/officeart/2008/layout/VerticalCurvedList"/>
    <dgm:cxn modelId="{FABCBA4A-ABA1-4174-B929-904BB10E560E}" type="presParOf" srcId="{2DF48560-9B35-4892-A4D9-1FCE0D507C2A}" destId="{20689303-475F-451D-B318-897AAEA91A13}" srcOrd="0" destOrd="0" presId="urn:microsoft.com/office/officeart/2008/layout/VerticalCurvedList"/>
    <dgm:cxn modelId="{AE399BA1-B04F-4A63-826D-A8837FF849A7}" type="presParOf" srcId="{2DF48560-9B35-4892-A4D9-1FCE0D507C2A}" destId="{AE99D115-4D70-47C9-AEF6-10B23770F1A1}" srcOrd="1" destOrd="0" presId="urn:microsoft.com/office/officeart/2008/layout/VerticalCurvedList"/>
    <dgm:cxn modelId="{F1764D57-B2B0-4D1F-9E1F-7927DB0D6CF2}" type="presParOf" srcId="{2DF48560-9B35-4892-A4D9-1FCE0D507C2A}" destId="{9A1E9490-8894-4B9D-8A75-5A96F683D976}" srcOrd="2" destOrd="0" presId="urn:microsoft.com/office/officeart/2008/layout/VerticalCurvedList"/>
    <dgm:cxn modelId="{0CC55D34-1627-4FE4-8118-2E50951BEE6D}" type="presParOf" srcId="{2DF48560-9B35-4892-A4D9-1FCE0D507C2A}" destId="{454D5996-0B03-40EB-8914-94F3EC59ACE1}" srcOrd="3" destOrd="0" presId="urn:microsoft.com/office/officeart/2008/layout/VerticalCurvedList"/>
    <dgm:cxn modelId="{F7338BDF-2A04-4678-BDD2-E83771BC2DC6}" type="presParOf" srcId="{F49A27C0-E0FA-40E8-875C-4FA45FBE55D7}" destId="{880EE3D8-4DA3-42C3-A21D-294B806AF0EB}" srcOrd="1" destOrd="0" presId="urn:microsoft.com/office/officeart/2008/layout/VerticalCurvedList"/>
    <dgm:cxn modelId="{ABB5FA68-A2F3-480D-9A44-DD356E6D299B}" type="presParOf" srcId="{F49A27C0-E0FA-40E8-875C-4FA45FBE55D7}" destId="{953A681F-4716-419C-87B1-3A984597F365}" srcOrd="2" destOrd="0" presId="urn:microsoft.com/office/officeart/2008/layout/VerticalCurvedList"/>
    <dgm:cxn modelId="{91A432E3-EF5B-4671-91C1-73F7C766DC01}" type="presParOf" srcId="{953A681F-4716-419C-87B1-3A984597F365}" destId="{267F4092-B551-44C8-B7DE-8C1498D625F7}" srcOrd="0" destOrd="0" presId="urn:microsoft.com/office/officeart/2008/layout/VerticalCurvedList"/>
    <dgm:cxn modelId="{0A6C51FD-EBCF-4B95-9AEB-1EB94C27F568}" type="presParOf" srcId="{F49A27C0-E0FA-40E8-875C-4FA45FBE55D7}" destId="{09D84CC6-5654-47FC-8580-E9F5A390DEE8}" srcOrd="3" destOrd="0" presId="urn:microsoft.com/office/officeart/2008/layout/VerticalCurvedList"/>
    <dgm:cxn modelId="{B49A3DC7-B228-47B5-982C-416A3EA543B3}" type="presParOf" srcId="{F49A27C0-E0FA-40E8-875C-4FA45FBE55D7}" destId="{F29E9BE0-81D2-4778-895D-A231C788A073}" srcOrd="4" destOrd="0" presId="urn:microsoft.com/office/officeart/2008/layout/VerticalCurvedList"/>
    <dgm:cxn modelId="{C95E6863-D062-4676-A79E-583CFCBE8CEA}" type="presParOf" srcId="{F29E9BE0-81D2-4778-895D-A231C788A073}" destId="{DEBE9B1A-1A56-4124-9029-8E861F12AD95}" srcOrd="0" destOrd="0" presId="urn:microsoft.com/office/officeart/2008/layout/VerticalCurvedList"/>
    <dgm:cxn modelId="{0C8B1338-5751-48E7-AA99-7F6237750F3F}" type="presParOf" srcId="{F49A27C0-E0FA-40E8-875C-4FA45FBE55D7}" destId="{900A7A88-A9CD-4715-90C6-410986D503EE}" srcOrd="5" destOrd="0" presId="urn:microsoft.com/office/officeart/2008/layout/VerticalCurvedList"/>
    <dgm:cxn modelId="{43B5CDBA-D32E-49E0-9ACE-0DF87918E3F0}" type="presParOf" srcId="{F49A27C0-E0FA-40E8-875C-4FA45FBE55D7}" destId="{D30E8104-DCB7-405F-BEE3-BF767977F4B8}" srcOrd="6" destOrd="0" presId="urn:microsoft.com/office/officeart/2008/layout/VerticalCurvedList"/>
    <dgm:cxn modelId="{4AEF26B1-FCD8-4AB4-A633-F5BF8408A112}" type="presParOf" srcId="{D30E8104-DCB7-405F-BEE3-BF767977F4B8}" destId="{CD1B42DB-6A5F-4C32-9ADF-0483E48428DF}" srcOrd="0" destOrd="0" presId="urn:microsoft.com/office/officeart/2008/layout/VerticalCurvedList"/>
    <dgm:cxn modelId="{BCE523DD-0399-4A8A-B03D-D43A3EB141A7}" type="presParOf" srcId="{F49A27C0-E0FA-40E8-875C-4FA45FBE55D7}" destId="{BC1A20FD-6114-451F-9573-52A0101A3250}" srcOrd="7" destOrd="0" presId="urn:microsoft.com/office/officeart/2008/layout/VerticalCurvedList"/>
    <dgm:cxn modelId="{9C8260B5-EECC-47CF-AE0F-8B8B73BC5C90}" type="presParOf" srcId="{F49A27C0-E0FA-40E8-875C-4FA45FBE55D7}" destId="{3A643353-EE36-43DD-99BF-FD42DF71347A}" srcOrd="8" destOrd="0" presId="urn:microsoft.com/office/officeart/2008/layout/VerticalCurvedList"/>
    <dgm:cxn modelId="{ACCFD4DF-3B1A-475E-8C9A-0F114C1CF2D3}" type="presParOf" srcId="{3A643353-EE36-43DD-99BF-FD42DF71347A}" destId="{1B1DFAC2-2757-42D0-85BE-34DEED46F43F}" srcOrd="0" destOrd="0" presId="urn:microsoft.com/office/officeart/2008/layout/VerticalCurvedList"/>
    <dgm:cxn modelId="{2A9F55D4-D25A-4C96-983D-A88205610F80}" type="presParOf" srcId="{F49A27C0-E0FA-40E8-875C-4FA45FBE55D7}" destId="{8FBA016D-A0C9-45D6-B9A4-97C3025FE6C3}" srcOrd="9" destOrd="0" presId="urn:microsoft.com/office/officeart/2008/layout/VerticalCurvedList"/>
    <dgm:cxn modelId="{27930B8A-0D4A-494E-8BB1-4A8105CC6093}" type="presParOf" srcId="{F49A27C0-E0FA-40E8-875C-4FA45FBE55D7}" destId="{5E9EF5D2-407A-4D83-B0C3-98C72D277B36}" srcOrd="10" destOrd="0" presId="urn:microsoft.com/office/officeart/2008/layout/VerticalCurvedList"/>
    <dgm:cxn modelId="{E3258976-7CE9-427C-B64F-D212BD639172}" type="presParOf" srcId="{5E9EF5D2-407A-4D83-B0C3-98C72D277B36}" destId="{1B8C765F-E5F4-46DB-BF5B-0CD18BC2936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F9BE5C-C6A9-4DE9-8B1A-E8607BE961A8}" type="doc">
      <dgm:prSet loTypeId="urn:microsoft.com/office/officeart/2005/8/layout/radial6" loCatId="cycle" qsTypeId="urn:microsoft.com/office/officeart/2005/8/quickstyle/3d1" qsCatId="3D" csTypeId="urn:microsoft.com/office/officeart/2005/8/colors/accent3_1" csCatId="accent3" phldr="1"/>
      <dgm:spPr/>
      <dgm:t>
        <a:bodyPr/>
        <a:lstStyle/>
        <a:p>
          <a:endParaRPr lang="en-US"/>
        </a:p>
      </dgm:t>
    </dgm:pt>
    <dgm:pt modelId="{BC796EDF-93EC-4478-8C3A-CF873875E992}">
      <dgm:prSet phldrT="[Text]"/>
      <dgm:spPr/>
      <dgm:t>
        <a:bodyPr/>
        <a:lstStyle/>
        <a:p>
          <a:endParaRPr lang="en-US" dirty="0">
            <a:solidFill>
              <a:schemeClr val="bg1"/>
            </a:solidFill>
          </a:endParaRPr>
        </a:p>
      </dgm:t>
    </dgm:pt>
    <dgm:pt modelId="{8A25628A-36DB-4224-940F-9A4C88A4C7CF}" type="parTrans" cxnId="{0DECD8DB-F23E-4DAC-AC99-4961AD1E3669}">
      <dgm:prSet/>
      <dgm:spPr/>
      <dgm:t>
        <a:bodyPr/>
        <a:lstStyle/>
        <a:p>
          <a:endParaRPr lang="en-US"/>
        </a:p>
      </dgm:t>
    </dgm:pt>
    <dgm:pt modelId="{01F92211-0B03-40D2-A103-C883456D4FDE}" type="sibTrans" cxnId="{0DECD8DB-F23E-4DAC-AC99-4961AD1E3669}">
      <dgm:prSet/>
      <dgm:spPr/>
      <dgm:t>
        <a:bodyPr/>
        <a:lstStyle/>
        <a:p>
          <a:endParaRPr lang="en-US"/>
        </a:p>
      </dgm:t>
    </dgm:pt>
    <dgm:pt modelId="{6C7F93D1-C113-4B06-BB61-87C6094B64B1}">
      <dgm:prSet phldrT="[Text]"/>
      <dgm:spPr/>
      <dgm:t>
        <a:bodyPr/>
        <a:lstStyle/>
        <a:p>
          <a:pPr>
            <a:buFont typeface="Arial" panose="020B0604020202020204" pitchFamily="34" charset="0"/>
            <a:buChar char="•"/>
          </a:pPr>
          <a:r>
            <a:rPr lang="en-US" dirty="0"/>
            <a:t>Constitution of the Republic of South Africa Act 108 of 1996</a:t>
          </a:r>
        </a:p>
      </dgm:t>
    </dgm:pt>
    <dgm:pt modelId="{8AA4871C-038F-4E18-AAB0-D65A617226AA}" type="parTrans" cxnId="{018879B3-490F-44D5-BFFA-3603279875D5}">
      <dgm:prSet/>
      <dgm:spPr/>
      <dgm:t>
        <a:bodyPr/>
        <a:lstStyle/>
        <a:p>
          <a:endParaRPr lang="en-US"/>
        </a:p>
      </dgm:t>
    </dgm:pt>
    <dgm:pt modelId="{8D218687-F2BA-4813-AF8F-7F835CC4FE07}" type="sibTrans" cxnId="{018879B3-490F-44D5-BFFA-3603279875D5}">
      <dgm:prSet/>
      <dgm:spPr/>
      <dgm:t>
        <a:bodyPr/>
        <a:lstStyle/>
        <a:p>
          <a:endParaRPr lang="en-US"/>
        </a:p>
      </dgm:t>
    </dgm:pt>
    <dgm:pt modelId="{D07ABCC4-45FA-4036-9918-2BF62E854788}">
      <dgm:prSet phldrT="[Text]"/>
      <dgm:spPr/>
      <dgm:t>
        <a:bodyPr/>
        <a:lstStyle/>
        <a:p>
          <a:pPr>
            <a:buFont typeface="Arial" panose="020B0604020202020204" pitchFamily="34" charset="0"/>
            <a:buChar char="•"/>
          </a:pPr>
          <a:r>
            <a:rPr lang="en-US" dirty="0"/>
            <a:t>Other Relevant Legislation and Regulations</a:t>
          </a:r>
        </a:p>
      </dgm:t>
    </dgm:pt>
    <dgm:pt modelId="{EFB67BDA-F693-4087-80DE-DDBC1F581BC0}" type="parTrans" cxnId="{5AF3CE15-5967-49F0-ACE5-F7854D08740E}">
      <dgm:prSet/>
      <dgm:spPr/>
      <dgm:t>
        <a:bodyPr/>
        <a:lstStyle/>
        <a:p>
          <a:endParaRPr lang="en-US"/>
        </a:p>
      </dgm:t>
    </dgm:pt>
    <dgm:pt modelId="{F906FCB0-B12F-427B-84B2-2107F6C11AF8}" type="sibTrans" cxnId="{5AF3CE15-5967-49F0-ACE5-F7854D08740E}">
      <dgm:prSet/>
      <dgm:spPr/>
      <dgm:t>
        <a:bodyPr/>
        <a:lstStyle/>
        <a:p>
          <a:endParaRPr lang="en-US"/>
        </a:p>
      </dgm:t>
    </dgm:pt>
    <dgm:pt modelId="{58C1555C-2AA1-4648-A5D2-E70FF99334CF}">
      <dgm:prSet phldrT="[Text]"/>
      <dgm:spPr/>
      <dgm:t>
        <a:bodyPr/>
        <a:lstStyle/>
        <a:p>
          <a:pPr>
            <a:buFont typeface="Arial" panose="020B0604020202020204" pitchFamily="34" charset="0"/>
            <a:buChar char="•"/>
          </a:pPr>
          <a:r>
            <a:rPr lang="en-US" dirty="0"/>
            <a:t>Scheme Rules; Board Charter &amp; Scheme Policies</a:t>
          </a:r>
        </a:p>
      </dgm:t>
    </dgm:pt>
    <dgm:pt modelId="{EFF37715-27E1-48D4-BDD8-D20D9C463043}" type="parTrans" cxnId="{C2506DA2-C215-43A0-A12D-6329020CA275}">
      <dgm:prSet/>
      <dgm:spPr/>
      <dgm:t>
        <a:bodyPr/>
        <a:lstStyle/>
        <a:p>
          <a:endParaRPr lang="en-US"/>
        </a:p>
      </dgm:t>
    </dgm:pt>
    <dgm:pt modelId="{A0955C85-02ED-4D0C-A763-AB708BDFE84E}" type="sibTrans" cxnId="{C2506DA2-C215-43A0-A12D-6329020CA275}">
      <dgm:prSet/>
      <dgm:spPr/>
      <dgm:t>
        <a:bodyPr/>
        <a:lstStyle/>
        <a:p>
          <a:endParaRPr lang="en-US"/>
        </a:p>
      </dgm:t>
    </dgm:pt>
    <dgm:pt modelId="{25F5DB6A-151B-41D7-B82A-C5F02E7A8BAB}">
      <dgm:prSet phldrT="[Text]"/>
      <dgm:spPr/>
      <dgm:t>
        <a:bodyPr/>
        <a:lstStyle/>
        <a:p>
          <a:pPr>
            <a:buFont typeface="Arial" panose="020B0604020202020204" pitchFamily="34" charset="0"/>
            <a:buChar char="•"/>
          </a:pPr>
          <a:r>
            <a:rPr lang="en-US" dirty="0"/>
            <a:t>King IV Code of Governance Principles for South Africa</a:t>
          </a:r>
        </a:p>
      </dgm:t>
    </dgm:pt>
    <dgm:pt modelId="{1D9745E9-FAAB-4F81-8704-8562216571F9}" type="parTrans" cxnId="{AF45A0F4-A0A2-4CD5-B057-555ADA68BF2D}">
      <dgm:prSet/>
      <dgm:spPr/>
      <dgm:t>
        <a:bodyPr/>
        <a:lstStyle/>
        <a:p>
          <a:endParaRPr lang="en-US"/>
        </a:p>
      </dgm:t>
    </dgm:pt>
    <dgm:pt modelId="{70985B41-4E13-4F43-B005-B39570155C98}" type="sibTrans" cxnId="{AF45A0F4-A0A2-4CD5-B057-555ADA68BF2D}">
      <dgm:prSet/>
      <dgm:spPr/>
      <dgm:t>
        <a:bodyPr/>
        <a:lstStyle/>
        <a:p>
          <a:endParaRPr lang="en-US"/>
        </a:p>
      </dgm:t>
    </dgm:pt>
    <dgm:pt modelId="{DB2C3F12-E36C-4095-9AD5-1DFE622F6E56}">
      <dgm:prSet/>
      <dgm:spPr/>
      <dgm:t>
        <a:bodyPr/>
        <a:lstStyle/>
        <a:p>
          <a:r>
            <a:rPr lang="en-US"/>
            <a:t>Medical Schemes Act 131 of 1998</a:t>
          </a:r>
          <a:endParaRPr lang="en-US" dirty="0"/>
        </a:p>
      </dgm:t>
    </dgm:pt>
    <dgm:pt modelId="{5EFB7B44-3C18-46BA-83FB-5B10A9260F92}" type="parTrans" cxnId="{D2B712B6-5148-422D-8D41-31ABE6F8C732}">
      <dgm:prSet/>
      <dgm:spPr/>
      <dgm:t>
        <a:bodyPr/>
        <a:lstStyle/>
        <a:p>
          <a:endParaRPr lang="en-US"/>
        </a:p>
      </dgm:t>
    </dgm:pt>
    <dgm:pt modelId="{03E8F63A-4B26-440E-855E-0E9653ACE3B4}" type="sibTrans" cxnId="{D2B712B6-5148-422D-8D41-31ABE6F8C732}">
      <dgm:prSet/>
      <dgm:spPr/>
      <dgm:t>
        <a:bodyPr/>
        <a:lstStyle/>
        <a:p>
          <a:endParaRPr lang="en-US"/>
        </a:p>
      </dgm:t>
    </dgm:pt>
    <dgm:pt modelId="{83A74197-4741-482F-8A26-0F4510DA8812}">
      <dgm:prSet/>
      <dgm:spPr/>
      <dgm:t>
        <a:bodyPr/>
        <a:lstStyle/>
        <a:p>
          <a:r>
            <a:rPr lang="en-US"/>
            <a:t>Protection of Personal Information Act 4 of 2013</a:t>
          </a:r>
          <a:endParaRPr lang="en-US" dirty="0"/>
        </a:p>
      </dgm:t>
    </dgm:pt>
    <dgm:pt modelId="{5A511D3E-9E31-4F53-8266-0DE7DA4B5AAC}" type="parTrans" cxnId="{625D94C2-0411-415E-8BA3-F8FB13CBB84E}">
      <dgm:prSet/>
      <dgm:spPr/>
      <dgm:t>
        <a:bodyPr/>
        <a:lstStyle/>
        <a:p>
          <a:endParaRPr lang="en-US"/>
        </a:p>
      </dgm:t>
    </dgm:pt>
    <dgm:pt modelId="{B402E963-8B4B-47A5-9F14-B65C8CAF7292}" type="sibTrans" cxnId="{625D94C2-0411-415E-8BA3-F8FB13CBB84E}">
      <dgm:prSet/>
      <dgm:spPr/>
      <dgm:t>
        <a:bodyPr/>
        <a:lstStyle/>
        <a:p>
          <a:endParaRPr lang="en-US"/>
        </a:p>
      </dgm:t>
    </dgm:pt>
    <dgm:pt modelId="{6BEDC322-8E2C-483C-A2CB-55A40ECA8016}">
      <dgm:prSet/>
      <dgm:spPr/>
      <dgm:t>
        <a:bodyPr/>
        <a:lstStyle/>
        <a:p>
          <a:r>
            <a:rPr lang="en-US"/>
            <a:t>Promotion of Access to Information Act 2 of 2000</a:t>
          </a:r>
          <a:endParaRPr lang="en-US" dirty="0"/>
        </a:p>
      </dgm:t>
    </dgm:pt>
    <dgm:pt modelId="{468619B0-D078-484E-A9F0-851EF507DDC9}" type="parTrans" cxnId="{33DF0C49-49DC-47DA-B2F6-64D83B9BEE04}">
      <dgm:prSet/>
      <dgm:spPr/>
      <dgm:t>
        <a:bodyPr/>
        <a:lstStyle/>
        <a:p>
          <a:endParaRPr lang="en-US"/>
        </a:p>
      </dgm:t>
    </dgm:pt>
    <dgm:pt modelId="{B38F34F4-F8D1-45B3-86A3-800DADF4587A}" type="sibTrans" cxnId="{33DF0C49-49DC-47DA-B2F6-64D83B9BEE04}">
      <dgm:prSet/>
      <dgm:spPr/>
      <dgm:t>
        <a:bodyPr/>
        <a:lstStyle/>
        <a:p>
          <a:endParaRPr lang="en-US"/>
        </a:p>
      </dgm:t>
    </dgm:pt>
    <dgm:pt modelId="{9F586485-5438-4D34-8E4C-33F05BD256C9}">
      <dgm:prSet/>
      <dgm:spPr/>
      <dgm:t>
        <a:bodyPr/>
        <a:lstStyle/>
        <a:p>
          <a:r>
            <a:rPr lang="en-US"/>
            <a:t>National Health Insurance Act  20 of 2023 </a:t>
          </a:r>
          <a:endParaRPr lang="en-US" dirty="0"/>
        </a:p>
      </dgm:t>
    </dgm:pt>
    <dgm:pt modelId="{93E09E91-242C-44BA-8186-7CBB4896A71C}" type="parTrans" cxnId="{D72E5806-494F-4A3F-B9FD-1B06D55BD3D0}">
      <dgm:prSet/>
      <dgm:spPr/>
      <dgm:t>
        <a:bodyPr/>
        <a:lstStyle/>
        <a:p>
          <a:endParaRPr lang="en-US"/>
        </a:p>
      </dgm:t>
    </dgm:pt>
    <dgm:pt modelId="{F94346E1-6AD9-42E6-A738-CC5099E94C19}" type="sibTrans" cxnId="{D72E5806-494F-4A3F-B9FD-1B06D55BD3D0}">
      <dgm:prSet/>
      <dgm:spPr/>
      <dgm:t>
        <a:bodyPr/>
        <a:lstStyle/>
        <a:p>
          <a:endParaRPr lang="en-US"/>
        </a:p>
      </dgm:t>
    </dgm:pt>
    <dgm:pt modelId="{36379458-8C24-4F2D-8308-2A5425388F4E}" type="pres">
      <dgm:prSet presAssocID="{A5F9BE5C-C6A9-4DE9-8B1A-E8607BE961A8}" presName="Name0" presStyleCnt="0">
        <dgm:presLayoutVars>
          <dgm:chMax val="1"/>
          <dgm:dir/>
          <dgm:animLvl val="ctr"/>
          <dgm:resizeHandles val="exact"/>
        </dgm:presLayoutVars>
      </dgm:prSet>
      <dgm:spPr/>
    </dgm:pt>
    <dgm:pt modelId="{BE505BB2-7E71-4897-A38A-F9CAB921C150}" type="pres">
      <dgm:prSet presAssocID="{BC796EDF-93EC-4478-8C3A-CF873875E992}" presName="centerShape" presStyleLbl="node0" presStyleIdx="0" presStyleCnt="1"/>
      <dgm:spPr/>
    </dgm:pt>
    <dgm:pt modelId="{3996591C-5C9D-4BFE-95B8-915F26A6C286}" type="pres">
      <dgm:prSet presAssocID="{6C7F93D1-C113-4B06-BB61-87C6094B64B1}" presName="node" presStyleLbl="node1" presStyleIdx="0" presStyleCnt="8">
        <dgm:presLayoutVars>
          <dgm:bulletEnabled val="1"/>
        </dgm:presLayoutVars>
      </dgm:prSet>
      <dgm:spPr/>
    </dgm:pt>
    <dgm:pt modelId="{11250C33-0E28-4B5E-92BB-A5F7CB2EB753}" type="pres">
      <dgm:prSet presAssocID="{6C7F93D1-C113-4B06-BB61-87C6094B64B1}" presName="dummy" presStyleCnt="0"/>
      <dgm:spPr/>
    </dgm:pt>
    <dgm:pt modelId="{BC402D44-60FE-44D1-9ED1-2ED48ED1FB55}" type="pres">
      <dgm:prSet presAssocID="{8D218687-F2BA-4813-AF8F-7F835CC4FE07}" presName="sibTrans" presStyleLbl="sibTrans2D1" presStyleIdx="0" presStyleCnt="8"/>
      <dgm:spPr/>
    </dgm:pt>
    <dgm:pt modelId="{D2FEE4DD-3B33-4A54-ACF5-B9AB873F286C}" type="pres">
      <dgm:prSet presAssocID="{DB2C3F12-E36C-4095-9AD5-1DFE622F6E56}" presName="node" presStyleLbl="node1" presStyleIdx="1" presStyleCnt="8">
        <dgm:presLayoutVars>
          <dgm:bulletEnabled val="1"/>
        </dgm:presLayoutVars>
      </dgm:prSet>
      <dgm:spPr/>
    </dgm:pt>
    <dgm:pt modelId="{D92A862C-C75F-4D2A-9F39-6BA23C3842D0}" type="pres">
      <dgm:prSet presAssocID="{DB2C3F12-E36C-4095-9AD5-1DFE622F6E56}" presName="dummy" presStyleCnt="0"/>
      <dgm:spPr/>
    </dgm:pt>
    <dgm:pt modelId="{317A2E14-FCFC-46B2-9320-07B0EF2ECF10}" type="pres">
      <dgm:prSet presAssocID="{03E8F63A-4B26-440E-855E-0E9653ACE3B4}" presName="sibTrans" presStyleLbl="sibTrans2D1" presStyleIdx="1" presStyleCnt="8"/>
      <dgm:spPr/>
    </dgm:pt>
    <dgm:pt modelId="{D627CE3A-881F-45DA-810D-39732F7D8D11}" type="pres">
      <dgm:prSet presAssocID="{83A74197-4741-482F-8A26-0F4510DA8812}" presName="node" presStyleLbl="node1" presStyleIdx="2" presStyleCnt="8">
        <dgm:presLayoutVars>
          <dgm:bulletEnabled val="1"/>
        </dgm:presLayoutVars>
      </dgm:prSet>
      <dgm:spPr/>
    </dgm:pt>
    <dgm:pt modelId="{258D2A1F-BFAF-4B2A-8A06-38442F63A174}" type="pres">
      <dgm:prSet presAssocID="{83A74197-4741-482F-8A26-0F4510DA8812}" presName="dummy" presStyleCnt="0"/>
      <dgm:spPr/>
    </dgm:pt>
    <dgm:pt modelId="{75A05971-E1BA-4F34-9E33-3AEC894B3198}" type="pres">
      <dgm:prSet presAssocID="{B402E963-8B4B-47A5-9F14-B65C8CAF7292}" presName="sibTrans" presStyleLbl="sibTrans2D1" presStyleIdx="2" presStyleCnt="8"/>
      <dgm:spPr/>
    </dgm:pt>
    <dgm:pt modelId="{DBFF8526-770D-4825-8EB1-94BB16FDE27D}" type="pres">
      <dgm:prSet presAssocID="{6BEDC322-8E2C-483C-A2CB-55A40ECA8016}" presName="node" presStyleLbl="node1" presStyleIdx="3" presStyleCnt="8">
        <dgm:presLayoutVars>
          <dgm:bulletEnabled val="1"/>
        </dgm:presLayoutVars>
      </dgm:prSet>
      <dgm:spPr/>
    </dgm:pt>
    <dgm:pt modelId="{706715AC-0B40-4043-A425-F657D1C913BD}" type="pres">
      <dgm:prSet presAssocID="{6BEDC322-8E2C-483C-A2CB-55A40ECA8016}" presName="dummy" presStyleCnt="0"/>
      <dgm:spPr/>
    </dgm:pt>
    <dgm:pt modelId="{751667A3-47C9-46D8-9E13-A0EBF29E781F}" type="pres">
      <dgm:prSet presAssocID="{B38F34F4-F8D1-45B3-86A3-800DADF4587A}" presName="sibTrans" presStyleLbl="sibTrans2D1" presStyleIdx="3" presStyleCnt="8"/>
      <dgm:spPr/>
    </dgm:pt>
    <dgm:pt modelId="{5DB3678B-5EC2-4595-A23E-F03AD04990A3}" type="pres">
      <dgm:prSet presAssocID="{9F586485-5438-4D34-8E4C-33F05BD256C9}" presName="node" presStyleLbl="node1" presStyleIdx="4" presStyleCnt="8">
        <dgm:presLayoutVars>
          <dgm:bulletEnabled val="1"/>
        </dgm:presLayoutVars>
      </dgm:prSet>
      <dgm:spPr/>
    </dgm:pt>
    <dgm:pt modelId="{E5A4EAAC-DB5A-4505-839A-B18BF5BD9B98}" type="pres">
      <dgm:prSet presAssocID="{9F586485-5438-4D34-8E4C-33F05BD256C9}" presName="dummy" presStyleCnt="0"/>
      <dgm:spPr/>
    </dgm:pt>
    <dgm:pt modelId="{FBEA2A9D-73CF-4BEC-A6F0-6E520A66AE8E}" type="pres">
      <dgm:prSet presAssocID="{F94346E1-6AD9-42E6-A738-CC5099E94C19}" presName="sibTrans" presStyleLbl="sibTrans2D1" presStyleIdx="4" presStyleCnt="8"/>
      <dgm:spPr/>
    </dgm:pt>
    <dgm:pt modelId="{113BB3B6-7887-42A2-A668-B2AB0A0A5B9B}" type="pres">
      <dgm:prSet presAssocID="{D07ABCC4-45FA-4036-9918-2BF62E854788}" presName="node" presStyleLbl="node1" presStyleIdx="5" presStyleCnt="8">
        <dgm:presLayoutVars>
          <dgm:bulletEnabled val="1"/>
        </dgm:presLayoutVars>
      </dgm:prSet>
      <dgm:spPr/>
    </dgm:pt>
    <dgm:pt modelId="{CFE71FA9-A49B-4040-8D05-24A201B97627}" type="pres">
      <dgm:prSet presAssocID="{D07ABCC4-45FA-4036-9918-2BF62E854788}" presName="dummy" presStyleCnt="0"/>
      <dgm:spPr/>
    </dgm:pt>
    <dgm:pt modelId="{60571471-6A0A-478C-A206-61418FD68C15}" type="pres">
      <dgm:prSet presAssocID="{F906FCB0-B12F-427B-84B2-2107F6C11AF8}" presName="sibTrans" presStyleLbl="sibTrans2D1" presStyleIdx="5" presStyleCnt="8"/>
      <dgm:spPr/>
    </dgm:pt>
    <dgm:pt modelId="{90C1BDE8-294D-43D9-90DF-715AFC84C763}" type="pres">
      <dgm:prSet presAssocID="{58C1555C-2AA1-4648-A5D2-E70FF99334CF}" presName="node" presStyleLbl="node1" presStyleIdx="6" presStyleCnt="8">
        <dgm:presLayoutVars>
          <dgm:bulletEnabled val="1"/>
        </dgm:presLayoutVars>
      </dgm:prSet>
      <dgm:spPr/>
    </dgm:pt>
    <dgm:pt modelId="{8B89EAD1-D6A6-45C2-AB7C-1062A5BA7F16}" type="pres">
      <dgm:prSet presAssocID="{58C1555C-2AA1-4648-A5D2-E70FF99334CF}" presName="dummy" presStyleCnt="0"/>
      <dgm:spPr/>
    </dgm:pt>
    <dgm:pt modelId="{F2DA5E9F-90C4-4606-9A22-76B494C81880}" type="pres">
      <dgm:prSet presAssocID="{A0955C85-02ED-4D0C-A763-AB708BDFE84E}" presName="sibTrans" presStyleLbl="sibTrans2D1" presStyleIdx="6" presStyleCnt="8"/>
      <dgm:spPr/>
    </dgm:pt>
    <dgm:pt modelId="{F8D1202A-7A93-4921-A02D-70058510B894}" type="pres">
      <dgm:prSet presAssocID="{25F5DB6A-151B-41D7-B82A-C5F02E7A8BAB}" presName="node" presStyleLbl="node1" presStyleIdx="7" presStyleCnt="8">
        <dgm:presLayoutVars>
          <dgm:bulletEnabled val="1"/>
        </dgm:presLayoutVars>
      </dgm:prSet>
      <dgm:spPr/>
    </dgm:pt>
    <dgm:pt modelId="{BAB9E1C2-9711-4C5A-B055-3DA2126594AC}" type="pres">
      <dgm:prSet presAssocID="{25F5DB6A-151B-41D7-B82A-C5F02E7A8BAB}" presName="dummy" presStyleCnt="0"/>
      <dgm:spPr/>
    </dgm:pt>
    <dgm:pt modelId="{4DAD5D77-83C4-4F25-B72C-53DEC7370AA2}" type="pres">
      <dgm:prSet presAssocID="{70985B41-4E13-4F43-B005-B39570155C98}" presName="sibTrans" presStyleLbl="sibTrans2D1" presStyleIdx="7" presStyleCnt="8"/>
      <dgm:spPr/>
    </dgm:pt>
  </dgm:ptLst>
  <dgm:cxnLst>
    <dgm:cxn modelId="{D72E5806-494F-4A3F-B9FD-1B06D55BD3D0}" srcId="{BC796EDF-93EC-4478-8C3A-CF873875E992}" destId="{9F586485-5438-4D34-8E4C-33F05BD256C9}" srcOrd="4" destOrd="0" parTransId="{93E09E91-242C-44BA-8186-7CBB4896A71C}" sibTransId="{F94346E1-6AD9-42E6-A738-CC5099E94C19}"/>
    <dgm:cxn modelId="{F1823D07-B157-4FD8-BC55-A1F38782ED6E}" type="presOf" srcId="{03E8F63A-4B26-440E-855E-0E9653ACE3B4}" destId="{317A2E14-FCFC-46B2-9320-07B0EF2ECF10}" srcOrd="0" destOrd="0" presId="urn:microsoft.com/office/officeart/2005/8/layout/radial6"/>
    <dgm:cxn modelId="{1A25C60B-8EB9-4B4F-B7C8-3CF1834A85D7}" type="presOf" srcId="{B38F34F4-F8D1-45B3-86A3-800DADF4587A}" destId="{751667A3-47C9-46D8-9E13-A0EBF29E781F}" srcOrd="0" destOrd="0" presId="urn:microsoft.com/office/officeart/2005/8/layout/radial6"/>
    <dgm:cxn modelId="{0750FD13-D250-41F5-9DFC-55E2F3040A1D}" type="presOf" srcId="{A5F9BE5C-C6A9-4DE9-8B1A-E8607BE961A8}" destId="{36379458-8C24-4F2D-8308-2A5425388F4E}" srcOrd="0" destOrd="0" presId="urn:microsoft.com/office/officeart/2005/8/layout/radial6"/>
    <dgm:cxn modelId="{5AF3CE15-5967-49F0-ACE5-F7854D08740E}" srcId="{BC796EDF-93EC-4478-8C3A-CF873875E992}" destId="{D07ABCC4-45FA-4036-9918-2BF62E854788}" srcOrd="5" destOrd="0" parTransId="{EFB67BDA-F693-4087-80DE-DDBC1F581BC0}" sibTransId="{F906FCB0-B12F-427B-84B2-2107F6C11AF8}"/>
    <dgm:cxn modelId="{58D26D1A-DC2A-4376-93B6-DDB8944947FF}" type="presOf" srcId="{6C7F93D1-C113-4B06-BB61-87C6094B64B1}" destId="{3996591C-5C9D-4BFE-95B8-915F26A6C286}" srcOrd="0" destOrd="0" presId="urn:microsoft.com/office/officeart/2005/8/layout/radial6"/>
    <dgm:cxn modelId="{C4AA5661-63C2-4A86-8EF3-5E53CB3C37FA}" type="presOf" srcId="{D07ABCC4-45FA-4036-9918-2BF62E854788}" destId="{113BB3B6-7887-42A2-A668-B2AB0A0A5B9B}" srcOrd="0" destOrd="0" presId="urn:microsoft.com/office/officeart/2005/8/layout/radial6"/>
    <dgm:cxn modelId="{23756262-CB94-4E00-85C7-6D24868D2A00}" type="presOf" srcId="{BC796EDF-93EC-4478-8C3A-CF873875E992}" destId="{BE505BB2-7E71-4897-A38A-F9CAB921C150}" srcOrd="0" destOrd="0" presId="urn:microsoft.com/office/officeart/2005/8/layout/radial6"/>
    <dgm:cxn modelId="{FD666443-52B7-4E2D-A05B-AD1284323626}" type="presOf" srcId="{8D218687-F2BA-4813-AF8F-7F835CC4FE07}" destId="{BC402D44-60FE-44D1-9ED1-2ED48ED1FB55}" srcOrd="0" destOrd="0" presId="urn:microsoft.com/office/officeart/2005/8/layout/radial6"/>
    <dgm:cxn modelId="{33DF0C49-49DC-47DA-B2F6-64D83B9BEE04}" srcId="{BC796EDF-93EC-4478-8C3A-CF873875E992}" destId="{6BEDC322-8E2C-483C-A2CB-55A40ECA8016}" srcOrd="3" destOrd="0" parTransId="{468619B0-D078-484E-A9F0-851EF507DDC9}" sibTransId="{B38F34F4-F8D1-45B3-86A3-800DADF4587A}"/>
    <dgm:cxn modelId="{62FB966B-DB03-4B66-8881-ADFEAD61791A}" type="presOf" srcId="{9F586485-5438-4D34-8E4C-33F05BD256C9}" destId="{5DB3678B-5EC2-4595-A23E-F03AD04990A3}" srcOrd="0" destOrd="0" presId="urn:microsoft.com/office/officeart/2005/8/layout/radial6"/>
    <dgm:cxn modelId="{58F81E4E-D3E3-4E4E-82CF-A415D3FFAA63}" type="presOf" srcId="{A0955C85-02ED-4D0C-A763-AB708BDFE84E}" destId="{F2DA5E9F-90C4-4606-9A22-76B494C81880}" srcOrd="0" destOrd="0" presId="urn:microsoft.com/office/officeart/2005/8/layout/radial6"/>
    <dgm:cxn modelId="{2BA87B53-7B86-45C9-A232-1AFE88C5C2CA}" type="presOf" srcId="{6BEDC322-8E2C-483C-A2CB-55A40ECA8016}" destId="{DBFF8526-770D-4825-8EB1-94BB16FDE27D}" srcOrd="0" destOrd="0" presId="urn:microsoft.com/office/officeart/2005/8/layout/radial6"/>
    <dgm:cxn modelId="{66086A85-B1E4-4CDF-8574-E645F2FB5238}" type="presOf" srcId="{25F5DB6A-151B-41D7-B82A-C5F02E7A8BAB}" destId="{F8D1202A-7A93-4921-A02D-70058510B894}" srcOrd="0" destOrd="0" presId="urn:microsoft.com/office/officeart/2005/8/layout/radial6"/>
    <dgm:cxn modelId="{D1BAAC92-DCAC-4EEA-9B52-4546DFB1CDDA}" type="presOf" srcId="{F906FCB0-B12F-427B-84B2-2107F6C11AF8}" destId="{60571471-6A0A-478C-A206-61418FD68C15}" srcOrd="0" destOrd="0" presId="urn:microsoft.com/office/officeart/2005/8/layout/radial6"/>
    <dgm:cxn modelId="{5D9A5299-F0AB-44E6-BAB4-DA5BB707216E}" type="presOf" srcId="{58C1555C-2AA1-4648-A5D2-E70FF99334CF}" destId="{90C1BDE8-294D-43D9-90DF-715AFC84C763}" srcOrd="0" destOrd="0" presId="urn:microsoft.com/office/officeart/2005/8/layout/radial6"/>
    <dgm:cxn modelId="{C2506DA2-C215-43A0-A12D-6329020CA275}" srcId="{BC796EDF-93EC-4478-8C3A-CF873875E992}" destId="{58C1555C-2AA1-4648-A5D2-E70FF99334CF}" srcOrd="6" destOrd="0" parTransId="{EFF37715-27E1-48D4-BDD8-D20D9C463043}" sibTransId="{A0955C85-02ED-4D0C-A763-AB708BDFE84E}"/>
    <dgm:cxn modelId="{DD01D6AF-E533-4DE1-A787-0A49A9682070}" type="presOf" srcId="{70985B41-4E13-4F43-B005-B39570155C98}" destId="{4DAD5D77-83C4-4F25-B72C-53DEC7370AA2}" srcOrd="0" destOrd="0" presId="urn:microsoft.com/office/officeart/2005/8/layout/radial6"/>
    <dgm:cxn modelId="{FDA574B1-F61A-46E9-A6FD-E576C636DDB7}" type="presOf" srcId="{DB2C3F12-E36C-4095-9AD5-1DFE622F6E56}" destId="{D2FEE4DD-3B33-4A54-ACF5-B9AB873F286C}" srcOrd="0" destOrd="0" presId="urn:microsoft.com/office/officeart/2005/8/layout/radial6"/>
    <dgm:cxn modelId="{018879B3-490F-44D5-BFFA-3603279875D5}" srcId="{BC796EDF-93EC-4478-8C3A-CF873875E992}" destId="{6C7F93D1-C113-4B06-BB61-87C6094B64B1}" srcOrd="0" destOrd="0" parTransId="{8AA4871C-038F-4E18-AAB0-D65A617226AA}" sibTransId="{8D218687-F2BA-4813-AF8F-7F835CC4FE07}"/>
    <dgm:cxn modelId="{D2B712B6-5148-422D-8D41-31ABE6F8C732}" srcId="{BC796EDF-93EC-4478-8C3A-CF873875E992}" destId="{DB2C3F12-E36C-4095-9AD5-1DFE622F6E56}" srcOrd="1" destOrd="0" parTransId="{5EFB7B44-3C18-46BA-83FB-5B10A9260F92}" sibTransId="{03E8F63A-4B26-440E-855E-0E9653ACE3B4}"/>
    <dgm:cxn modelId="{625D94C2-0411-415E-8BA3-F8FB13CBB84E}" srcId="{BC796EDF-93EC-4478-8C3A-CF873875E992}" destId="{83A74197-4741-482F-8A26-0F4510DA8812}" srcOrd="2" destOrd="0" parTransId="{5A511D3E-9E31-4F53-8266-0DE7DA4B5AAC}" sibTransId="{B402E963-8B4B-47A5-9F14-B65C8CAF7292}"/>
    <dgm:cxn modelId="{0DECD8DB-F23E-4DAC-AC99-4961AD1E3669}" srcId="{A5F9BE5C-C6A9-4DE9-8B1A-E8607BE961A8}" destId="{BC796EDF-93EC-4478-8C3A-CF873875E992}" srcOrd="0" destOrd="0" parTransId="{8A25628A-36DB-4224-940F-9A4C88A4C7CF}" sibTransId="{01F92211-0B03-40D2-A103-C883456D4FDE}"/>
    <dgm:cxn modelId="{F6FD87E6-D415-4905-AFC6-8934722B37CB}" type="presOf" srcId="{B402E963-8B4B-47A5-9F14-B65C8CAF7292}" destId="{75A05971-E1BA-4F34-9E33-3AEC894B3198}" srcOrd="0" destOrd="0" presId="urn:microsoft.com/office/officeart/2005/8/layout/radial6"/>
    <dgm:cxn modelId="{D3A9A4E9-D474-44F8-9CF8-FEA8EBACBEF2}" type="presOf" srcId="{83A74197-4741-482F-8A26-0F4510DA8812}" destId="{D627CE3A-881F-45DA-810D-39732F7D8D11}" srcOrd="0" destOrd="0" presId="urn:microsoft.com/office/officeart/2005/8/layout/radial6"/>
    <dgm:cxn modelId="{AF45A0F4-A0A2-4CD5-B057-555ADA68BF2D}" srcId="{BC796EDF-93EC-4478-8C3A-CF873875E992}" destId="{25F5DB6A-151B-41D7-B82A-C5F02E7A8BAB}" srcOrd="7" destOrd="0" parTransId="{1D9745E9-FAAB-4F81-8704-8562216571F9}" sibTransId="{70985B41-4E13-4F43-B005-B39570155C98}"/>
    <dgm:cxn modelId="{A887F2FA-3CF4-4ED2-9DBD-B7F92BF1AB20}" type="presOf" srcId="{F94346E1-6AD9-42E6-A738-CC5099E94C19}" destId="{FBEA2A9D-73CF-4BEC-A6F0-6E520A66AE8E}" srcOrd="0" destOrd="0" presId="urn:microsoft.com/office/officeart/2005/8/layout/radial6"/>
    <dgm:cxn modelId="{ED4AC986-B495-4CCC-A62F-BE1BBC0118E0}" type="presParOf" srcId="{36379458-8C24-4F2D-8308-2A5425388F4E}" destId="{BE505BB2-7E71-4897-A38A-F9CAB921C150}" srcOrd="0" destOrd="0" presId="urn:microsoft.com/office/officeart/2005/8/layout/radial6"/>
    <dgm:cxn modelId="{6213ECDD-5332-433B-B465-59D45A579453}" type="presParOf" srcId="{36379458-8C24-4F2D-8308-2A5425388F4E}" destId="{3996591C-5C9D-4BFE-95B8-915F26A6C286}" srcOrd="1" destOrd="0" presId="urn:microsoft.com/office/officeart/2005/8/layout/radial6"/>
    <dgm:cxn modelId="{B1DF3696-CC34-413A-9B6F-2B2FB4E5757F}" type="presParOf" srcId="{36379458-8C24-4F2D-8308-2A5425388F4E}" destId="{11250C33-0E28-4B5E-92BB-A5F7CB2EB753}" srcOrd="2" destOrd="0" presId="urn:microsoft.com/office/officeart/2005/8/layout/radial6"/>
    <dgm:cxn modelId="{FD601102-C4DC-456F-B834-6A19A5667A76}" type="presParOf" srcId="{36379458-8C24-4F2D-8308-2A5425388F4E}" destId="{BC402D44-60FE-44D1-9ED1-2ED48ED1FB55}" srcOrd="3" destOrd="0" presId="urn:microsoft.com/office/officeart/2005/8/layout/radial6"/>
    <dgm:cxn modelId="{33A5A8A4-17EB-4C7B-96A8-0C6E32A73D9A}" type="presParOf" srcId="{36379458-8C24-4F2D-8308-2A5425388F4E}" destId="{D2FEE4DD-3B33-4A54-ACF5-B9AB873F286C}" srcOrd="4" destOrd="0" presId="urn:microsoft.com/office/officeart/2005/8/layout/radial6"/>
    <dgm:cxn modelId="{B35B3EFC-4B92-4DF9-A5DB-B2CD5DD7A5A2}" type="presParOf" srcId="{36379458-8C24-4F2D-8308-2A5425388F4E}" destId="{D92A862C-C75F-4D2A-9F39-6BA23C3842D0}" srcOrd="5" destOrd="0" presId="urn:microsoft.com/office/officeart/2005/8/layout/radial6"/>
    <dgm:cxn modelId="{EA60C636-5884-486E-A82F-EF1FBB27CEAB}" type="presParOf" srcId="{36379458-8C24-4F2D-8308-2A5425388F4E}" destId="{317A2E14-FCFC-46B2-9320-07B0EF2ECF10}" srcOrd="6" destOrd="0" presId="urn:microsoft.com/office/officeart/2005/8/layout/radial6"/>
    <dgm:cxn modelId="{C0202B49-6472-49C3-BEB8-7DAA04938DDD}" type="presParOf" srcId="{36379458-8C24-4F2D-8308-2A5425388F4E}" destId="{D627CE3A-881F-45DA-810D-39732F7D8D11}" srcOrd="7" destOrd="0" presId="urn:microsoft.com/office/officeart/2005/8/layout/radial6"/>
    <dgm:cxn modelId="{7EA54CCF-7BFF-4B58-938F-8DF024CE61FC}" type="presParOf" srcId="{36379458-8C24-4F2D-8308-2A5425388F4E}" destId="{258D2A1F-BFAF-4B2A-8A06-38442F63A174}" srcOrd="8" destOrd="0" presId="urn:microsoft.com/office/officeart/2005/8/layout/radial6"/>
    <dgm:cxn modelId="{683C2F7D-7329-432A-BE6E-FDA72801BFB4}" type="presParOf" srcId="{36379458-8C24-4F2D-8308-2A5425388F4E}" destId="{75A05971-E1BA-4F34-9E33-3AEC894B3198}" srcOrd="9" destOrd="0" presId="urn:microsoft.com/office/officeart/2005/8/layout/radial6"/>
    <dgm:cxn modelId="{58DEDBB1-B6FE-46AD-B175-B37CB756181B}" type="presParOf" srcId="{36379458-8C24-4F2D-8308-2A5425388F4E}" destId="{DBFF8526-770D-4825-8EB1-94BB16FDE27D}" srcOrd="10" destOrd="0" presId="urn:microsoft.com/office/officeart/2005/8/layout/radial6"/>
    <dgm:cxn modelId="{14F6B823-A938-4B6F-B542-4C59C9693630}" type="presParOf" srcId="{36379458-8C24-4F2D-8308-2A5425388F4E}" destId="{706715AC-0B40-4043-A425-F657D1C913BD}" srcOrd="11" destOrd="0" presId="urn:microsoft.com/office/officeart/2005/8/layout/radial6"/>
    <dgm:cxn modelId="{E8F9427A-A3CE-4139-B3B2-5C2765490FCA}" type="presParOf" srcId="{36379458-8C24-4F2D-8308-2A5425388F4E}" destId="{751667A3-47C9-46D8-9E13-A0EBF29E781F}" srcOrd="12" destOrd="0" presId="urn:microsoft.com/office/officeart/2005/8/layout/radial6"/>
    <dgm:cxn modelId="{57DB475F-CC20-4D8D-8729-29B91F918C69}" type="presParOf" srcId="{36379458-8C24-4F2D-8308-2A5425388F4E}" destId="{5DB3678B-5EC2-4595-A23E-F03AD04990A3}" srcOrd="13" destOrd="0" presId="urn:microsoft.com/office/officeart/2005/8/layout/radial6"/>
    <dgm:cxn modelId="{EED6B462-9996-409D-B2FB-F5CC19AE03A8}" type="presParOf" srcId="{36379458-8C24-4F2D-8308-2A5425388F4E}" destId="{E5A4EAAC-DB5A-4505-839A-B18BF5BD9B98}" srcOrd="14" destOrd="0" presId="urn:microsoft.com/office/officeart/2005/8/layout/radial6"/>
    <dgm:cxn modelId="{4F1A766A-9696-4A48-9232-5F7BE5475BB2}" type="presParOf" srcId="{36379458-8C24-4F2D-8308-2A5425388F4E}" destId="{FBEA2A9D-73CF-4BEC-A6F0-6E520A66AE8E}" srcOrd="15" destOrd="0" presId="urn:microsoft.com/office/officeart/2005/8/layout/radial6"/>
    <dgm:cxn modelId="{5293E278-477D-429A-A48C-4CDE8980C472}" type="presParOf" srcId="{36379458-8C24-4F2D-8308-2A5425388F4E}" destId="{113BB3B6-7887-42A2-A668-B2AB0A0A5B9B}" srcOrd="16" destOrd="0" presId="urn:microsoft.com/office/officeart/2005/8/layout/radial6"/>
    <dgm:cxn modelId="{E9267E01-14A8-4B78-97B8-E6A3A3CF8101}" type="presParOf" srcId="{36379458-8C24-4F2D-8308-2A5425388F4E}" destId="{CFE71FA9-A49B-4040-8D05-24A201B97627}" srcOrd="17" destOrd="0" presId="urn:microsoft.com/office/officeart/2005/8/layout/radial6"/>
    <dgm:cxn modelId="{930A1D5F-BAAB-4265-B454-AF7B594EDCF5}" type="presParOf" srcId="{36379458-8C24-4F2D-8308-2A5425388F4E}" destId="{60571471-6A0A-478C-A206-61418FD68C15}" srcOrd="18" destOrd="0" presId="urn:microsoft.com/office/officeart/2005/8/layout/radial6"/>
    <dgm:cxn modelId="{D996EDD3-99D3-4A4F-A074-D9E89AE0DFC1}" type="presParOf" srcId="{36379458-8C24-4F2D-8308-2A5425388F4E}" destId="{90C1BDE8-294D-43D9-90DF-715AFC84C763}" srcOrd="19" destOrd="0" presId="urn:microsoft.com/office/officeart/2005/8/layout/radial6"/>
    <dgm:cxn modelId="{2C377CA4-B4E1-4502-A564-70683D4A3CC9}" type="presParOf" srcId="{36379458-8C24-4F2D-8308-2A5425388F4E}" destId="{8B89EAD1-D6A6-45C2-AB7C-1062A5BA7F16}" srcOrd="20" destOrd="0" presId="urn:microsoft.com/office/officeart/2005/8/layout/radial6"/>
    <dgm:cxn modelId="{D1A25529-5906-45DA-8585-F89A3E9E7EE0}" type="presParOf" srcId="{36379458-8C24-4F2D-8308-2A5425388F4E}" destId="{F2DA5E9F-90C4-4606-9A22-76B494C81880}" srcOrd="21" destOrd="0" presId="urn:microsoft.com/office/officeart/2005/8/layout/radial6"/>
    <dgm:cxn modelId="{E5BE4C43-6AB1-4C25-8F50-23B4A3B8279F}" type="presParOf" srcId="{36379458-8C24-4F2D-8308-2A5425388F4E}" destId="{F8D1202A-7A93-4921-A02D-70058510B894}" srcOrd="22" destOrd="0" presId="urn:microsoft.com/office/officeart/2005/8/layout/radial6"/>
    <dgm:cxn modelId="{64B31689-10F4-4109-A29E-A98D6CA35162}" type="presParOf" srcId="{36379458-8C24-4F2D-8308-2A5425388F4E}" destId="{BAB9E1C2-9711-4C5A-B055-3DA2126594AC}" srcOrd="23" destOrd="0" presId="urn:microsoft.com/office/officeart/2005/8/layout/radial6"/>
    <dgm:cxn modelId="{DA020745-BB72-42D5-819F-3FC9788911EC}" type="presParOf" srcId="{36379458-8C24-4F2D-8308-2A5425388F4E}" destId="{4DAD5D77-83C4-4F25-B72C-53DEC7370AA2}" srcOrd="24"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5A9202-4126-469C-AB15-8DA9CBB21E76}" type="doc">
      <dgm:prSet loTypeId="urn:microsoft.com/office/officeart/2008/layout/PictureStrips" loCatId="list" qsTypeId="urn:microsoft.com/office/officeart/2005/8/quickstyle/simple1" qsCatId="simple" csTypeId="urn:microsoft.com/office/officeart/2005/8/colors/accent3_1" csCatId="accent3" phldr="1"/>
      <dgm:spPr/>
      <dgm:t>
        <a:bodyPr/>
        <a:lstStyle/>
        <a:p>
          <a:endParaRPr lang="en-US"/>
        </a:p>
      </dgm:t>
    </dgm:pt>
    <dgm:pt modelId="{7338F234-ED5F-48F7-B52C-E40262F796C9}">
      <dgm:prSet phldrT="[Text]" custT="1"/>
      <dgm:spPr/>
      <dgm:t>
        <a:bodyPr/>
        <a:lstStyle/>
        <a:p>
          <a:pPr>
            <a:buFont typeface="Arial" panose="020B0604020202020204" pitchFamily="34" charset="0"/>
            <a:buChar char="•"/>
          </a:pPr>
          <a:r>
            <a:rPr lang="en-US" sz="1800" dirty="0"/>
            <a:t>Stakeholders are Parties who have a stake in the business of a Medical Scheme to the extent that Scheme decisions affect them,  therefore their interests must be taken into account. This is critical for the overall financial health and sustainability of the scheme.</a:t>
          </a:r>
        </a:p>
      </dgm:t>
    </dgm:pt>
    <dgm:pt modelId="{99027399-828D-4F08-A7BA-3A4C4784358A}" type="parTrans" cxnId="{04F0E47A-F1AE-4F50-B459-BEE8923D7E14}">
      <dgm:prSet/>
      <dgm:spPr/>
      <dgm:t>
        <a:bodyPr/>
        <a:lstStyle/>
        <a:p>
          <a:endParaRPr lang="en-US"/>
        </a:p>
      </dgm:t>
    </dgm:pt>
    <dgm:pt modelId="{103CD447-8337-4ACB-88ED-A26455867C08}" type="sibTrans" cxnId="{04F0E47A-F1AE-4F50-B459-BEE8923D7E14}">
      <dgm:prSet/>
      <dgm:spPr/>
      <dgm:t>
        <a:bodyPr/>
        <a:lstStyle/>
        <a:p>
          <a:endParaRPr lang="en-US"/>
        </a:p>
      </dgm:t>
    </dgm:pt>
    <dgm:pt modelId="{9585FF01-498B-4A1F-B15E-6FAED586474E}">
      <dgm:prSet phldrT="[Text]" custT="1"/>
      <dgm:spPr/>
      <dgm:t>
        <a:bodyPr/>
        <a:lstStyle/>
        <a:p>
          <a:pPr>
            <a:buFont typeface="Arial" panose="020B0604020202020204" pitchFamily="34" charset="0"/>
            <a:buChar char="•"/>
          </a:pPr>
          <a:r>
            <a:rPr lang="en-US" sz="1800" dirty="0"/>
            <a:t>Although the Scheme must put first what is in the interest of members (owners) that does not mean disregarding the interests of its stakeholders in decision-making. </a:t>
          </a:r>
        </a:p>
      </dgm:t>
    </dgm:pt>
    <dgm:pt modelId="{103C1EFE-D124-44DB-BA99-2D5023DE1A38}" type="parTrans" cxnId="{D4067083-07E8-479B-B24F-04093D05099F}">
      <dgm:prSet/>
      <dgm:spPr/>
      <dgm:t>
        <a:bodyPr/>
        <a:lstStyle/>
        <a:p>
          <a:endParaRPr lang="en-US"/>
        </a:p>
      </dgm:t>
    </dgm:pt>
    <dgm:pt modelId="{42CC6610-E9CC-4D15-8E66-849F8E5ED3C2}" type="sibTrans" cxnId="{D4067083-07E8-479B-B24F-04093D05099F}">
      <dgm:prSet/>
      <dgm:spPr/>
      <dgm:t>
        <a:bodyPr/>
        <a:lstStyle/>
        <a:p>
          <a:endParaRPr lang="en-US"/>
        </a:p>
      </dgm:t>
    </dgm:pt>
    <dgm:pt modelId="{5D11D5AB-A5E6-4E5D-AD85-01B271DC3C96}">
      <dgm:prSet phldrT="[Text]" custT="1"/>
      <dgm:spPr/>
      <dgm:t>
        <a:bodyPr/>
        <a:lstStyle/>
        <a:p>
          <a:pPr>
            <a:buFont typeface="Arial" panose="020B0604020202020204" pitchFamily="34" charset="0"/>
            <a:buChar char="•"/>
          </a:pPr>
          <a:r>
            <a:rPr lang="en-US" sz="1800" dirty="0"/>
            <a:t>GEMS Key Stakeholders : Minister of PSA; PSCBC;UNIONS; SPNs &amp; Healthcare Providers</a:t>
          </a:r>
        </a:p>
      </dgm:t>
    </dgm:pt>
    <dgm:pt modelId="{92FA6F46-7B20-4842-B8E0-4B3EEA7D8EDF}" type="parTrans" cxnId="{A557ECF4-4DD3-4AC3-B559-C01590B05F06}">
      <dgm:prSet/>
      <dgm:spPr/>
      <dgm:t>
        <a:bodyPr/>
        <a:lstStyle/>
        <a:p>
          <a:endParaRPr lang="en-US"/>
        </a:p>
      </dgm:t>
    </dgm:pt>
    <dgm:pt modelId="{589355F5-8C2B-448F-9455-A16670C497C0}" type="sibTrans" cxnId="{A557ECF4-4DD3-4AC3-B559-C01590B05F06}">
      <dgm:prSet/>
      <dgm:spPr/>
      <dgm:t>
        <a:bodyPr/>
        <a:lstStyle/>
        <a:p>
          <a:endParaRPr lang="en-US"/>
        </a:p>
      </dgm:t>
    </dgm:pt>
    <dgm:pt modelId="{E7F5FE72-C441-4A06-9B2E-96EAB151206E}">
      <dgm:prSet custT="1"/>
      <dgm:spPr/>
      <dgm:t>
        <a:bodyPr/>
        <a:lstStyle/>
        <a:p>
          <a:r>
            <a:rPr lang="en-US" sz="1800" dirty="0"/>
            <a:t>Creating value for all stakeholders</a:t>
          </a:r>
        </a:p>
      </dgm:t>
    </dgm:pt>
    <dgm:pt modelId="{9AE02109-81D8-4BE5-B3D1-2B73604019CB}" type="parTrans" cxnId="{3B0504C8-0D51-4708-95D2-3459FCD0A8C0}">
      <dgm:prSet/>
      <dgm:spPr/>
      <dgm:t>
        <a:bodyPr/>
        <a:lstStyle/>
        <a:p>
          <a:endParaRPr lang="en-US"/>
        </a:p>
      </dgm:t>
    </dgm:pt>
    <dgm:pt modelId="{A8DFAA8B-12C8-46AD-B762-A4A7E98A92E9}" type="sibTrans" cxnId="{3B0504C8-0D51-4708-95D2-3459FCD0A8C0}">
      <dgm:prSet/>
      <dgm:spPr/>
      <dgm:t>
        <a:bodyPr/>
        <a:lstStyle/>
        <a:p>
          <a:endParaRPr lang="en-US"/>
        </a:p>
      </dgm:t>
    </dgm:pt>
    <dgm:pt modelId="{BC17EA8B-67CE-4B92-B732-34A7823F5B7A}" type="pres">
      <dgm:prSet presAssocID="{4B5A9202-4126-469C-AB15-8DA9CBB21E76}" presName="Name0" presStyleCnt="0">
        <dgm:presLayoutVars>
          <dgm:dir/>
          <dgm:resizeHandles val="exact"/>
        </dgm:presLayoutVars>
      </dgm:prSet>
      <dgm:spPr/>
    </dgm:pt>
    <dgm:pt modelId="{B91FAA60-AD4E-460D-A2E1-38D5DEBBC611}" type="pres">
      <dgm:prSet presAssocID="{7338F234-ED5F-48F7-B52C-E40262F796C9}" presName="composite" presStyleCnt="0"/>
      <dgm:spPr/>
    </dgm:pt>
    <dgm:pt modelId="{24353D49-800F-4469-918D-A9ACE1496C13}" type="pres">
      <dgm:prSet presAssocID="{7338F234-ED5F-48F7-B52C-E40262F796C9}" presName="rect1" presStyleLbl="trAlignAcc1" presStyleIdx="0" presStyleCnt="4" custScaleY="141763">
        <dgm:presLayoutVars>
          <dgm:bulletEnabled val="1"/>
        </dgm:presLayoutVars>
      </dgm:prSet>
      <dgm:spPr/>
    </dgm:pt>
    <dgm:pt modelId="{65743E8F-37B7-4DEE-847A-1D89D9FA02EE}" type="pres">
      <dgm:prSet presAssocID="{7338F234-ED5F-48F7-B52C-E40262F796C9}" presName="rect2" presStyleLbl="fgImgPlace1" presStyleIdx="0" presStyleCnt="4" custLinFactNeighborY="-17280"/>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0FF7A38E-0497-40C3-8636-C7F8D7C61257}" type="pres">
      <dgm:prSet presAssocID="{103CD447-8337-4ACB-88ED-A26455867C08}" presName="sibTrans" presStyleCnt="0"/>
      <dgm:spPr/>
    </dgm:pt>
    <dgm:pt modelId="{99049F33-0452-473A-8BF2-D6C4E7AF7056}" type="pres">
      <dgm:prSet presAssocID="{9585FF01-498B-4A1F-B15E-6FAED586474E}" presName="composite" presStyleCnt="0"/>
      <dgm:spPr/>
    </dgm:pt>
    <dgm:pt modelId="{74385CBE-9707-466C-BE37-8FBADD7DF593}" type="pres">
      <dgm:prSet presAssocID="{9585FF01-498B-4A1F-B15E-6FAED586474E}" presName="rect1" presStyleLbl="trAlignAcc1" presStyleIdx="1" presStyleCnt="4" custScaleY="134175">
        <dgm:presLayoutVars>
          <dgm:bulletEnabled val="1"/>
        </dgm:presLayoutVars>
      </dgm:prSet>
      <dgm:spPr/>
    </dgm:pt>
    <dgm:pt modelId="{165CD7F3-ECE6-4FC6-A4C2-61FE2B28CED0}" type="pres">
      <dgm:prSet presAssocID="{9585FF01-498B-4A1F-B15E-6FAED586474E}" presName="rect2" presStyleLbl="fgImgPlace1" presStyleIdx="1" presStyleCnt="4" custScaleY="98697" custLinFactNeighborX="-3703" custLinFactNeighborY="-22835"/>
      <dgm:spPr>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dgm:spPr>
    </dgm:pt>
    <dgm:pt modelId="{521A2743-BCDB-4989-BCE6-412115DBA343}" type="pres">
      <dgm:prSet presAssocID="{42CC6610-E9CC-4D15-8E66-849F8E5ED3C2}" presName="sibTrans" presStyleCnt="0"/>
      <dgm:spPr/>
    </dgm:pt>
    <dgm:pt modelId="{6927A03A-9206-4F9C-99E7-69A962A24C12}" type="pres">
      <dgm:prSet presAssocID="{5D11D5AB-A5E6-4E5D-AD85-01B271DC3C96}" presName="composite" presStyleCnt="0"/>
      <dgm:spPr/>
    </dgm:pt>
    <dgm:pt modelId="{F5862558-9D92-463A-A676-6F4A42F2E840}" type="pres">
      <dgm:prSet presAssocID="{5D11D5AB-A5E6-4E5D-AD85-01B271DC3C96}" presName="rect1" presStyleLbl="trAlignAcc1" presStyleIdx="2" presStyleCnt="4" custLinFactNeighborY="29809">
        <dgm:presLayoutVars>
          <dgm:bulletEnabled val="1"/>
        </dgm:presLayoutVars>
      </dgm:prSet>
      <dgm:spPr/>
    </dgm:pt>
    <dgm:pt modelId="{5718753C-C600-45EC-9464-E3229AD922CA}" type="pres">
      <dgm:prSet presAssocID="{5D11D5AB-A5E6-4E5D-AD85-01B271DC3C96}" presName="rect2" presStyleLbl="fgImgPlace1" presStyleIdx="2" presStyleCnt="4" custLinFactNeighborX="926" custLinFactNeighborY="13578"/>
      <dgm:spPr>
        <a:blipFill>
          <a:blip xmlns:r="http://schemas.openxmlformats.org/officeDocument/2006/relationships" r:embed="rId3">
            <a:extLst>
              <a:ext uri="{28A0092B-C50C-407E-A947-70E740481C1C}">
                <a14:useLocalDpi xmlns:a14="http://schemas.microsoft.com/office/drawing/2010/main" val="0"/>
              </a:ext>
            </a:extLst>
          </a:blip>
          <a:srcRect/>
          <a:stretch>
            <a:fillRect l="-27000" r="-27000"/>
          </a:stretch>
        </a:blipFill>
      </dgm:spPr>
    </dgm:pt>
    <dgm:pt modelId="{249D2321-DC69-4FC5-8641-0B44A233F687}" type="pres">
      <dgm:prSet presAssocID="{589355F5-8C2B-448F-9455-A16670C497C0}" presName="sibTrans" presStyleCnt="0"/>
      <dgm:spPr/>
    </dgm:pt>
    <dgm:pt modelId="{4364BDCD-DE41-4CEB-A9B4-20EA46E33595}" type="pres">
      <dgm:prSet presAssocID="{E7F5FE72-C441-4A06-9B2E-96EAB151206E}" presName="composite" presStyleCnt="0"/>
      <dgm:spPr/>
    </dgm:pt>
    <dgm:pt modelId="{A5F077F5-0057-41AC-A3C0-24A8CB6D194B}" type="pres">
      <dgm:prSet presAssocID="{E7F5FE72-C441-4A06-9B2E-96EAB151206E}" presName="rect1" presStyleLbl="trAlignAcc1" presStyleIdx="3" presStyleCnt="4" custLinFactNeighborX="810" custLinFactNeighborY="31753">
        <dgm:presLayoutVars>
          <dgm:bulletEnabled val="1"/>
        </dgm:presLayoutVars>
      </dgm:prSet>
      <dgm:spPr/>
    </dgm:pt>
    <dgm:pt modelId="{1AA5707B-15BE-4D2B-A692-205C122C5F02}" type="pres">
      <dgm:prSet presAssocID="{E7F5FE72-C441-4A06-9B2E-96EAB151206E}" presName="rect2" presStyleLbl="fgImgPlace1" presStyleIdx="3" presStyleCnt="4" custLinFactNeighborY="12343"/>
      <dgm:spPr>
        <a:blipFill>
          <a:blip xmlns:r="http://schemas.openxmlformats.org/officeDocument/2006/relationships" r:embed="rId4">
            <a:extLst>
              <a:ext uri="{28A0092B-C50C-407E-A947-70E740481C1C}">
                <a14:useLocalDpi xmlns:a14="http://schemas.microsoft.com/office/drawing/2010/main" val="0"/>
              </a:ext>
            </a:extLst>
          </a:blip>
          <a:srcRect/>
          <a:stretch>
            <a:fillRect l="-33000" r="-33000"/>
          </a:stretch>
        </a:blipFill>
      </dgm:spPr>
    </dgm:pt>
  </dgm:ptLst>
  <dgm:cxnLst>
    <dgm:cxn modelId="{FD4DBE1B-0B38-4631-86D3-0A2918324367}" type="presOf" srcId="{7338F234-ED5F-48F7-B52C-E40262F796C9}" destId="{24353D49-800F-4469-918D-A9ACE1496C13}" srcOrd="0" destOrd="0" presId="urn:microsoft.com/office/officeart/2008/layout/PictureStrips"/>
    <dgm:cxn modelId="{00783D22-3529-42F3-9670-14B499A3A424}" type="presOf" srcId="{E7F5FE72-C441-4A06-9B2E-96EAB151206E}" destId="{A5F077F5-0057-41AC-A3C0-24A8CB6D194B}" srcOrd="0" destOrd="0" presId="urn:microsoft.com/office/officeart/2008/layout/PictureStrips"/>
    <dgm:cxn modelId="{04F0E47A-F1AE-4F50-B459-BEE8923D7E14}" srcId="{4B5A9202-4126-469C-AB15-8DA9CBB21E76}" destId="{7338F234-ED5F-48F7-B52C-E40262F796C9}" srcOrd="0" destOrd="0" parTransId="{99027399-828D-4F08-A7BA-3A4C4784358A}" sibTransId="{103CD447-8337-4ACB-88ED-A26455867C08}"/>
    <dgm:cxn modelId="{35C1737F-9F70-46BA-BF70-44E910803165}" type="presOf" srcId="{4B5A9202-4126-469C-AB15-8DA9CBB21E76}" destId="{BC17EA8B-67CE-4B92-B732-34A7823F5B7A}" srcOrd="0" destOrd="0" presId="urn:microsoft.com/office/officeart/2008/layout/PictureStrips"/>
    <dgm:cxn modelId="{D4067083-07E8-479B-B24F-04093D05099F}" srcId="{4B5A9202-4126-469C-AB15-8DA9CBB21E76}" destId="{9585FF01-498B-4A1F-B15E-6FAED586474E}" srcOrd="1" destOrd="0" parTransId="{103C1EFE-D124-44DB-BA99-2D5023DE1A38}" sibTransId="{42CC6610-E9CC-4D15-8E66-849F8E5ED3C2}"/>
    <dgm:cxn modelId="{8E61D0A0-59A2-405D-A38E-42DC065ED9B1}" type="presOf" srcId="{5D11D5AB-A5E6-4E5D-AD85-01B271DC3C96}" destId="{F5862558-9D92-463A-A676-6F4A42F2E840}" srcOrd="0" destOrd="0" presId="urn:microsoft.com/office/officeart/2008/layout/PictureStrips"/>
    <dgm:cxn modelId="{3B0504C8-0D51-4708-95D2-3459FCD0A8C0}" srcId="{4B5A9202-4126-469C-AB15-8DA9CBB21E76}" destId="{E7F5FE72-C441-4A06-9B2E-96EAB151206E}" srcOrd="3" destOrd="0" parTransId="{9AE02109-81D8-4BE5-B3D1-2B73604019CB}" sibTransId="{A8DFAA8B-12C8-46AD-B762-A4A7E98A92E9}"/>
    <dgm:cxn modelId="{1C2D0AF3-9EC1-4685-A7FE-4BF59BE204A4}" type="presOf" srcId="{9585FF01-498B-4A1F-B15E-6FAED586474E}" destId="{74385CBE-9707-466C-BE37-8FBADD7DF593}" srcOrd="0" destOrd="0" presId="urn:microsoft.com/office/officeart/2008/layout/PictureStrips"/>
    <dgm:cxn modelId="{A557ECF4-4DD3-4AC3-B559-C01590B05F06}" srcId="{4B5A9202-4126-469C-AB15-8DA9CBB21E76}" destId="{5D11D5AB-A5E6-4E5D-AD85-01B271DC3C96}" srcOrd="2" destOrd="0" parTransId="{92FA6F46-7B20-4842-B8E0-4B3EEA7D8EDF}" sibTransId="{589355F5-8C2B-448F-9455-A16670C497C0}"/>
    <dgm:cxn modelId="{22CF7AFA-E1E1-4304-92ED-3F0A2751B464}" type="presParOf" srcId="{BC17EA8B-67CE-4B92-B732-34A7823F5B7A}" destId="{B91FAA60-AD4E-460D-A2E1-38D5DEBBC611}" srcOrd="0" destOrd="0" presId="urn:microsoft.com/office/officeart/2008/layout/PictureStrips"/>
    <dgm:cxn modelId="{6CF43B37-4360-43FF-908E-F3699F86A78E}" type="presParOf" srcId="{B91FAA60-AD4E-460D-A2E1-38D5DEBBC611}" destId="{24353D49-800F-4469-918D-A9ACE1496C13}" srcOrd="0" destOrd="0" presId="urn:microsoft.com/office/officeart/2008/layout/PictureStrips"/>
    <dgm:cxn modelId="{C39F06DA-9C22-46D6-A0C9-9D72FCEFBE25}" type="presParOf" srcId="{B91FAA60-AD4E-460D-A2E1-38D5DEBBC611}" destId="{65743E8F-37B7-4DEE-847A-1D89D9FA02EE}" srcOrd="1" destOrd="0" presId="urn:microsoft.com/office/officeart/2008/layout/PictureStrips"/>
    <dgm:cxn modelId="{2B405C63-9C9B-44B9-965F-00AC3D3A998A}" type="presParOf" srcId="{BC17EA8B-67CE-4B92-B732-34A7823F5B7A}" destId="{0FF7A38E-0497-40C3-8636-C7F8D7C61257}" srcOrd="1" destOrd="0" presId="urn:microsoft.com/office/officeart/2008/layout/PictureStrips"/>
    <dgm:cxn modelId="{038E2624-4F29-4518-90E6-F838512F8AED}" type="presParOf" srcId="{BC17EA8B-67CE-4B92-B732-34A7823F5B7A}" destId="{99049F33-0452-473A-8BF2-D6C4E7AF7056}" srcOrd="2" destOrd="0" presId="urn:microsoft.com/office/officeart/2008/layout/PictureStrips"/>
    <dgm:cxn modelId="{AFEE4319-CFB4-4FC8-A69A-CD338CA97C81}" type="presParOf" srcId="{99049F33-0452-473A-8BF2-D6C4E7AF7056}" destId="{74385CBE-9707-466C-BE37-8FBADD7DF593}" srcOrd="0" destOrd="0" presId="urn:microsoft.com/office/officeart/2008/layout/PictureStrips"/>
    <dgm:cxn modelId="{350CBEB3-8132-4A77-B010-75431A211913}" type="presParOf" srcId="{99049F33-0452-473A-8BF2-D6C4E7AF7056}" destId="{165CD7F3-ECE6-4FC6-A4C2-61FE2B28CED0}" srcOrd="1" destOrd="0" presId="urn:microsoft.com/office/officeart/2008/layout/PictureStrips"/>
    <dgm:cxn modelId="{125E9153-A6B9-4CCB-AB2E-B32CA8462957}" type="presParOf" srcId="{BC17EA8B-67CE-4B92-B732-34A7823F5B7A}" destId="{521A2743-BCDB-4989-BCE6-412115DBA343}" srcOrd="3" destOrd="0" presId="urn:microsoft.com/office/officeart/2008/layout/PictureStrips"/>
    <dgm:cxn modelId="{9C32724C-2517-4F31-9065-E9C14BDA1D3A}" type="presParOf" srcId="{BC17EA8B-67CE-4B92-B732-34A7823F5B7A}" destId="{6927A03A-9206-4F9C-99E7-69A962A24C12}" srcOrd="4" destOrd="0" presId="urn:microsoft.com/office/officeart/2008/layout/PictureStrips"/>
    <dgm:cxn modelId="{96C822AF-1461-4D73-984D-B613944F8697}" type="presParOf" srcId="{6927A03A-9206-4F9C-99E7-69A962A24C12}" destId="{F5862558-9D92-463A-A676-6F4A42F2E840}" srcOrd="0" destOrd="0" presId="urn:microsoft.com/office/officeart/2008/layout/PictureStrips"/>
    <dgm:cxn modelId="{988411B6-DD51-4F49-B0F8-EA7D76851A62}" type="presParOf" srcId="{6927A03A-9206-4F9C-99E7-69A962A24C12}" destId="{5718753C-C600-45EC-9464-E3229AD922CA}" srcOrd="1" destOrd="0" presId="urn:microsoft.com/office/officeart/2008/layout/PictureStrips"/>
    <dgm:cxn modelId="{81F69F1F-0630-4A25-90A7-BA3B51A16078}" type="presParOf" srcId="{BC17EA8B-67CE-4B92-B732-34A7823F5B7A}" destId="{249D2321-DC69-4FC5-8641-0B44A233F687}" srcOrd="5" destOrd="0" presId="urn:microsoft.com/office/officeart/2008/layout/PictureStrips"/>
    <dgm:cxn modelId="{83D2DC59-DC8B-4910-87BB-9CBD24AB25B7}" type="presParOf" srcId="{BC17EA8B-67CE-4B92-B732-34A7823F5B7A}" destId="{4364BDCD-DE41-4CEB-A9B4-20EA46E33595}" srcOrd="6" destOrd="0" presId="urn:microsoft.com/office/officeart/2008/layout/PictureStrips"/>
    <dgm:cxn modelId="{F31B5202-91DC-48A1-A8B1-A99DEB158BC8}" type="presParOf" srcId="{4364BDCD-DE41-4CEB-A9B4-20EA46E33595}" destId="{A5F077F5-0057-41AC-A3C0-24A8CB6D194B}" srcOrd="0" destOrd="0" presId="urn:microsoft.com/office/officeart/2008/layout/PictureStrips"/>
    <dgm:cxn modelId="{06EE5324-EBB2-4A8F-9A91-2548C9104515}" type="presParOf" srcId="{4364BDCD-DE41-4CEB-A9B4-20EA46E33595}" destId="{1AA5707B-15BE-4D2B-A692-205C122C5F0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9D115-4D70-47C9-AEF6-10B23770F1A1}">
      <dsp:nvSpPr>
        <dsp:cNvPr id="0" name=""/>
        <dsp:cNvSpPr/>
      </dsp:nvSpPr>
      <dsp:spPr>
        <a:xfrm>
          <a:off x="-5157536" y="-790029"/>
          <a:ext cx="6141857" cy="6141857"/>
        </a:xfrm>
        <a:prstGeom prst="blockArc">
          <a:avLst>
            <a:gd name="adj1" fmla="val 18900000"/>
            <a:gd name="adj2" fmla="val 2700000"/>
            <a:gd name="adj3" fmla="val 352"/>
          </a:avLst>
        </a:pr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80EE3D8-4DA3-42C3-A21D-294B806AF0EB}">
      <dsp:nvSpPr>
        <dsp:cNvPr id="0" name=""/>
        <dsp:cNvSpPr/>
      </dsp:nvSpPr>
      <dsp:spPr>
        <a:xfrm>
          <a:off x="430537" y="285021"/>
          <a:ext cx="10022013" cy="57040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2761" tIns="50800" rIns="50800" bIns="508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dirty="0">
              <a:solidFill>
                <a:schemeClr val="tx1"/>
              </a:solidFill>
            </a:rPr>
            <a:t>The Board of Trustees as the governing body is responsible and accountable for the performance and affairs of the Scheme</a:t>
          </a:r>
        </a:p>
      </dsp:txBody>
      <dsp:txXfrm>
        <a:off x="430537" y="285021"/>
        <a:ext cx="10022013" cy="570407"/>
      </dsp:txXfrm>
    </dsp:sp>
    <dsp:sp modelId="{267F4092-B551-44C8-B7DE-8C1498D625F7}">
      <dsp:nvSpPr>
        <dsp:cNvPr id="0" name=""/>
        <dsp:cNvSpPr/>
      </dsp:nvSpPr>
      <dsp:spPr>
        <a:xfrm>
          <a:off x="74033" y="213720"/>
          <a:ext cx="713009" cy="713009"/>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9D84CC6-5654-47FC-8580-E9F5A390DEE8}">
      <dsp:nvSpPr>
        <dsp:cNvPr id="0" name=""/>
        <dsp:cNvSpPr/>
      </dsp:nvSpPr>
      <dsp:spPr>
        <a:xfrm>
          <a:off x="839275" y="1140358"/>
          <a:ext cx="9613276" cy="57040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2761" tIns="50800" rIns="50800" bIns="508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dirty="0">
              <a:solidFill>
                <a:schemeClr val="tx1"/>
              </a:solidFill>
            </a:rPr>
            <a:t>In exercising its oversight function, it must provide ethical and effective leadership which is critical to the proper functioning of Medical Schemes</a:t>
          </a:r>
        </a:p>
      </dsp:txBody>
      <dsp:txXfrm>
        <a:off x="839275" y="1140358"/>
        <a:ext cx="9613276" cy="570407"/>
      </dsp:txXfrm>
    </dsp:sp>
    <dsp:sp modelId="{DEBE9B1A-1A56-4124-9029-8E861F12AD95}">
      <dsp:nvSpPr>
        <dsp:cNvPr id="0" name=""/>
        <dsp:cNvSpPr/>
      </dsp:nvSpPr>
      <dsp:spPr>
        <a:xfrm>
          <a:off x="482770" y="1069057"/>
          <a:ext cx="713009" cy="713009"/>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00A7A88-A9CD-4715-90C6-410986D503EE}">
      <dsp:nvSpPr>
        <dsp:cNvPr id="0" name=""/>
        <dsp:cNvSpPr/>
      </dsp:nvSpPr>
      <dsp:spPr>
        <a:xfrm>
          <a:off x="964724" y="1995695"/>
          <a:ext cx="9487826" cy="57040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2761" tIns="50800" rIns="50800" bIns="508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a:solidFill>
                <a:schemeClr val="tx1"/>
              </a:solidFill>
            </a:rPr>
            <a:t>The Trustees elected by Members and appointed by the Employer are representatives of the Scheme’s members</a:t>
          </a:r>
          <a:endParaRPr lang="en-US" sz="2000" kern="1200" dirty="0">
            <a:solidFill>
              <a:schemeClr val="tx1"/>
            </a:solidFill>
          </a:endParaRPr>
        </a:p>
      </dsp:txBody>
      <dsp:txXfrm>
        <a:off x="964724" y="1995695"/>
        <a:ext cx="9487826" cy="570407"/>
      </dsp:txXfrm>
    </dsp:sp>
    <dsp:sp modelId="{CD1B42DB-6A5F-4C32-9ADF-0483E48428DF}">
      <dsp:nvSpPr>
        <dsp:cNvPr id="0" name=""/>
        <dsp:cNvSpPr/>
      </dsp:nvSpPr>
      <dsp:spPr>
        <a:xfrm>
          <a:off x="608219" y="1924394"/>
          <a:ext cx="713009" cy="713009"/>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C1A20FD-6114-451F-9573-52A0101A3250}">
      <dsp:nvSpPr>
        <dsp:cNvPr id="0" name=""/>
        <dsp:cNvSpPr/>
      </dsp:nvSpPr>
      <dsp:spPr>
        <a:xfrm>
          <a:off x="839275" y="2851033"/>
          <a:ext cx="9613276" cy="57040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276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rPr>
            <a:t>Legally responsible for the Scheme’s management and strategic direction on behalf of the members</a:t>
          </a:r>
          <a:endParaRPr lang="en-US" sz="2000" kern="1200" dirty="0">
            <a:solidFill>
              <a:schemeClr val="tx1"/>
            </a:solidFill>
          </a:endParaRPr>
        </a:p>
      </dsp:txBody>
      <dsp:txXfrm>
        <a:off x="839275" y="2851033"/>
        <a:ext cx="9613276" cy="570407"/>
      </dsp:txXfrm>
    </dsp:sp>
    <dsp:sp modelId="{1B1DFAC2-2757-42D0-85BE-34DEED46F43F}">
      <dsp:nvSpPr>
        <dsp:cNvPr id="0" name=""/>
        <dsp:cNvSpPr/>
      </dsp:nvSpPr>
      <dsp:spPr>
        <a:xfrm>
          <a:off x="482770" y="2779732"/>
          <a:ext cx="713009" cy="713009"/>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FBA016D-A0C9-45D6-B9A4-97C3025FE6C3}">
      <dsp:nvSpPr>
        <dsp:cNvPr id="0" name=""/>
        <dsp:cNvSpPr/>
      </dsp:nvSpPr>
      <dsp:spPr>
        <a:xfrm>
          <a:off x="430537" y="3706370"/>
          <a:ext cx="10022013" cy="57040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276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rPr>
            <a:t>The Board of Trustees exist to protect the interests of members whose  moneys (contributions) and employer subsidy make up the revenue of the Scheme </a:t>
          </a:r>
          <a:endParaRPr lang="en-US" sz="2000" kern="1200" dirty="0">
            <a:solidFill>
              <a:schemeClr val="tx1"/>
            </a:solidFill>
          </a:endParaRPr>
        </a:p>
      </dsp:txBody>
      <dsp:txXfrm>
        <a:off x="430537" y="3706370"/>
        <a:ext cx="10022013" cy="570407"/>
      </dsp:txXfrm>
    </dsp:sp>
    <dsp:sp modelId="{1B8C765F-E5F4-46DB-BF5B-0CD18BC2936D}">
      <dsp:nvSpPr>
        <dsp:cNvPr id="0" name=""/>
        <dsp:cNvSpPr/>
      </dsp:nvSpPr>
      <dsp:spPr>
        <a:xfrm>
          <a:off x="74033" y="3635069"/>
          <a:ext cx="713009" cy="713009"/>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D5D77-83C4-4F25-B72C-53DEC7370AA2}">
      <dsp:nvSpPr>
        <dsp:cNvPr id="0" name=""/>
        <dsp:cNvSpPr/>
      </dsp:nvSpPr>
      <dsp:spPr>
        <a:xfrm>
          <a:off x="1809960" y="463623"/>
          <a:ext cx="4173783" cy="4173783"/>
        </a:xfrm>
        <a:prstGeom prst="blockArc">
          <a:avLst>
            <a:gd name="adj1" fmla="val 13500000"/>
            <a:gd name="adj2" fmla="val 16200000"/>
            <a:gd name="adj3" fmla="val 3428"/>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2DA5E9F-90C4-4606-9A22-76B494C81880}">
      <dsp:nvSpPr>
        <dsp:cNvPr id="0" name=""/>
        <dsp:cNvSpPr/>
      </dsp:nvSpPr>
      <dsp:spPr>
        <a:xfrm>
          <a:off x="1809960" y="463623"/>
          <a:ext cx="4173783" cy="4173783"/>
        </a:xfrm>
        <a:prstGeom prst="blockArc">
          <a:avLst>
            <a:gd name="adj1" fmla="val 10800000"/>
            <a:gd name="adj2" fmla="val 13500000"/>
            <a:gd name="adj3" fmla="val 3428"/>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0571471-6A0A-478C-A206-61418FD68C15}">
      <dsp:nvSpPr>
        <dsp:cNvPr id="0" name=""/>
        <dsp:cNvSpPr/>
      </dsp:nvSpPr>
      <dsp:spPr>
        <a:xfrm>
          <a:off x="1809960" y="463623"/>
          <a:ext cx="4173783" cy="4173783"/>
        </a:xfrm>
        <a:prstGeom prst="blockArc">
          <a:avLst>
            <a:gd name="adj1" fmla="val 8100000"/>
            <a:gd name="adj2" fmla="val 10800000"/>
            <a:gd name="adj3" fmla="val 3428"/>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BEA2A9D-73CF-4BEC-A6F0-6E520A66AE8E}">
      <dsp:nvSpPr>
        <dsp:cNvPr id="0" name=""/>
        <dsp:cNvSpPr/>
      </dsp:nvSpPr>
      <dsp:spPr>
        <a:xfrm>
          <a:off x="1809960" y="463623"/>
          <a:ext cx="4173783" cy="4173783"/>
        </a:xfrm>
        <a:prstGeom prst="blockArc">
          <a:avLst>
            <a:gd name="adj1" fmla="val 5400000"/>
            <a:gd name="adj2" fmla="val 8100000"/>
            <a:gd name="adj3" fmla="val 3428"/>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51667A3-47C9-46D8-9E13-A0EBF29E781F}">
      <dsp:nvSpPr>
        <dsp:cNvPr id="0" name=""/>
        <dsp:cNvSpPr/>
      </dsp:nvSpPr>
      <dsp:spPr>
        <a:xfrm>
          <a:off x="1809960" y="463623"/>
          <a:ext cx="4173783" cy="4173783"/>
        </a:xfrm>
        <a:prstGeom prst="blockArc">
          <a:avLst>
            <a:gd name="adj1" fmla="val 2700000"/>
            <a:gd name="adj2" fmla="val 5400000"/>
            <a:gd name="adj3" fmla="val 3428"/>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5A05971-E1BA-4F34-9E33-3AEC894B3198}">
      <dsp:nvSpPr>
        <dsp:cNvPr id="0" name=""/>
        <dsp:cNvSpPr/>
      </dsp:nvSpPr>
      <dsp:spPr>
        <a:xfrm>
          <a:off x="1809960" y="463623"/>
          <a:ext cx="4173783" cy="4173783"/>
        </a:xfrm>
        <a:prstGeom prst="blockArc">
          <a:avLst>
            <a:gd name="adj1" fmla="val 0"/>
            <a:gd name="adj2" fmla="val 2700000"/>
            <a:gd name="adj3" fmla="val 3428"/>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17A2E14-FCFC-46B2-9320-07B0EF2ECF10}">
      <dsp:nvSpPr>
        <dsp:cNvPr id="0" name=""/>
        <dsp:cNvSpPr/>
      </dsp:nvSpPr>
      <dsp:spPr>
        <a:xfrm>
          <a:off x="1809960" y="463623"/>
          <a:ext cx="4173783" cy="4173783"/>
        </a:xfrm>
        <a:prstGeom prst="blockArc">
          <a:avLst>
            <a:gd name="adj1" fmla="val 18900000"/>
            <a:gd name="adj2" fmla="val 0"/>
            <a:gd name="adj3" fmla="val 3428"/>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C402D44-60FE-44D1-9ED1-2ED48ED1FB55}">
      <dsp:nvSpPr>
        <dsp:cNvPr id="0" name=""/>
        <dsp:cNvSpPr/>
      </dsp:nvSpPr>
      <dsp:spPr>
        <a:xfrm>
          <a:off x="1809960" y="463623"/>
          <a:ext cx="4173783" cy="4173783"/>
        </a:xfrm>
        <a:prstGeom prst="blockArc">
          <a:avLst>
            <a:gd name="adj1" fmla="val 16200000"/>
            <a:gd name="adj2" fmla="val 18900000"/>
            <a:gd name="adj3" fmla="val 3428"/>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E505BB2-7E71-4897-A38A-F9CAB921C150}">
      <dsp:nvSpPr>
        <dsp:cNvPr id="0" name=""/>
        <dsp:cNvSpPr/>
      </dsp:nvSpPr>
      <dsp:spPr>
        <a:xfrm>
          <a:off x="3187122" y="1840785"/>
          <a:ext cx="1419458" cy="1419458"/>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2800350">
            <a:lnSpc>
              <a:spcPct val="90000"/>
            </a:lnSpc>
            <a:spcBef>
              <a:spcPct val="0"/>
            </a:spcBef>
            <a:spcAft>
              <a:spcPct val="35000"/>
            </a:spcAft>
            <a:buNone/>
          </a:pPr>
          <a:endParaRPr lang="en-US" sz="6300" kern="1200" dirty="0">
            <a:solidFill>
              <a:schemeClr val="bg1"/>
            </a:solidFill>
          </a:endParaRPr>
        </a:p>
      </dsp:txBody>
      <dsp:txXfrm>
        <a:off x="3394997" y="2048660"/>
        <a:ext cx="1003708" cy="1003708"/>
      </dsp:txXfrm>
    </dsp:sp>
    <dsp:sp modelId="{3996591C-5C9D-4BFE-95B8-915F26A6C286}">
      <dsp:nvSpPr>
        <dsp:cNvPr id="0" name=""/>
        <dsp:cNvSpPr/>
      </dsp:nvSpPr>
      <dsp:spPr>
        <a:xfrm>
          <a:off x="3400041" y="2582"/>
          <a:ext cx="993621" cy="993621"/>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kern="1200" dirty="0"/>
            <a:t>Constitution of the Republic of South Africa Act 108 of 1996</a:t>
          </a:r>
        </a:p>
      </dsp:txBody>
      <dsp:txXfrm>
        <a:off x="3545553" y="148094"/>
        <a:ext cx="702597" cy="702597"/>
      </dsp:txXfrm>
    </dsp:sp>
    <dsp:sp modelId="{D2FEE4DD-3B33-4A54-ACF5-B9AB873F286C}">
      <dsp:nvSpPr>
        <dsp:cNvPr id="0" name=""/>
        <dsp:cNvSpPr/>
      </dsp:nvSpPr>
      <dsp:spPr>
        <a:xfrm>
          <a:off x="4850403" y="603342"/>
          <a:ext cx="993621" cy="993621"/>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a:t>Medical Schemes Act 131 of 1998</a:t>
          </a:r>
          <a:endParaRPr lang="en-US" sz="800" kern="1200" dirty="0"/>
        </a:p>
      </dsp:txBody>
      <dsp:txXfrm>
        <a:off x="4995915" y="748854"/>
        <a:ext cx="702597" cy="702597"/>
      </dsp:txXfrm>
    </dsp:sp>
    <dsp:sp modelId="{D627CE3A-881F-45DA-810D-39732F7D8D11}">
      <dsp:nvSpPr>
        <dsp:cNvPr id="0" name=""/>
        <dsp:cNvSpPr/>
      </dsp:nvSpPr>
      <dsp:spPr>
        <a:xfrm>
          <a:off x="5451162" y="2053704"/>
          <a:ext cx="993621" cy="993621"/>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a:t>Protection of Personal Information Act 4 of 2013</a:t>
          </a:r>
          <a:endParaRPr lang="en-US" sz="800" kern="1200" dirty="0"/>
        </a:p>
      </dsp:txBody>
      <dsp:txXfrm>
        <a:off x="5596674" y="2199216"/>
        <a:ext cx="702597" cy="702597"/>
      </dsp:txXfrm>
    </dsp:sp>
    <dsp:sp modelId="{DBFF8526-770D-4825-8EB1-94BB16FDE27D}">
      <dsp:nvSpPr>
        <dsp:cNvPr id="0" name=""/>
        <dsp:cNvSpPr/>
      </dsp:nvSpPr>
      <dsp:spPr>
        <a:xfrm>
          <a:off x="4850403" y="3504066"/>
          <a:ext cx="993621" cy="993621"/>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a:t>Promotion of Access to Information Act 2 of 2000</a:t>
          </a:r>
          <a:endParaRPr lang="en-US" sz="800" kern="1200" dirty="0"/>
        </a:p>
      </dsp:txBody>
      <dsp:txXfrm>
        <a:off x="4995915" y="3649578"/>
        <a:ext cx="702597" cy="702597"/>
      </dsp:txXfrm>
    </dsp:sp>
    <dsp:sp modelId="{5DB3678B-5EC2-4595-A23E-F03AD04990A3}">
      <dsp:nvSpPr>
        <dsp:cNvPr id="0" name=""/>
        <dsp:cNvSpPr/>
      </dsp:nvSpPr>
      <dsp:spPr>
        <a:xfrm>
          <a:off x="3400041" y="4104825"/>
          <a:ext cx="993621" cy="993621"/>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a:t>National Health Insurance Act  20 of 2023 </a:t>
          </a:r>
          <a:endParaRPr lang="en-US" sz="800" kern="1200" dirty="0"/>
        </a:p>
      </dsp:txBody>
      <dsp:txXfrm>
        <a:off x="3545553" y="4250337"/>
        <a:ext cx="702597" cy="702597"/>
      </dsp:txXfrm>
    </dsp:sp>
    <dsp:sp modelId="{113BB3B6-7887-42A2-A668-B2AB0A0A5B9B}">
      <dsp:nvSpPr>
        <dsp:cNvPr id="0" name=""/>
        <dsp:cNvSpPr/>
      </dsp:nvSpPr>
      <dsp:spPr>
        <a:xfrm>
          <a:off x="1949679" y="3504066"/>
          <a:ext cx="993621" cy="993621"/>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kern="1200" dirty="0"/>
            <a:t>Other Relevant Legislation and Regulations</a:t>
          </a:r>
        </a:p>
      </dsp:txBody>
      <dsp:txXfrm>
        <a:off x="2095191" y="3649578"/>
        <a:ext cx="702597" cy="702597"/>
      </dsp:txXfrm>
    </dsp:sp>
    <dsp:sp modelId="{90C1BDE8-294D-43D9-90DF-715AFC84C763}">
      <dsp:nvSpPr>
        <dsp:cNvPr id="0" name=""/>
        <dsp:cNvSpPr/>
      </dsp:nvSpPr>
      <dsp:spPr>
        <a:xfrm>
          <a:off x="1348919" y="2053704"/>
          <a:ext cx="993621" cy="993621"/>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kern="1200" dirty="0"/>
            <a:t>Scheme Rules; Board Charter &amp; Scheme Policies</a:t>
          </a:r>
        </a:p>
      </dsp:txBody>
      <dsp:txXfrm>
        <a:off x="1494431" y="2199216"/>
        <a:ext cx="702597" cy="702597"/>
      </dsp:txXfrm>
    </dsp:sp>
    <dsp:sp modelId="{F8D1202A-7A93-4921-A02D-70058510B894}">
      <dsp:nvSpPr>
        <dsp:cNvPr id="0" name=""/>
        <dsp:cNvSpPr/>
      </dsp:nvSpPr>
      <dsp:spPr>
        <a:xfrm>
          <a:off x="1949679" y="603342"/>
          <a:ext cx="993621" cy="993621"/>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kern="1200" dirty="0"/>
            <a:t>King IV Code of Governance Principles for South Africa</a:t>
          </a:r>
        </a:p>
      </dsp:txBody>
      <dsp:txXfrm>
        <a:off x="2095191" y="748854"/>
        <a:ext cx="702597" cy="7025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53D49-800F-4469-918D-A9ACE1496C13}">
      <dsp:nvSpPr>
        <dsp:cNvPr id="0" name=""/>
        <dsp:cNvSpPr/>
      </dsp:nvSpPr>
      <dsp:spPr>
        <a:xfrm>
          <a:off x="189226" y="300622"/>
          <a:ext cx="4515460" cy="2000391"/>
        </a:xfrm>
        <a:prstGeom prst="rect">
          <a:avLst/>
        </a:prstGeom>
        <a:solidFill>
          <a:schemeClr val="accent3">
            <a:alpha val="4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5772" tIns="68580" rIns="68580" bIns="6858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kern="1200" dirty="0"/>
            <a:t>Stakeholders are Parties who have a stake in the business of a Medical Scheme to the extent that Scheme decisions affect them,  therefore their interests must be taken into account. This is critical for the overall financial health and sustainability of the scheme.</a:t>
          </a:r>
        </a:p>
      </dsp:txBody>
      <dsp:txXfrm>
        <a:off x="189226" y="300622"/>
        <a:ext cx="4515460" cy="2000391"/>
      </dsp:txXfrm>
    </dsp:sp>
    <dsp:sp modelId="{65743E8F-37B7-4DEE-847A-1D89D9FA02EE}">
      <dsp:nvSpPr>
        <dsp:cNvPr id="0" name=""/>
        <dsp:cNvSpPr/>
      </dsp:nvSpPr>
      <dsp:spPr>
        <a:xfrm>
          <a:off x="1082" y="135427"/>
          <a:ext cx="987756" cy="148163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385CBE-9707-466C-BE37-8FBADD7DF593}">
      <dsp:nvSpPr>
        <dsp:cNvPr id="0" name=""/>
        <dsp:cNvSpPr/>
      </dsp:nvSpPr>
      <dsp:spPr>
        <a:xfrm>
          <a:off x="5106815" y="354158"/>
          <a:ext cx="4515460" cy="1893318"/>
        </a:xfrm>
        <a:prstGeom prst="rect">
          <a:avLst/>
        </a:prstGeom>
        <a:solidFill>
          <a:schemeClr val="accent3">
            <a:alpha val="4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5772" tIns="68580" rIns="68580" bIns="6858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kern="1200" dirty="0"/>
            <a:t>Although the Scheme must put first what is in the interest of members (owners) that does not mean disregarding the interests of its stakeholders in decision-making. </a:t>
          </a:r>
        </a:p>
      </dsp:txBody>
      <dsp:txXfrm>
        <a:off x="5106815" y="354158"/>
        <a:ext cx="4515460" cy="1893318"/>
      </dsp:txXfrm>
    </dsp:sp>
    <dsp:sp modelId="{165CD7F3-ECE6-4FC6-A4C2-61FE2B28CED0}">
      <dsp:nvSpPr>
        <dsp:cNvPr id="0" name=""/>
        <dsp:cNvSpPr/>
      </dsp:nvSpPr>
      <dsp:spPr>
        <a:xfrm>
          <a:off x="4882094" y="62775"/>
          <a:ext cx="987756" cy="146232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862558-9D92-463A-A676-6F4A42F2E840}">
      <dsp:nvSpPr>
        <dsp:cNvPr id="0" name=""/>
        <dsp:cNvSpPr/>
      </dsp:nvSpPr>
      <dsp:spPr>
        <a:xfrm>
          <a:off x="189226" y="2966948"/>
          <a:ext cx="4515460" cy="1411081"/>
        </a:xfrm>
        <a:prstGeom prst="rect">
          <a:avLst/>
        </a:prstGeom>
        <a:solidFill>
          <a:schemeClr val="accent3">
            <a:alpha val="4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5772" tIns="68580" rIns="68580" bIns="6858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kern="1200" dirty="0"/>
            <a:t>GEMS Key Stakeholders : Minister of PSA; PSCBC;UNIONS; SPNs &amp; Healthcare Providers</a:t>
          </a:r>
        </a:p>
      </dsp:txBody>
      <dsp:txXfrm>
        <a:off x="189226" y="2966948"/>
        <a:ext cx="4515460" cy="1411081"/>
      </dsp:txXfrm>
    </dsp:sp>
    <dsp:sp modelId="{5718753C-C600-45EC-9464-E3229AD922CA}">
      <dsp:nvSpPr>
        <dsp:cNvPr id="0" name=""/>
        <dsp:cNvSpPr/>
      </dsp:nvSpPr>
      <dsp:spPr>
        <a:xfrm>
          <a:off x="10229" y="2663680"/>
          <a:ext cx="987756" cy="1481635"/>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7000" r="-27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F077F5-0057-41AC-A3C0-24A8CB6D194B}">
      <dsp:nvSpPr>
        <dsp:cNvPr id="0" name=""/>
        <dsp:cNvSpPr/>
      </dsp:nvSpPr>
      <dsp:spPr>
        <a:xfrm>
          <a:off x="5107897" y="2966948"/>
          <a:ext cx="4515460" cy="1411081"/>
        </a:xfrm>
        <a:prstGeom prst="rect">
          <a:avLst/>
        </a:prstGeom>
        <a:solidFill>
          <a:schemeClr val="accent3">
            <a:alpha val="4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5772"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Creating value for all stakeholders</a:t>
          </a:r>
        </a:p>
      </dsp:txBody>
      <dsp:txXfrm>
        <a:off x="5107897" y="2966948"/>
        <a:ext cx="4515460" cy="1411081"/>
      </dsp:txXfrm>
    </dsp:sp>
    <dsp:sp modelId="{1AA5707B-15BE-4D2B-A692-205C122C5F02}">
      <dsp:nvSpPr>
        <dsp:cNvPr id="0" name=""/>
        <dsp:cNvSpPr/>
      </dsp:nvSpPr>
      <dsp:spPr>
        <a:xfrm>
          <a:off x="4918671" y="2645381"/>
          <a:ext cx="987756" cy="1481635"/>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3000" r="-33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E261FE-B5F2-366A-5791-2B16378C3D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5AABECEB-0C5C-E17A-9A1A-A59640BA8A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22135F-955F-4CEE-9388-979BB443F4E2}" type="datetimeFigureOut">
              <a:rPr lang="en-ZA" smtClean="0"/>
              <a:t>2025/08/26</a:t>
            </a:fld>
            <a:endParaRPr lang="en-ZA"/>
          </a:p>
        </p:txBody>
      </p:sp>
      <p:sp>
        <p:nvSpPr>
          <p:cNvPr id="4" name="Footer Placeholder 3">
            <a:extLst>
              <a:ext uri="{FF2B5EF4-FFF2-40B4-BE49-F238E27FC236}">
                <a16:creationId xmlns:a16="http://schemas.microsoft.com/office/drawing/2014/main" id="{52222355-C75B-F02F-7D21-EBCD2CB6D49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102A8B54-B667-505C-10E8-F1B622F56E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B18202-1866-4DF4-A105-9C0D6929A0F9}" type="slidenum">
              <a:rPr lang="en-ZA" smtClean="0"/>
              <a:t>‹#›</a:t>
            </a:fld>
            <a:endParaRPr lang="en-ZA"/>
          </a:p>
        </p:txBody>
      </p:sp>
    </p:spTree>
    <p:extLst>
      <p:ext uri="{BB962C8B-B14F-4D97-AF65-F5344CB8AC3E}">
        <p14:creationId xmlns:p14="http://schemas.microsoft.com/office/powerpoint/2010/main" val="64444426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9C5F8-FB12-4CDC-9316-390BA65E4AF5}" type="datetimeFigureOut">
              <a:rPr lang="en-ZA" smtClean="0"/>
              <a:t>2025/08/26</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26607-6074-42C7-BF62-0B07057ABEFF}" type="slidenum">
              <a:rPr lang="en-ZA" smtClean="0"/>
              <a:t>‹#›</a:t>
            </a:fld>
            <a:endParaRPr lang="en-ZA"/>
          </a:p>
        </p:txBody>
      </p:sp>
    </p:spTree>
    <p:extLst>
      <p:ext uri="{BB962C8B-B14F-4D97-AF65-F5344CB8AC3E}">
        <p14:creationId xmlns:p14="http://schemas.microsoft.com/office/powerpoint/2010/main" val="218544809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4"/>
          </p:nvPr>
        </p:nvSpPr>
        <p:spPr/>
        <p:txBody>
          <a:bodyPr/>
          <a:lstStyle/>
          <a:p>
            <a:endParaRPr lang="en-ZA"/>
          </a:p>
        </p:txBody>
      </p:sp>
      <p:sp>
        <p:nvSpPr>
          <p:cNvPr id="5" name="Slide Number Placeholder 4"/>
          <p:cNvSpPr>
            <a:spLocks noGrp="1"/>
          </p:cNvSpPr>
          <p:nvPr>
            <p:ph type="sldNum" sz="quarter" idx="5"/>
          </p:nvPr>
        </p:nvSpPr>
        <p:spPr/>
        <p:txBody>
          <a:bodyPr/>
          <a:lstStyle/>
          <a:p>
            <a:fld id="{C1B26607-6074-42C7-BF62-0B07057ABEFF}" type="slidenum">
              <a:rPr lang="en-ZA" smtClean="0"/>
              <a:t>1</a:t>
            </a:fld>
            <a:endParaRPr lang="en-ZA"/>
          </a:p>
        </p:txBody>
      </p:sp>
    </p:spTree>
    <p:extLst>
      <p:ext uri="{BB962C8B-B14F-4D97-AF65-F5344CB8AC3E}">
        <p14:creationId xmlns:p14="http://schemas.microsoft.com/office/powerpoint/2010/main" val="3430622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ZA"/>
          </a:p>
        </p:txBody>
      </p:sp>
      <p:sp>
        <p:nvSpPr>
          <p:cNvPr id="5" name="Slide Number Placeholder 4"/>
          <p:cNvSpPr>
            <a:spLocks noGrp="1"/>
          </p:cNvSpPr>
          <p:nvPr>
            <p:ph type="sldNum" sz="quarter" idx="5"/>
          </p:nvPr>
        </p:nvSpPr>
        <p:spPr/>
        <p:txBody>
          <a:bodyPr/>
          <a:lstStyle/>
          <a:p>
            <a:fld id="{C1B26607-6074-42C7-BF62-0B07057ABEFF}" type="slidenum">
              <a:rPr lang="en-ZA" smtClean="0"/>
              <a:t>2</a:t>
            </a:fld>
            <a:endParaRPr lang="en-ZA"/>
          </a:p>
        </p:txBody>
      </p:sp>
    </p:spTree>
    <p:extLst>
      <p:ext uri="{BB962C8B-B14F-4D97-AF65-F5344CB8AC3E}">
        <p14:creationId xmlns:p14="http://schemas.microsoft.com/office/powerpoint/2010/main" val="3132846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descr="A close-up of a logo&#10;&#10;AI-generated content may be incorrect.">
            <a:extLst>
              <a:ext uri="{FF2B5EF4-FFF2-40B4-BE49-F238E27FC236}">
                <a16:creationId xmlns:a16="http://schemas.microsoft.com/office/drawing/2014/main" id="{22EBEAEC-6163-B207-E861-9C80ED03DD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10" name="Picture 9">
            <a:extLst>
              <a:ext uri="{FF2B5EF4-FFF2-40B4-BE49-F238E27FC236}">
                <a16:creationId xmlns:a16="http://schemas.microsoft.com/office/drawing/2014/main" id="{6D312531-D6D0-9D28-CADD-5744884C4A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606168"/>
            <a:ext cx="12192001" cy="260870"/>
          </a:xfrm>
          <a:prstGeom prst="rect">
            <a:avLst/>
          </a:prstGeom>
        </p:spPr>
      </p:pic>
      <p:sp>
        <p:nvSpPr>
          <p:cNvPr id="21" name="TextBox 20">
            <a:extLst>
              <a:ext uri="{FF2B5EF4-FFF2-40B4-BE49-F238E27FC236}">
                <a16:creationId xmlns:a16="http://schemas.microsoft.com/office/drawing/2014/main" id="{A60EB2BE-E2B0-8ADB-16CA-9C2F5BFA0212}"/>
              </a:ext>
            </a:extLst>
          </p:cNvPr>
          <p:cNvSpPr txBox="1"/>
          <p:nvPr userDrawn="1"/>
        </p:nvSpPr>
        <p:spPr>
          <a:xfrm>
            <a:off x="190124" y="6626771"/>
            <a:ext cx="2661719" cy="230832"/>
          </a:xfrm>
          <a:prstGeom prst="rect">
            <a:avLst/>
          </a:prstGeom>
          <a:noFill/>
        </p:spPr>
        <p:txBody>
          <a:bodyPr wrap="square" rtlCol="0">
            <a:spAutoFit/>
          </a:bodyPr>
          <a:lstStyle/>
          <a:p>
            <a:r>
              <a:rPr lang="en-US" sz="900" dirty="0">
                <a:solidFill>
                  <a:srgbClr val="FFFFFF"/>
                </a:solidFill>
              </a:rPr>
              <a:t>GEMS is an </a:t>
            </a:r>
            <a:r>
              <a:rPr lang="en-US" sz="900" dirty="0" err="1">
                <a:solidFill>
                  <a:srgbClr val="FFFFFF"/>
                </a:solidFill>
              </a:rPr>
              <a:t>authorised</a:t>
            </a:r>
            <a:r>
              <a:rPr lang="en-US" sz="900" dirty="0">
                <a:solidFill>
                  <a:srgbClr val="FFFFFF"/>
                </a:solidFill>
              </a:rPr>
              <a:t> FSP (FSP No 52861)</a:t>
            </a:r>
            <a:endParaRPr lang="en-ZA" sz="900" dirty="0">
              <a:solidFill>
                <a:srgbClr val="FFFFFF"/>
              </a:solidFill>
            </a:endParaRPr>
          </a:p>
        </p:txBody>
      </p:sp>
      <p:sp>
        <p:nvSpPr>
          <p:cNvPr id="22" name="TextBox 21">
            <a:extLst>
              <a:ext uri="{FF2B5EF4-FFF2-40B4-BE49-F238E27FC236}">
                <a16:creationId xmlns:a16="http://schemas.microsoft.com/office/drawing/2014/main" id="{E308426C-5603-8DB7-6AC4-4D730DF0B0F1}"/>
              </a:ext>
            </a:extLst>
          </p:cNvPr>
          <p:cNvSpPr txBox="1"/>
          <p:nvPr userDrawn="1"/>
        </p:nvSpPr>
        <p:spPr>
          <a:xfrm>
            <a:off x="9340157" y="6626771"/>
            <a:ext cx="2661719" cy="230832"/>
          </a:xfrm>
          <a:prstGeom prst="rect">
            <a:avLst/>
          </a:prstGeom>
          <a:noFill/>
        </p:spPr>
        <p:txBody>
          <a:bodyPr wrap="square" rtlCol="0">
            <a:spAutoFit/>
          </a:bodyPr>
          <a:lstStyle/>
          <a:p>
            <a:pPr algn="r"/>
            <a:r>
              <a:rPr lang="en-US" sz="900" dirty="0">
                <a:solidFill>
                  <a:srgbClr val="FFFFFF"/>
                </a:solidFill>
              </a:rPr>
              <a:t>Working towards a healthier you</a:t>
            </a:r>
            <a:endParaRPr lang="en-ZA" sz="900" dirty="0">
              <a:solidFill>
                <a:srgbClr val="FFFFFF"/>
              </a:solidFill>
            </a:endParaRPr>
          </a:p>
        </p:txBody>
      </p:sp>
      <p:sp>
        <p:nvSpPr>
          <p:cNvPr id="5" name="Rectangle: Rounded Corners 4">
            <a:extLst>
              <a:ext uri="{FF2B5EF4-FFF2-40B4-BE49-F238E27FC236}">
                <a16:creationId xmlns:a16="http://schemas.microsoft.com/office/drawing/2014/main" id="{8AF3ABEE-7624-DF2E-D98C-4CCD23CC1D83}"/>
              </a:ext>
            </a:extLst>
          </p:cNvPr>
          <p:cNvSpPr/>
          <p:nvPr userDrawn="1"/>
        </p:nvSpPr>
        <p:spPr>
          <a:xfrm>
            <a:off x="3560618" y="3694395"/>
            <a:ext cx="5070764" cy="480291"/>
          </a:xfrm>
          <a:prstGeom prst="roundRect">
            <a:avLst/>
          </a:prstGeom>
          <a:ln>
            <a:noFill/>
          </a:ln>
          <a:effectLst>
            <a:outerShdw blurRad="50800" dist="38100" dir="5400000" algn="t"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ZA"/>
          </a:p>
        </p:txBody>
      </p:sp>
      <p:sp>
        <p:nvSpPr>
          <p:cNvPr id="6" name="Rectangle: Rounded Corners 5">
            <a:extLst>
              <a:ext uri="{FF2B5EF4-FFF2-40B4-BE49-F238E27FC236}">
                <a16:creationId xmlns:a16="http://schemas.microsoft.com/office/drawing/2014/main" id="{7014F780-259D-4DC6-92A1-AD7BA0F892A6}"/>
              </a:ext>
            </a:extLst>
          </p:cNvPr>
          <p:cNvSpPr/>
          <p:nvPr userDrawn="1"/>
        </p:nvSpPr>
        <p:spPr>
          <a:xfrm>
            <a:off x="3135746" y="4124284"/>
            <a:ext cx="5920508" cy="628223"/>
          </a:xfrm>
          <a:prstGeom prst="roundRect">
            <a:avLst/>
          </a:prstGeom>
          <a:solidFill>
            <a:srgbClr val="FFFFFF"/>
          </a:solidFill>
          <a:ln>
            <a:noFill/>
          </a:ln>
          <a:effectLst>
            <a:outerShdw blurRad="50800" dist="38100" dir="5400000" algn="t"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ZA"/>
          </a:p>
        </p:txBody>
      </p:sp>
      <p:pic>
        <p:nvPicPr>
          <p:cNvPr id="12" name="Picture 11">
            <a:extLst>
              <a:ext uri="{FF2B5EF4-FFF2-40B4-BE49-F238E27FC236}">
                <a16:creationId xmlns:a16="http://schemas.microsoft.com/office/drawing/2014/main" id="{EF399868-5DF2-C3E8-FAD4-E7820B93FF2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16035" y="3721922"/>
            <a:ext cx="4918364" cy="425235"/>
          </a:xfrm>
          <a:prstGeom prst="rect">
            <a:avLst/>
          </a:prstGeom>
        </p:spPr>
      </p:pic>
      <p:pic>
        <p:nvPicPr>
          <p:cNvPr id="14" name="Picture 13">
            <a:extLst>
              <a:ext uri="{FF2B5EF4-FFF2-40B4-BE49-F238E27FC236}">
                <a16:creationId xmlns:a16="http://schemas.microsoft.com/office/drawing/2014/main" id="{3953055C-123F-2605-A7BF-12E284058E6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32727" y="4189931"/>
            <a:ext cx="5745018" cy="511466"/>
          </a:xfrm>
          <a:prstGeom prst="rect">
            <a:avLst/>
          </a:prstGeom>
        </p:spPr>
      </p:pic>
    </p:spTree>
    <p:extLst>
      <p:ext uri="{BB962C8B-B14F-4D97-AF65-F5344CB8AC3E}">
        <p14:creationId xmlns:p14="http://schemas.microsoft.com/office/powerpoint/2010/main" val="3650630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9" name="Picture 18" descr="A group of people in a hexagon shape&#10;&#10;AI-generated content may be incorrect.">
            <a:extLst>
              <a:ext uri="{FF2B5EF4-FFF2-40B4-BE49-F238E27FC236}">
                <a16:creationId xmlns:a16="http://schemas.microsoft.com/office/drawing/2014/main" id="{9EC59D03-CEB1-D6D2-57F7-E78EAB2E02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9039"/>
            <a:ext cx="12192002" cy="6867039"/>
          </a:xfrm>
          <a:prstGeom prst="rect">
            <a:avLst/>
          </a:prstGeom>
        </p:spPr>
      </p:pic>
      <p:pic>
        <p:nvPicPr>
          <p:cNvPr id="25" name="Picture 24" descr="A screenshot of a white background&#10;&#10;AI-generated content may be incorrect.">
            <a:extLst>
              <a:ext uri="{FF2B5EF4-FFF2-40B4-BE49-F238E27FC236}">
                <a16:creationId xmlns:a16="http://schemas.microsoft.com/office/drawing/2014/main" id="{BE645CE9-CF0D-E820-A6EB-F0FD0759F305}"/>
              </a:ext>
            </a:extLst>
          </p:cNvPr>
          <p:cNvPicPr>
            <a:picLocks noChangeAspect="1"/>
          </p:cNvPicPr>
          <p:nvPr userDrawn="1"/>
        </p:nvPicPr>
        <p:blipFill>
          <a:blip r:embed="rId3">
            <a:extLst>
              <a:ext uri="{28A0092B-C50C-407E-A947-70E740481C1C}">
                <a14:useLocalDpi xmlns:a14="http://schemas.microsoft.com/office/drawing/2010/main" val="0"/>
              </a:ext>
            </a:extLst>
          </a:blip>
          <a:srcRect t="17928" r="32580" b="29910"/>
          <a:stretch>
            <a:fillRect/>
          </a:stretch>
        </p:blipFill>
        <p:spPr>
          <a:xfrm>
            <a:off x="0" y="-9039"/>
            <a:ext cx="8219872" cy="3577263"/>
          </a:xfrm>
          <a:prstGeom prst="rect">
            <a:avLst/>
          </a:prstGeom>
        </p:spPr>
      </p:pic>
      <p:sp>
        <p:nvSpPr>
          <p:cNvPr id="27" name="Rectangle 26">
            <a:extLst>
              <a:ext uri="{FF2B5EF4-FFF2-40B4-BE49-F238E27FC236}">
                <a16:creationId xmlns:a16="http://schemas.microsoft.com/office/drawing/2014/main" id="{E57DB2F9-9284-969D-2610-B4DBF6C016F4}"/>
              </a:ext>
            </a:extLst>
          </p:cNvPr>
          <p:cNvSpPr/>
          <p:nvPr userDrawn="1"/>
        </p:nvSpPr>
        <p:spPr>
          <a:xfrm>
            <a:off x="4834647" y="-9039"/>
            <a:ext cx="2976664" cy="57984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7" name="Picture 16">
            <a:extLst>
              <a:ext uri="{FF2B5EF4-FFF2-40B4-BE49-F238E27FC236}">
                <a16:creationId xmlns:a16="http://schemas.microsoft.com/office/drawing/2014/main" id="{45E633CE-6FD8-C3F4-915C-5A63A3DEFE6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6606168"/>
            <a:ext cx="12192001" cy="260870"/>
          </a:xfrm>
          <a:prstGeom prst="rect">
            <a:avLst/>
          </a:prstGeom>
        </p:spPr>
      </p:pic>
      <p:sp>
        <p:nvSpPr>
          <p:cNvPr id="2" name="Title 1">
            <a:extLst>
              <a:ext uri="{FF2B5EF4-FFF2-40B4-BE49-F238E27FC236}">
                <a16:creationId xmlns:a16="http://schemas.microsoft.com/office/drawing/2014/main" id="{FC5DAEBC-8944-5091-DF00-265C52472CD2}"/>
              </a:ext>
            </a:extLst>
          </p:cNvPr>
          <p:cNvSpPr>
            <a:spLocks noGrp="1"/>
          </p:cNvSpPr>
          <p:nvPr userDrawn="1">
            <p:ph type="ctrTitle" hasCustomPrompt="1"/>
          </p:nvPr>
        </p:nvSpPr>
        <p:spPr>
          <a:xfrm>
            <a:off x="764495" y="1355464"/>
            <a:ext cx="5331504" cy="2387600"/>
          </a:xfrm>
        </p:spPr>
        <p:txBody>
          <a:bodyPr anchor="ctr">
            <a:normAutofit/>
          </a:bodyPr>
          <a:lstStyle>
            <a:lvl1pPr algn="ctr">
              <a:defRPr sz="5400" cap="all" spc="300" baseline="0"/>
            </a:lvl1pPr>
          </a:lstStyle>
          <a:p>
            <a:r>
              <a:rPr lang="en-US" dirty="0"/>
              <a:t>ADD NAME HERE</a:t>
            </a:r>
            <a:endParaRPr lang="en-ZA" dirty="0"/>
          </a:p>
        </p:txBody>
      </p:sp>
      <p:pic>
        <p:nvPicPr>
          <p:cNvPr id="15" name="Picture 14" descr="A black rectangle with a white rectangle in the middle&#10;&#10;Description automatically generated">
            <a:extLst>
              <a:ext uri="{FF2B5EF4-FFF2-40B4-BE49-F238E27FC236}">
                <a16:creationId xmlns:a16="http://schemas.microsoft.com/office/drawing/2014/main" id="{8289D8D3-0EED-E6CC-7624-A3A0B196228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3420"/>
          <a:stretch/>
        </p:blipFill>
        <p:spPr>
          <a:xfrm flipH="1">
            <a:off x="0" y="3216094"/>
            <a:ext cx="7603406" cy="2477064"/>
          </a:xfrm>
          <a:prstGeom prst="rect">
            <a:avLst/>
          </a:prstGeom>
        </p:spPr>
      </p:pic>
      <p:sp>
        <p:nvSpPr>
          <p:cNvPr id="3" name="Subtitle 2">
            <a:extLst>
              <a:ext uri="{FF2B5EF4-FFF2-40B4-BE49-F238E27FC236}">
                <a16:creationId xmlns:a16="http://schemas.microsoft.com/office/drawing/2014/main" id="{B84A75A5-2C80-0FE9-7939-071CF0D421F2}"/>
              </a:ext>
            </a:extLst>
          </p:cNvPr>
          <p:cNvSpPr>
            <a:spLocks noGrp="1"/>
          </p:cNvSpPr>
          <p:nvPr userDrawn="1">
            <p:ph type="subTitle" idx="1" hasCustomPrompt="1"/>
          </p:nvPr>
        </p:nvSpPr>
        <p:spPr>
          <a:xfrm>
            <a:off x="764495" y="3932393"/>
            <a:ext cx="5331505" cy="1016000"/>
          </a:xfrm>
        </p:spPr>
        <p:txBody>
          <a:bodyPr anchor="ct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topic here</a:t>
            </a:r>
            <a:endParaRPr lang="en-ZA" dirty="0"/>
          </a:p>
        </p:txBody>
      </p:sp>
      <p:sp>
        <p:nvSpPr>
          <p:cNvPr id="8" name="Hexagon 7">
            <a:extLst>
              <a:ext uri="{FF2B5EF4-FFF2-40B4-BE49-F238E27FC236}">
                <a16:creationId xmlns:a16="http://schemas.microsoft.com/office/drawing/2014/main" id="{72EB8418-0067-C461-ED3C-B4A6EF9ADC7A}"/>
              </a:ext>
            </a:extLst>
          </p:cNvPr>
          <p:cNvSpPr/>
          <p:nvPr userDrawn="1"/>
        </p:nvSpPr>
        <p:spPr>
          <a:xfrm>
            <a:off x="6956076" y="1262993"/>
            <a:ext cx="4202546" cy="3629891"/>
          </a:xfrm>
          <a:prstGeom prst="hex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ZA"/>
          </a:p>
        </p:txBody>
      </p:sp>
      <p:sp>
        <p:nvSpPr>
          <p:cNvPr id="10" name="Picture Placeholder 9">
            <a:extLst>
              <a:ext uri="{FF2B5EF4-FFF2-40B4-BE49-F238E27FC236}">
                <a16:creationId xmlns:a16="http://schemas.microsoft.com/office/drawing/2014/main" id="{D29AC11C-6862-7993-37D4-0752A3ECFAA9}"/>
              </a:ext>
            </a:extLst>
          </p:cNvPr>
          <p:cNvSpPr>
            <a:spLocks noGrp="1"/>
          </p:cNvSpPr>
          <p:nvPr userDrawn="1">
            <p:ph type="pic" sz="quarter" idx="11"/>
          </p:nvPr>
        </p:nvSpPr>
        <p:spPr>
          <a:xfrm>
            <a:off x="7042938" y="1355464"/>
            <a:ext cx="4014549" cy="3451302"/>
          </a:xfrm>
          <a:prstGeom prst="hexagon">
            <a:avLst/>
          </a:prstGeom>
        </p:spPr>
        <p:txBody>
          <a:bodyPr/>
          <a:lstStyle/>
          <a:p>
            <a:endParaRPr lang="en-ZA"/>
          </a:p>
        </p:txBody>
      </p:sp>
      <p:sp>
        <p:nvSpPr>
          <p:cNvPr id="21" name="TextBox 20">
            <a:extLst>
              <a:ext uri="{FF2B5EF4-FFF2-40B4-BE49-F238E27FC236}">
                <a16:creationId xmlns:a16="http://schemas.microsoft.com/office/drawing/2014/main" id="{A882282C-6684-EA9D-E0C9-A4F75BD8F76A}"/>
              </a:ext>
            </a:extLst>
          </p:cNvPr>
          <p:cNvSpPr txBox="1"/>
          <p:nvPr userDrawn="1"/>
        </p:nvSpPr>
        <p:spPr>
          <a:xfrm>
            <a:off x="190124" y="6626771"/>
            <a:ext cx="2661719" cy="230832"/>
          </a:xfrm>
          <a:prstGeom prst="rect">
            <a:avLst/>
          </a:prstGeom>
          <a:noFill/>
        </p:spPr>
        <p:txBody>
          <a:bodyPr wrap="square" rtlCol="0">
            <a:spAutoFit/>
          </a:bodyPr>
          <a:lstStyle/>
          <a:p>
            <a:r>
              <a:rPr lang="en-US" sz="900" dirty="0">
                <a:solidFill>
                  <a:srgbClr val="FFFFFF"/>
                </a:solidFill>
              </a:rPr>
              <a:t>GEMS is an </a:t>
            </a:r>
            <a:r>
              <a:rPr lang="en-US" sz="900" dirty="0" err="1">
                <a:solidFill>
                  <a:srgbClr val="FFFFFF"/>
                </a:solidFill>
              </a:rPr>
              <a:t>authorised</a:t>
            </a:r>
            <a:r>
              <a:rPr lang="en-US" sz="900" dirty="0">
                <a:solidFill>
                  <a:srgbClr val="FFFFFF"/>
                </a:solidFill>
              </a:rPr>
              <a:t> FSP (FSP No 52861)</a:t>
            </a:r>
            <a:endParaRPr lang="en-ZA" sz="900" dirty="0">
              <a:solidFill>
                <a:srgbClr val="FFFFFF"/>
              </a:solidFill>
            </a:endParaRPr>
          </a:p>
        </p:txBody>
      </p:sp>
      <p:sp>
        <p:nvSpPr>
          <p:cNvPr id="22" name="TextBox 21">
            <a:extLst>
              <a:ext uri="{FF2B5EF4-FFF2-40B4-BE49-F238E27FC236}">
                <a16:creationId xmlns:a16="http://schemas.microsoft.com/office/drawing/2014/main" id="{C7C17C78-E358-9443-ABF1-1B220EE746F1}"/>
              </a:ext>
            </a:extLst>
          </p:cNvPr>
          <p:cNvSpPr txBox="1"/>
          <p:nvPr userDrawn="1"/>
        </p:nvSpPr>
        <p:spPr>
          <a:xfrm>
            <a:off x="9340157" y="6626771"/>
            <a:ext cx="2661719" cy="230832"/>
          </a:xfrm>
          <a:prstGeom prst="rect">
            <a:avLst/>
          </a:prstGeom>
          <a:noFill/>
        </p:spPr>
        <p:txBody>
          <a:bodyPr wrap="square" rtlCol="0">
            <a:spAutoFit/>
          </a:bodyPr>
          <a:lstStyle/>
          <a:p>
            <a:pPr algn="r"/>
            <a:r>
              <a:rPr lang="en-US" sz="900" dirty="0">
                <a:solidFill>
                  <a:srgbClr val="FFFFFF"/>
                </a:solidFill>
              </a:rPr>
              <a:t>Working towards a healthier you</a:t>
            </a:r>
            <a:endParaRPr lang="en-ZA" sz="900" dirty="0">
              <a:solidFill>
                <a:srgbClr val="FFFFFF"/>
              </a:solidFill>
            </a:endParaRPr>
          </a:p>
        </p:txBody>
      </p:sp>
    </p:spTree>
    <p:extLst>
      <p:ext uri="{BB962C8B-B14F-4D97-AF65-F5344CB8AC3E}">
        <p14:creationId xmlns:p14="http://schemas.microsoft.com/office/powerpoint/2010/main" val="1896283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descr="A group of people in a hexagon shape&#10;&#10;AI-generated content may be incorrect.">
            <a:extLst>
              <a:ext uri="{FF2B5EF4-FFF2-40B4-BE49-F238E27FC236}">
                <a16:creationId xmlns:a16="http://schemas.microsoft.com/office/drawing/2014/main" id="{559540F4-AAC1-A1A5-7E57-390EA0F1AF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1" cy="6858000"/>
          </a:xfrm>
          <a:prstGeom prst="rect">
            <a:avLst/>
          </a:prstGeom>
        </p:spPr>
      </p:pic>
      <p:sp>
        <p:nvSpPr>
          <p:cNvPr id="2" name="Title 1">
            <a:extLst>
              <a:ext uri="{FF2B5EF4-FFF2-40B4-BE49-F238E27FC236}">
                <a16:creationId xmlns:a16="http://schemas.microsoft.com/office/drawing/2014/main" id="{0817DFAF-7CF3-E4D7-F70B-A70ED7E93C6A}"/>
              </a:ext>
            </a:extLst>
          </p:cNvPr>
          <p:cNvSpPr>
            <a:spLocks noGrp="1"/>
          </p:cNvSpPr>
          <p:nvPr>
            <p:ph type="title"/>
          </p:nvPr>
        </p:nvSpPr>
        <p:spPr>
          <a:xfrm>
            <a:off x="536642" y="365125"/>
            <a:ext cx="9687128" cy="734101"/>
          </a:xfrm>
        </p:spPr>
        <p:txBody>
          <a:bodyPr>
            <a:normAutofit/>
          </a:bodyPr>
          <a:lstStyle>
            <a:lvl1pPr>
              <a:defRPr sz="3600" cap="all" spc="300" baseline="0"/>
            </a:lvl1p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97CC7E30-99CB-1172-FA75-E1248378FE7A}"/>
              </a:ext>
            </a:extLst>
          </p:cNvPr>
          <p:cNvSpPr>
            <a:spLocks noGrp="1"/>
          </p:cNvSpPr>
          <p:nvPr>
            <p:ph idx="1"/>
          </p:nvPr>
        </p:nvSpPr>
        <p:spPr>
          <a:xfrm>
            <a:off x="536642" y="1371599"/>
            <a:ext cx="10515600" cy="42887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pic>
        <p:nvPicPr>
          <p:cNvPr id="8" name="Picture 7" descr="A black rectangle with a white rectangle in the middle&#10;&#10;Description automatically generated">
            <a:extLst>
              <a:ext uri="{FF2B5EF4-FFF2-40B4-BE49-F238E27FC236}">
                <a16:creationId xmlns:a16="http://schemas.microsoft.com/office/drawing/2014/main" id="{440BF2F9-6CFE-995A-5743-8E97D6EE7B2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7099"/>
          <a:stretch/>
        </p:blipFill>
        <p:spPr>
          <a:xfrm flipH="1">
            <a:off x="-1" y="5870039"/>
            <a:ext cx="1780097" cy="613847"/>
          </a:xfrm>
          <a:prstGeom prst="rect">
            <a:avLst/>
          </a:prstGeom>
        </p:spPr>
      </p:pic>
      <p:sp>
        <p:nvSpPr>
          <p:cNvPr id="10" name="TextBox 9">
            <a:extLst>
              <a:ext uri="{FF2B5EF4-FFF2-40B4-BE49-F238E27FC236}">
                <a16:creationId xmlns:a16="http://schemas.microsoft.com/office/drawing/2014/main" id="{0D0C03B8-CC8C-11C8-A92E-F19CFECE0155}"/>
              </a:ext>
            </a:extLst>
          </p:cNvPr>
          <p:cNvSpPr txBox="1"/>
          <p:nvPr userDrawn="1"/>
        </p:nvSpPr>
        <p:spPr>
          <a:xfrm>
            <a:off x="396006" y="5983060"/>
            <a:ext cx="706401" cy="369332"/>
          </a:xfrm>
          <a:prstGeom prst="rect">
            <a:avLst/>
          </a:prstGeom>
          <a:noFill/>
        </p:spPr>
        <p:txBody>
          <a:bodyPr wrap="square" rtlCol="0">
            <a:spAutoFit/>
          </a:bodyPr>
          <a:lstStyle/>
          <a:p>
            <a:pPr algn="ctr"/>
            <a:fld id="{6E9341DE-8B27-4472-BECC-55C285568EFA}" type="slidenum">
              <a:rPr lang="en-US" spc="300" smtClean="0"/>
              <a:t>‹#›</a:t>
            </a:fld>
            <a:endParaRPr lang="en-ZA" spc="300" dirty="0"/>
          </a:p>
        </p:txBody>
      </p:sp>
      <p:pic>
        <p:nvPicPr>
          <p:cNvPr id="15" name="Picture 14">
            <a:extLst>
              <a:ext uri="{FF2B5EF4-FFF2-40B4-BE49-F238E27FC236}">
                <a16:creationId xmlns:a16="http://schemas.microsoft.com/office/drawing/2014/main" id="{C62899F7-0135-08C7-9EB9-EF53A7C1FBA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6606168"/>
            <a:ext cx="12192001" cy="260870"/>
          </a:xfrm>
          <a:prstGeom prst="rect">
            <a:avLst/>
          </a:prstGeom>
        </p:spPr>
      </p:pic>
      <p:sp>
        <p:nvSpPr>
          <p:cNvPr id="16" name="TextBox 15">
            <a:extLst>
              <a:ext uri="{FF2B5EF4-FFF2-40B4-BE49-F238E27FC236}">
                <a16:creationId xmlns:a16="http://schemas.microsoft.com/office/drawing/2014/main" id="{6E1951D7-DE1D-130B-949D-DBD5A201FC1D}"/>
              </a:ext>
            </a:extLst>
          </p:cNvPr>
          <p:cNvSpPr txBox="1"/>
          <p:nvPr userDrawn="1"/>
        </p:nvSpPr>
        <p:spPr>
          <a:xfrm>
            <a:off x="190124" y="6626771"/>
            <a:ext cx="2661719" cy="230832"/>
          </a:xfrm>
          <a:prstGeom prst="rect">
            <a:avLst/>
          </a:prstGeom>
          <a:noFill/>
        </p:spPr>
        <p:txBody>
          <a:bodyPr wrap="square" rtlCol="0">
            <a:spAutoFit/>
          </a:bodyPr>
          <a:lstStyle/>
          <a:p>
            <a:r>
              <a:rPr lang="en-US" sz="900" dirty="0">
                <a:solidFill>
                  <a:srgbClr val="FFFFFF"/>
                </a:solidFill>
              </a:rPr>
              <a:t>GEMS is an </a:t>
            </a:r>
            <a:r>
              <a:rPr lang="en-US" sz="900" dirty="0" err="1">
                <a:solidFill>
                  <a:srgbClr val="FFFFFF"/>
                </a:solidFill>
              </a:rPr>
              <a:t>authorised</a:t>
            </a:r>
            <a:r>
              <a:rPr lang="en-US" sz="900" dirty="0">
                <a:solidFill>
                  <a:srgbClr val="FFFFFF"/>
                </a:solidFill>
              </a:rPr>
              <a:t> FSP (FSP No 52861)</a:t>
            </a:r>
            <a:endParaRPr lang="en-ZA" sz="900" dirty="0">
              <a:solidFill>
                <a:srgbClr val="FFFFFF"/>
              </a:solidFill>
            </a:endParaRPr>
          </a:p>
        </p:txBody>
      </p:sp>
      <p:sp>
        <p:nvSpPr>
          <p:cNvPr id="17" name="TextBox 16">
            <a:extLst>
              <a:ext uri="{FF2B5EF4-FFF2-40B4-BE49-F238E27FC236}">
                <a16:creationId xmlns:a16="http://schemas.microsoft.com/office/drawing/2014/main" id="{838B6EEC-4E14-FA78-B62D-8E117687FA52}"/>
              </a:ext>
            </a:extLst>
          </p:cNvPr>
          <p:cNvSpPr txBox="1"/>
          <p:nvPr userDrawn="1"/>
        </p:nvSpPr>
        <p:spPr>
          <a:xfrm>
            <a:off x="9340157" y="6626771"/>
            <a:ext cx="2661719" cy="230832"/>
          </a:xfrm>
          <a:prstGeom prst="rect">
            <a:avLst/>
          </a:prstGeom>
          <a:noFill/>
        </p:spPr>
        <p:txBody>
          <a:bodyPr wrap="square" rtlCol="0">
            <a:spAutoFit/>
          </a:bodyPr>
          <a:lstStyle/>
          <a:p>
            <a:pPr algn="r"/>
            <a:r>
              <a:rPr lang="en-US" sz="900" dirty="0">
                <a:solidFill>
                  <a:srgbClr val="FFFFFF"/>
                </a:solidFill>
              </a:rPr>
              <a:t>Working towards a healthier you</a:t>
            </a:r>
            <a:endParaRPr lang="en-ZA" sz="900" dirty="0">
              <a:solidFill>
                <a:srgbClr val="FFFFFF"/>
              </a:solidFill>
            </a:endParaRPr>
          </a:p>
        </p:txBody>
      </p:sp>
    </p:spTree>
    <p:extLst>
      <p:ext uri="{BB962C8B-B14F-4D97-AF65-F5344CB8AC3E}">
        <p14:creationId xmlns:p14="http://schemas.microsoft.com/office/powerpoint/2010/main" val="65118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5" name="Picture 14" descr="A group of people in a hexagon shape&#10;&#10;AI-generated content may be incorrect.">
            <a:extLst>
              <a:ext uri="{FF2B5EF4-FFF2-40B4-BE49-F238E27FC236}">
                <a16:creationId xmlns:a16="http://schemas.microsoft.com/office/drawing/2014/main" id="{0BA69D69-45FD-B0C2-CC52-4EFD954663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9039"/>
            <a:ext cx="12192002" cy="6867039"/>
          </a:xfrm>
          <a:prstGeom prst="rect">
            <a:avLst/>
          </a:prstGeom>
        </p:spPr>
      </p:pic>
      <p:pic>
        <p:nvPicPr>
          <p:cNvPr id="16" name="Picture 15" descr="A screenshot of a white background&#10;&#10;AI-generated content may be incorrect.">
            <a:extLst>
              <a:ext uri="{FF2B5EF4-FFF2-40B4-BE49-F238E27FC236}">
                <a16:creationId xmlns:a16="http://schemas.microsoft.com/office/drawing/2014/main" id="{B1748CEB-390D-80B8-2EE0-137E8A780279}"/>
              </a:ext>
            </a:extLst>
          </p:cNvPr>
          <p:cNvPicPr>
            <a:picLocks noChangeAspect="1"/>
          </p:cNvPicPr>
          <p:nvPr userDrawn="1"/>
        </p:nvPicPr>
        <p:blipFill>
          <a:blip r:embed="rId3">
            <a:extLst>
              <a:ext uri="{28A0092B-C50C-407E-A947-70E740481C1C}">
                <a14:useLocalDpi xmlns:a14="http://schemas.microsoft.com/office/drawing/2010/main" val="0"/>
              </a:ext>
            </a:extLst>
          </a:blip>
          <a:srcRect t="17928" r="32580" b="29910"/>
          <a:stretch>
            <a:fillRect/>
          </a:stretch>
        </p:blipFill>
        <p:spPr>
          <a:xfrm>
            <a:off x="0" y="-9039"/>
            <a:ext cx="8219872" cy="3577263"/>
          </a:xfrm>
          <a:prstGeom prst="rect">
            <a:avLst/>
          </a:prstGeom>
        </p:spPr>
      </p:pic>
      <p:sp>
        <p:nvSpPr>
          <p:cNvPr id="17" name="Rectangle 16">
            <a:extLst>
              <a:ext uri="{FF2B5EF4-FFF2-40B4-BE49-F238E27FC236}">
                <a16:creationId xmlns:a16="http://schemas.microsoft.com/office/drawing/2014/main" id="{9AB707A4-1D8B-1D6E-0789-81C8E19450BD}"/>
              </a:ext>
            </a:extLst>
          </p:cNvPr>
          <p:cNvSpPr/>
          <p:nvPr userDrawn="1"/>
        </p:nvSpPr>
        <p:spPr>
          <a:xfrm>
            <a:off x="4834647" y="-9039"/>
            <a:ext cx="2976664" cy="57984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a:extLst>
              <a:ext uri="{FF2B5EF4-FFF2-40B4-BE49-F238E27FC236}">
                <a16:creationId xmlns:a16="http://schemas.microsoft.com/office/drawing/2014/main" id="{ED1768A3-D868-7DE0-F2AF-E9F4A6E6482C}"/>
              </a:ext>
            </a:extLst>
          </p:cNvPr>
          <p:cNvSpPr>
            <a:spLocks noGrp="1"/>
          </p:cNvSpPr>
          <p:nvPr>
            <p:ph type="title" hasCustomPrompt="1"/>
          </p:nvPr>
        </p:nvSpPr>
        <p:spPr>
          <a:xfrm>
            <a:off x="831850" y="1709738"/>
            <a:ext cx="10515600" cy="2363207"/>
          </a:xfrm>
        </p:spPr>
        <p:txBody>
          <a:bodyPr anchor="b">
            <a:normAutofit/>
          </a:bodyPr>
          <a:lstStyle>
            <a:lvl1pPr algn="ctr">
              <a:defRPr sz="5400" cap="all" spc="300" baseline="0"/>
            </a:lvl1pPr>
          </a:lstStyle>
          <a:p>
            <a:r>
              <a:rPr lang="en-US" dirty="0"/>
              <a:t>CLICK TO EDIT MASTER TITLE STYLE</a:t>
            </a:r>
            <a:endParaRPr lang="en-ZA" dirty="0"/>
          </a:p>
        </p:txBody>
      </p:sp>
      <p:sp>
        <p:nvSpPr>
          <p:cNvPr id="3" name="Text Placeholder 2">
            <a:extLst>
              <a:ext uri="{FF2B5EF4-FFF2-40B4-BE49-F238E27FC236}">
                <a16:creationId xmlns:a16="http://schemas.microsoft.com/office/drawing/2014/main" id="{E43A7D14-390D-97CA-19A4-62A0F52A4616}"/>
              </a:ext>
            </a:extLst>
          </p:cNvPr>
          <p:cNvSpPr>
            <a:spLocks noGrp="1"/>
          </p:cNvSpPr>
          <p:nvPr>
            <p:ph type="body" idx="1"/>
          </p:nvPr>
        </p:nvSpPr>
        <p:spPr>
          <a:xfrm>
            <a:off x="831850" y="4215973"/>
            <a:ext cx="10515600" cy="1500187"/>
          </a:xfrm>
        </p:spPr>
        <p:txBody>
          <a:bodyPr/>
          <a:lstStyle>
            <a:lvl1pPr marL="0" indent="0" algn="ctr">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pic>
        <p:nvPicPr>
          <p:cNvPr id="12" name="Picture 11">
            <a:extLst>
              <a:ext uri="{FF2B5EF4-FFF2-40B4-BE49-F238E27FC236}">
                <a16:creationId xmlns:a16="http://schemas.microsoft.com/office/drawing/2014/main" id="{8AAFCA74-016B-119B-1296-1CC9EDABE92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6606168"/>
            <a:ext cx="12192001" cy="260870"/>
          </a:xfrm>
          <a:prstGeom prst="rect">
            <a:avLst/>
          </a:prstGeom>
        </p:spPr>
      </p:pic>
      <p:sp>
        <p:nvSpPr>
          <p:cNvPr id="13" name="TextBox 12">
            <a:extLst>
              <a:ext uri="{FF2B5EF4-FFF2-40B4-BE49-F238E27FC236}">
                <a16:creationId xmlns:a16="http://schemas.microsoft.com/office/drawing/2014/main" id="{B7B9B8E8-0B4E-473D-619C-15DC0FEF7162}"/>
              </a:ext>
            </a:extLst>
          </p:cNvPr>
          <p:cNvSpPr txBox="1"/>
          <p:nvPr userDrawn="1"/>
        </p:nvSpPr>
        <p:spPr>
          <a:xfrm>
            <a:off x="190124" y="6626771"/>
            <a:ext cx="2661719" cy="230832"/>
          </a:xfrm>
          <a:prstGeom prst="rect">
            <a:avLst/>
          </a:prstGeom>
          <a:noFill/>
        </p:spPr>
        <p:txBody>
          <a:bodyPr wrap="square" rtlCol="0">
            <a:spAutoFit/>
          </a:bodyPr>
          <a:lstStyle/>
          <a:p>
            <a:r>
              <a:rPr lang="en-US" sz="900" dirty="0">
                <a:solidFill>
                  <a:srgbClr val="FFFFFF"/>
                </a:solidFill>
              </a:rPr>
              <a:t>GEMS is an </a:t>
            </a:r>
            <a:r>
              <a:rPr lang="en-US" sz="900" dirty="0" err="1">
                <a:solidFill>
                  <a:srgbClr val="FFFFFF"/>
                </a:solidFill>
              </a:rPr>
              <a:t>authorised</a:t>
            </a:r>
            <a:r>
              <a:rPr lang="en-US" sz="900" dirty="0">
                <a:solidFill>
                  <a:srgbClr val="FFFFFF"/>
                </a:solidFill>
              </a:rPr>
              <a:t> FSP (FSP No 52861)</a:t>
            </a:r>
            <a:endParaRPr lang="en-ZA" sz="900" dirty="0">
              <a:solidFill>
                <a:srgbClr val="FFFFFF"/>
              </a:solidFill>
            </a:endParaRPr>
          </a:p>
        </p:txBody>
      </p:sp>
      <p:sp>
        <p:nvSpPr>
          <p:cNvPr id="14" name="TextBox 13">
            <a:extLst>
              <a:ext uri="{FF2B5EF4-FFF2-40B4-BE49-F238E27FC236}">
                <a16:creationId xmlns:a16="http://schemas.microsoft.com/office/drawing/2014/main" id="{82A77BC4-01BD-B75E-4095-30A9A7F59FF2}"/>
              </a:ext>
            </a:extLst>
          </p:cNvPr>
          <p:cNvSpPr txBox="1"/>
          <p:nvPr userDrawn="1"/>
        </p:nvSpPr>
        <p:spPr>
          <a:xfrm>
            <a:off x="9340157" y="6626771"/>
            <a:ext cx="2661719" cy="230832"/>
          </a:xfrm>
          <a:prstGeom prst="rect">
            <a:avLst/>
          </a:prstGeom>
          <a:noFill/>
        </p:spPr>
        <p:txBody>
          <a:bodyPr wrap="square" rtlCol="0">
            <a:spAutoFit/>
          </a:bodyPr>
          <a:lstStyle/>
          <a:p>
            <a:pPr algn="r"/>
            <a:r>
              <a:rPr lang="en-US" sz="900" dirty="0">
                <a:solidFill>
                  <a:srgbClr val="FFFFFF"/>
                </a:solidFill>
              </a:rPr>
              <a:t>Working towards a healthier you</a:t>
            </a:r>
            <a:endParaRPr lang="en-ZA" sz="900" dirty="0">
              <a:solidFill>
                <a:srgbClr val="FFFFFF"/>
              </a:solidFill>
            </a:endParaRPr>
          </a:p>
        </p:txBody>
      </p:sp>
      <p:sp>
        <p:nvSpPr>
          <p:cNvPr id="18" name="Rectangle 17">
            <a:extLst>
              <a:ext uri="{FF2B5EF4-FFF2-40B4-BE49-F238E27FC236}">
                <a16:creationId xmlns:a16="http://schemas.microsoft.com/office/drawing/2014/main" id="{0E74444A-547F-8657-AE39-DF81BC665054}"/>
              </a:ext>
            </a:extLst>
          </p:cNvPr>
          <p:cNvSpPr/>
          <p:nvPr userDrawn="1"/>
        </p:nvSpPr>
        <p:spPr>
          <a:xfrm>
            <a:off x="9221821" y="-9039"/>
            <a:ext cx="2976664" cy="12022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9" name="Picture 18" descr="A logo with a black background&#10;&#10;Description automatically generated">
            <a:extLst>
              <a:ext uri="{FF2B5EF4-FFF2-40B4-BE49-F238E27FC236}">
                <a16:creationId xmlns:a16="http://schemas.microsoft.com/office/drawing/2014/main" id="{4CA70982-3FC7-B4F7-E5F1-122E5A15D29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12760" y="372800"/>
            <a:ext cx="2566480" cy="1309950"/>
          </a:xfrm>
          <a:prstGeom prst="rect">
            <a:avLst/>
          </a:prstGeom>
        </p:spPr>
      </p:pic>
    </p:spTree>
    <p:extLst>
      <p:ext uri="{BB962C8B-B14F-4D97-AF65-F5344CB8AC3E}">
        <p14:creationId xmlns:p14="http://schemas.microsoft.com/office/powerpoint/2010/main" val="573376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descr="A group of people in a hexagon shape&#10;&#10;AI-generated content may be incorrect.">
            <a:extLst>
              <a:ext uri="{FF2B5EF4-FFF2-40B4-BE49-F238E27FC236}">
                <a16:creationId xmlns:a16="http://schemas.microsoft.com/office/drawing/2014/main" id="{17D37C53-F0E3-BD1C-611C-E9408D9A22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1" cy="6858000"/>
          </a:xfrm>
          <a:prstGeom prst="rect">
            <a:avLst/>
          </a:prstGeom>
        </p:spPr>
      </p:pic>
      <p:pic>
        <p:nvPicPr>
          <p:cNvPr id="9" name="Picture 8">
            <a:extLst>
              <a:ext uri="{FF2B5EF4-FFF2-40B4-BE49-F238E27FC236}">
                <a16:creationId xmlns:a16="http://schemas.microsoft.com/office/drawing/2014/main" id="{DBB1565D-C5CE-66F7-D33B-80A2D8CB71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606168"/>
            <a:ext cx="12192001" cy="260870"/>
          </a:xfrm>
          <a:prstGeom prst="rect">
            <a:avLst/>
          </a:prstGeom>
        </p:spPr>
      </p:pic>
      <p:sp>
        <p:nvSpPr>
          <p:cNvPr id="13" name="TextBox 12">
            <a:extLst>
              <a:ext uri="{FF2B5EF4-FFF2-40B4-BE49-F238E27FC236}">
                <a16:creationId xmlns:a16="http://schemas.microsoft.com/office/drawing/2014/main" id="{0C40435D-AB20-DD99-6174-A528DF173175}"/>
              </a:ext>
            </a:extLst>
          </p:cNvPr>
          <p:cNvSpPr txBox="1"/>
          <p:nvPr userDrawn="1"/>
        </p:nvSpPr>
        <p:spPr>
          <a:xfrm>
            <a:off x="190124" y="6626771"/>
            <a:ext cx="2661719" cy="230832"/>
          </a:xfrm>
          <a:prstGeom prst="rect">
            <a:avLst/>
          </a:prstGeom>
          <a:noFill/>
        </p:spPr>
        <p:txBody>
          <a:bodyPr wrap="square" rtlCol="0">
            <a:spAutoFit/>
          </a:bodyPr>
          <a:lstStyle/>
          <a:p>
            <a:r>
              <a:rPr lang="en-US" sz="900" dirty="0">
                <a:solidFill>
                  <a:srgbClr val="FFFFFF"/>
                </a:solidFill>
              </a:rPr>
              <a:t>GEMS is an </a:t>
            </a:r>
            <a:r>
              <a:rPr lang="en-US" sz="900" dirty="0" err="1">
                <a:solidFill>
                  <a:srgbClr val="FFFFFF"/>
                </a:solidFill>
              </a:rPr>
              <a:t>authorised</a:t>
            </a:r>
            <a:r>
              <a:rPr lang="en-US" sz="900" dirty="0">
                <a:solidFill>
                  <a:srgbClr val="FFFFFF"/>
                </a:solidFill>
              </a:rPr>
              <a:t> FSP (FSP No 52861)</a:t>
            </a:r>
            <a:endParaRPr lang="en-ZA" sz="900" dirty="0">
              <a:solidFill>
                <a:srgbClr val="FFFFFF"/>
              </a:solidFill>
            </a:endParaRPr>
          </a:p>
        </p:txBody>
      </p:sp>
      <p:sp>
        <p:nvSpPr>
          <p:cNvPr id="14" name="TextBox 13">
            <a:extLst>
              <a:ext uri="{FF2B5EF4-FFF2-40B4-BE49-F238E27FC236}">
                <a16:creationId xmlns:a16="http://schemas.microsoft.com/office/drawing/2014/main" id="{D0F67B5C-799E-1724-D578-4F138F76C9F7}"/>
              </a:ext>
            </a:extLst>
          </p:cNvPr>
          <p:cNvSpPr txBox="1"/>
          <p:nvPr userDrawn="1"/>
        </p:nvSpPr>
        <p:spPr>
          <a:xfrm>
            <a:off x="9340157" y="6626771"/>
            <a:ext cx="2661719" cy="230832"/>
          </a:xfrm>
          <a:prstGeom prst="rect">
            <a:avLst/>
          </a:prstGeom>
          <a:noFill/>
        </p:spPr>
        <p:txBody>
          <a:bodyPr wrap="square" rtlCol="0">
            <a:spAutoFit/>
          </a:bodyPr>
          <a:lstStyle/>
          <a:p>
            <a:pPr algn="r"/>
            <a:r>
              <a:rPr lang="en-US" sz="900" dirty="0">
                <a:solidFill>
                  <a:srgbClr val="FFFFFF"/>
                </a:solidFill>
              </a:rPr>
              <a:t>Working towards a healthier you</a:t>
            </a:r>
            <a:endParaRPr lang="en-ZA" sz="900" dirty="0">
              <a:solidFill>
                <a:srgbClr val="FFFFFF"/>
              </a:solidFill>
            </a:endParaRPr>
          </a:p>
        </p:txBody>
      </p:sp>
      <p:sp>
        <p:nvSpPr>
          <p:cNvPr id="3" name="Content Placeholder 2">
            <a:extLst>
              <a:ext uri="{FF2B5EF4-FFF2-40B4-BE49-F238E27FC236}">
                <a16:creationId xmlns:a16="http://schemas.microsoft.com/office/drawing/2014/main" id="{80E95969-0C34-BCC8-682D-83B8C6CB1A23}"/>
              </a:ext>
            </a:extLst>
          </p:cNvPr>
          <p:cNvSpPr>
            <a:spLocks noGrp="1"/>
          </p:cNvSpPr>
          <p:nvPr>
            <p:ph sz="half" idx="1"/>
          </p:nvPr>
        </p:nvSpPr>
        <p:spPr>
          <a:xfrm>
            <a:off x="523672" y="1396419"/>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a:extLst>
              <a:ext uri="{FF2B5EF4-FFF2-40B4-BE49-F238E27FC236}">
                <a16:creationId xmlns:a16="http://schemas.microsoft.com/office/drawing/2014/main" id="{4778E873-3E97-B188-01B0-7790D97FFDAC}"/>
              </a:ext>
            </a:extLst>
          </p:cNvPr>
          <p:cNvSpPr>
            <a:spLocks noGrp="1"/>
          </p:cNvSpPr>
          <p:nvPr>
            <p:ph sz="half" idx="2"/>
          </p:nvPr>
        </p:nvSpPr>
        <p:spPr>
          <a:xfrm>
            <a:off x="5857672" y="1396419"/>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pic>
        <p:nvPicPr>
          <p:cNvPr id="10" name="Picture 9" descr="A black rectangle with a white rectangle in the middle&#10;&#10;Description automatically generated">
            <a:extLst>
              <a:ext uri="{FF2B5EF4-FFF2-40B4-BE49-F238E27FC236}">
                <a16:creationId xmlns:a16="http://schemas.microsoft.com/office/drawing/2014/main" id="{C9854BD8-35D2-16E1-04E7-BD0D912FC68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7099"/>
          <a:stretch/>
        </p:blipFill>
        <p:spPr>
          <a:xfrm flipH="1">
            <a:off x="-1" y="5870039"/>
            <a:ext cx="1780097" cy="613847"/>
          </a:xfrm>
          <a:prstGeom prst="rect">
            <a:avLst/>
          </a:prstGeom>
        </p:spPr>
      </p:pic>
      <p:sp>
        <p:nvSpPr>
          <p:cNvPr id="12" name="TextBox 11">
            <a:extLst>
              <a:ext uri="{FF2B5EF4-FFF2-40B4-BE49-F238E27FC236}">
                <a16:creationId xmlns:a16="http://schemas.microsoft.com/office/drawing/2014/main" id="{44841908-B8FE-F659-9A71-5DBCE04A3619}"/>
              </a:ext>
            </a:extLst>
          </p:cNvPr>
          <p:cNvSpPr txBox="1"/>
          <p:nvPr userDrawn="1"/>
        </p:nvSpPr>
        <p:spPr>
          <a:xfrm>
            <a:off x="396006" y="5983060"/>
            <a:ext cx="706401" cy="369332"/>
          </a:xfrm>
          <a:prstGeom prst="rect">
            <a:avLst/>
          </a:prstGeom>
          <a:noFill/>
        </p:spPr>
        <p:txBody>
          <a:bodyPr wrap="square" rtlCol="0">
            <a:spAutoFit/>
          </a:bodyPr>
          <a:lstStyle/>
          <a:p>
            <a:pPr algn="ctr"/>
            <a:fld id="{6E9341DE-8B27-4472-BECC-55C285568EFA}" type="slidenum">
              <a:rPr lang="en-US" spc="300" smtClean="0"/>
              <a:t>‹#›</a:t>
            </a:fld>
            <a:endParaRPr lang="en-ZA" spc="300" dirty="0"/>
          </a:p>
        </p:txBody>
      </p:sp>
      <p:sp>
        <p:nvSpPr>
          <p:cNvPr id="15" name="Title 1">
            <a:extLst>
              <a:ext uri="{FF2B5EF4-FFF2-40B4-BE49-F238E27FC236}">
                <a16:creationId xmlns:a16="http://schemas.microsoft.com/office/drawing/2014/main" id="{9705A26F-D0EA-5602-E08C-B6D518CA220B}"/>
              </a:ext>
            </a:extLst>
          </p:cNvPr>
          <p:cNvSpPr>
            <a:spLocks noGrp="1"/>
          </p:cNvSpPr>
          <p:nvPr>
            <p:ph type="title"/>
          </p:nvPr>
        </p:nvSpPr>
        <p:spPr>
          <a:xfrm>
            <a:off x="536642" y="365125"/>
            <a:ext cx="9687128" cy="734101"/>
          </a:xfrm>
        </p:spPr>
        <p:txBody>
          <a:bodyPr>
            <a:normAutofit/>
          </a:bodyPr>
          <a:lstStyle>
            <a:lvl1pPr>
              <a:defRPr sz="3600" cap="all" spc="300" baseline="0"/>
            </a:lvl1pPr>
          </a:lstStyle>
          <a:p>
            <a:r>
              <a:rPr lang="en-US" dirty="0"/>
              <a:t>Click to edit Master title style</a:t>
            </a:r>
            <a:endParaRPr lang="en-ZA" dirty="0"/>
          </a:p>
        </p:txBody>
      </p:sp>
    </p:spTree>
    <p:extLst>
      <p:ext uri="{BB962C8B-B14F-4D97-AF65-F5344CB8AC3E}">
        <p14:creationId xmlns:p14="http://schemas.microsoft.com/office/powerpoint/2010/main" val="131419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4" name="Picture 13" descr="A group of people in a hexagon shape&#10;&#10;AI-generated content may be incorrect.">
            <a:extLst>
              <a:ext uri="{FF2B5EF4-FFF2-40B4-BE49-F238E27FC236}">
                <a16:creationId xmlns:a16="http://schemas.microsoft.com/office/drawing/2014/main" id="{559540F4-AAC1-A1A5-7E57-390EA0F1AF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1" cy="6858000"/>
          </a:xfrm>
          <a:prstGeom prst="rect">
            <a:avLst/>
          </a:prstGeom>
        </p:spPr>
      </p:pic>
      <p:pic>
        <p:nvPicPr>
          <p:cNvPr id="8" name="Picture 7" descr="A black rectangle with a white rectangle in the middle&#10;&#10;Description automatically generated">
            <a:extLst>
              <a:ext uri="{FF2B5EF4-FFF2-40B4-BE49-F238E27FC236}">
                <a16:creationId xmlns:a16="http://schemas.microsoft.com/office/drawing/2014/main" id="{440BF2F9-6CFE-995A-5743-8E97D6EE7B2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7099"/>
          <a:stretch/>
        </p:blipFill>
        <p:spPr>
          <a:xfrm flipH="1">
            <a:off x="-1" y="5870039"/>
            <a:ext cx="1780097" cy="613847"/>
          </a:xfrm>
          <a:prstGeom prst="rect">
            <a:avLst/>
          </a:prstGeom>
        </p:spPr>
      </p:pic>
      <p:sp>
        <p:nvSpPr>
          <p:cNvPr id="10" name="TextBox 9">
            <a:extLst>
              <a:ext uri="{FF2B5EF4-FFF2-40B4-BE49-F238E27FC236}">
                <a16:creationId xmlns:a16="http://schemas.microsoft.com/office/drawing/2014/main" id="{0D0C03B8-CC8C-11C8-A92E-F19CFECE0155}"/>
              </a:ext>
            </a:extLst>
          </p:cNvPr>
          <p:cNvSpPr txBox="1"/>
          <p:nvPr userDrawn="1"/>
        </p:nvSpPr>
        <p:spPr>
          <a:xfrm>
            <a:off x="396006" y="5983060"/>
            <a:ext cx="706401" cy="369332"/>
          </a:xfrm>
          <a:prstGeom prst="rect">
            <a:avLst/>
          </a:prstGeom>
          <a:noFill/>
        </p:spPr>
        <p:txBody>
          <a:bodyPr wrap="square" rtlCol="0">
            <a:spAutoFit/>
          </a:bodyPr>
          <a:lstStyle/>
          <a:p>
            <a:pPr algn="ctr"/>
            <a:fld id="{6E9341DE-8B27-4472-BECC-55C285568EFA}" type="slidenum">
              <a:rPr lang="en-US" spc="300" smtClean="0"/>
              <a:t>‹#›</a:t>
            </a:fld>
            <a:endParaRPr lang="en-ZA" spc="300" dirty="0"/>
          </a:p>
        </p:txBody>
      </p:sp>
      <p:pic>
        <p:nvPicPr>
          <p:cNvPr id="15" name="Picture 14">
            <a:extLst>
              <a:ext uri="{FF2B5EF4-FFF2-40B4-BE49-F238E27FC236}">
                <a16:creationId xmlns:a16="http://schemas.microsoft.com/office/drawing/2014/main" id="{C62899F7-0135-08C7-9EB9-EF53A7C1FBA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6606168"/>
            <a:ext cx="12192001" cy="260870"/>
          </a:xfrm>
          <a:prstGeom prst="rect">
            <a:avLst/>
          </a:prstGeom>
        </p:spPr>
      </p:pic>
      <p:sp>
        <p:nvSpPr>
          <p:cNvPr id="16" name="TextBox 15">
            <a:extLst>
              <a:ext uri="{FF2B5EF4-FFF2-40B4-BE49-F238E27FC236}">
                <a16:creationId xmlns:a16="http://schemas.microsoft.com/office/drawing/2014/main" id="{6E1951D7-DE1D-130B-949D-DBD5A201FC1D}"/>
              </a:ext>
            </a:extLst>
          </p:cNvPr>
          <p:cNvSpPr txBox="1"/>
          <p:nvPr userDrawn="1"/>
        </p:nvSpPr>
        <p:spPr>
          <a:xfrm>
            <a:off x="190124" y="6626771"/>
            <a:ext cx="2661719" cy="230832"/>
          </a:xfrm>
          <a:prstGeom prst="rect">
            <a:avLst/>
          </a:prstGeom>
          <a:noFill/>
        </p:spPr>
        <p:txBody>
          <a:bodyPr wrap="square" rtlCol="0">
            <a:spAutoFit/>
          </a:bodyPr>
          <a:lstStyle/>
          <a:p>
            <a:r>
              <a:rPr lang="en-US" sz="900" dirty="0">
                <a:solidFill>
                  <a:srgbClr val="FFFFFF"/>
                </a:solidFill>
              </a:rPr>
              <a:t>GEMS is an </a:t>
            </a:r>
            <a:r>
              <a:rPr lang="en-US" sz="900" dirty="0" err="1">
                <a:solidFill>
                  <a:srgbClr val="FFFFFF"/>
                </a:solidFill>
              </a:rPr>
              <a:t>authorised</a:t>
            </a:r>
            <a:r>
              <a:rPr lang="en-US" sz="900" dirty="0">
                <a:solidFill>
                  <a:srgbClr val="FFFFFF"/>
                </a:solidFill>
              </a:rPr>
              <a:t> FSP (FSP No 52861)</a:t>
            </a:r>
            <a:endParaRPr lang="en-ZA" sz="900" dirty="0">
              <a:solidFill>
                <a:srgbClr val="FFFFFF"/>
              </a:solidFill>
            </a:endParaRPr>
          </a:p>
        </p:txBody>
      </p:sp>
      <p:sp>
        <p:nvSpPr>
          <p:cNvPr id="17" name="TextBox 16">
            <a:extLst>
              <a:ext uri="{FF2B5EF4-FFF2-40B4-BE49-F238E27FC236}">
                <a16:creationId xmlns:a16="http://schemas.microsoft.com/office/drawing/2014/main" id="{838B6EEC-4E14-FA78-B62D-8E117687FA52}"/>
              </a:ext>
            </a:extLst>
          </p:cNvPr>
          <p:cNvSpPr txBox="1"/>
          <p:nvPr userDrawn="1"/>
        </p:nvSpPr>
        <p:spPr>
          <a:xfrm>
            <a:off x="9340157" y="6626771"/>
            <a:ext cx="2661719" cy="230832"/>
          </a:xfrm>
          <a:prstGeom prst="rect">
            <a:avLst/>
          </a:prstGeom>
          <a:noFill/>
        </p:spPr>
        <p:txBody>
          <a:bodyPr wrap="square" rtlCol="0">
            <a:spAutoFit/>
          </a:bodyPr>
          <a:lstStyle/>
          <a:p>
            <a:pPr algn="r"/>
            <a:r>
              <a:rPr lang="en-US" sz="900" dirty="0">
                <a:solidFill>
                  <a:srgbClr val="FFFFFF"/>
                </a:solidFill>
              </a:rPr>
              <a:t>Working towards a healthier you</a:t>
            </a:r>
            <a:endParaRPr lang="en-ZA" sz="900" dirty="0">
              <a:solidFill>
                <a:srgbClr val="FFFFFF"/>
              </a:solidFill>
            </a:endParaRPr>
          </a:p>
        </p:txBody>
      </p:sp>
      <p:sp>
        <p:nvSpPr>
          <p:cNvPr id="4" name="Title 1">
            <a:extLst>
              <a:ext uri="{FF2B5EF4-FFF2-40B4-BE49-F238E27FC236}">
                <a16:creationId xmlns:a16="http://schemas.microsoft.com/office/drawing/2014/main" id="{D6BA1561-9D5A-CBE6-2461-CE5A72555B4A}"/>
              </a:ext>
            </a:extLst>
          </p:cNvPr>
          <p:cNvSpPr>
            <a:spLocks noGrp="1"/>
          </p:cNvSpPr>
          <p:nvPr>
            <p:ph type="title"/>
          </p:nvPr>
        </p:nvSpPr>
        <p:spPr>
          <a:xfrm>
            <a:off x="536642" y="365125"/>
            <a:ext cx="9687128" cy="734101"/>
          </a:xfrm>
        </p:spPr>
        <p:txBody>
          <a:bodyPr>
            <a:normAutofit/>
          </a:bodyPr>
          <a:lstStyle>
            <a:lvl1pPr>
              <a:defRPr sz="3600" cap="all" spc="300" baseline="0"/>
            </a:lvl1pPr>
          </a:lstStyle>
          <a:p>
            <a:r>
              <a:rPr lang="en-US" dirty="0"/>
              <a:t>Click to edit Master title style</a:t>
            </a:r>
            <a:endParaRPr lang="en-ZA" dirty="0"/>
          </a:p>
        </p:txBody>
      </p:sp>
    </p:spTree>
    <p:extLst>
      <p:ext uri="{BB962C8B-B14F-4D97-AF65-F5344CB8AC3E}">
        <p14:creationId xmlns:p14="http://schemas.microsoft.com/office/powerpoint/2010/main" val="4064370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4" name="Picture 13" descr="A group of people in a hexagon shape&#10;&#10;AI-generated content may be incorrect.">
            <a:extLst>
              <a:ext uri="{FF2B5EF4-FFF2-40B4-BE49-F238E27FC236}">
                <a16:creationId xmlns:a16="http://schemas.microsoft.com/office/drawing/2014/main" id="{559540F4-AAC1-A1A5-7E57-390EA0F1AF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1" cy="6858000"/>
          </a:xfrm>
          <a:prstGeom prst="rect">
            <a:avLst/>
          </a:prstGeom>
        </p:spPr>
      </p:pic>
      <p:pic>
        <p:nvPicPr>
          <p:cNvPr id="8" name="Picture 7" descr="A black rectangle with a white rectangle in the middle&#10;&#10;Description automatically generated">
            <a:extLst>
              <a:ext uri="{FF2B5EF4-FFF2-40B4-BE49-F238E27FC236}">
                <a16:creationId xmlns:a16="http://schemas.microsoft.com/office/drawing/2014/main" id="{440BF2F9-6CFE-995A-5743-8E97D6EE7B2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7099"/>
          <a:stretch/>
        </p:blipFill>
        <p:spPr>
          <a:xfrm flipH="1">
            <a:off x="-1" y="5870039"/>
            <a:ext cx="1780097" cy="613847"/>
          </a:xfrm>
          <a:prstGeom prst="rect">
            <a:avLst/>
          </a:prstGeom>
        </p:spPr>
      </p:pic>
      <p:sp>
        <p:nvSpPr>
          <p:cNvPr id="10" name="TextBox 9">
            <a:extLst>
              <a:ext uri="{FF2B5EF4-FFF2-40B4-BE49-F238E27FC236}">
                <a16:creationId xmlns:a16="http://schemas.microsoft.com/office/drawing/2014/main" id="{0D0C03B8-CC8C-11C8-A92E-F19CFECE0155}"/>
              </a:ext>
            </a:extLst>
          </p:cNvPr>
          <p:cNvSpPr txBox="1"/>
          <p:nvPr userDrawn="1"/>
        </p:nvSpPr>
        <p:spPr>
          <a:xfrm>
            <a:off x="396006" y="5983060"/>
            <a:ext cx="706401" cy="369332"/>
          </a:xfrm>
          <a:prstGeom prst="rect">
            <a:avLst/>
          </a:prstGeom>
          <a:noFill/>
        </p:spPr>
        <p:txBody>
          <a:bodyPr wrap="square" rtlCol="0">
            <a:spAutoFit/>
          </a:bodyPr>
          <a:lstStyle/>
          <a:p>
            <a:pPr algn="ctr"/>
            <a:fld id="{6E9341DE-8B27-4472-BECC-55C285568EFA}" type="slidenum">
              <a:rPr lang="en-US" spc="300" smtClean="0"/>
              <a:t>‹#›</a:t>
            </a:fld>
            <a:endParaRPr lang="en-ZA" spc="300" dirty="0"/>
          </a:p>
        </p:txBody>
      </p:sp>
      <p:pic>
        <p:nvPicPr>
          <p:cNvPr id="15" name="Picture 14">
            <a:extLst>
              <a:ext uri="{FF2B5EF4-FFF2-40B4-BE49-F238E27FC236}">
                <a16:creationId xmlns:a16="http://schemas.microsoft.com/office/drawing/2014/main" id="{C62899F7-0135-08C7-9EB9-EF53A7C1FBA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6606168"/>
            <a:ext cx="12192001" cy="260870"/>
          </a:xfrm>
          <a:prstGeom prst="rect">
            <a:avLst/>
          </a:prstGeom>
        </p:spPr>
      </p:pic>
      <p:sp>
        <p:nvSpPr>
          <p:cNvPr id="16" name="TextBox 15">
            <a:extLst>
              <a:ext uri="{FF2B5EF4-FFF2-40B4-BE49-F238E27FC236}">
                <a16:creationId xmlns:a16="http://schemas.microsoft.com/office/drawing/2014/main" id="{6E1951D7-DE1D-130B-949D-DBD5A201FC1D}"/>
              </a:ext>
            </a:extLst>
          </p:cNvPr>
          <p:cNvSpPr txBox="1"/>
          <p:nvPr userDrawn="1"/>
        </p:nvSpPr>
        <p:spPr>
          <a:xfrm>
            <a:off x="190124" y="6626771"/>
            <a:ext cx="2661719" cy="230832"/>
          </a:xfrm>
          <a:prstGeom prst="rect">
            <a:avLst/>
          </a:prstGeom>
          <a:noFill/>
        </p:spPr>
        <p:txBody>
          <a:bodyPr wrap="square" rtlCol="0">
            <a:spAutoFit/>
          </a:bodyPr>
          <a:lstStyle/>
          <a:p>
            <a:r>
              <a:rPr lang="en-US" sz="900" dirty="0">
                <a:solidFill>
                  <a:srgbClr val="FFFFFF"/>
                </a:solidFill>
              </a:rPr>
              <a:t>GEMS is an </a:t>
            </a:r>
            <a:r>
              <a:rPr lang="en-US" sz="900" dirty="0" err="1">
                <a:solidFill>
                  <a:srgbClr val="FFFFFF"/>
                </a:solidFill>
              </a:rPr>
              <a:t>authorised</a:t>
            </a:r>
            <a:r>
              <a:rPr lang="en-US" sz="900" dirty="0">
                <a:solidFill>
                  <a:srgbClr val="FFFFFF"/>
                </a:solidFill>
              </a:rPr>
              <a:t> FSP (FSP No 52861)</a:t>
            </a:r>
            <a:endParaRPr lang="en-ZA" sz="900" dirty="0">
              <a:solidFill>
                <a:srgbClr val="FFFFFF"/>
              </a:solidFill>
            </a:endParaRPr>
          </a:p>
        </p:txBody>
      </p:sp>
      <p:sp>
        <p:nvSpPr>
          <p:cNvPr id="17" name="TextBox 16">
            <a:extLst>
              <a:ext uri="{FF2B5EF4-FFF2-40B4-BE49-F238E27FC236}">
                <a16:creationId xmlns:a16="http://schemas.microsoft.com/office/drawing/2014/main" id="{838B6EEC-4E14-FA78-B62D-8E117687FA52}"/>
              </a:ext>
            </a:extLst>
          </p:cNvPr>
          <p:cNvSpPr txBox="1"/>
          <p:nvPr userDrawn="1"/>
        </p:nvSpPr>
        <p:spPr>
          <a:xfrm>
            <a:off x="9340157" y="6626771"/>
            <a:ext cx="2661719" cy="230832"/>
          </a:xfrm>
          <a:prstGeom prst="rect">
            <a:avLst/>
          </a:prstGeom>
          <a:noFill/>
        </p:spPr>
        <p:txBody>
          <a:bodyPr wrap="square" rtlCol="0">
            <a:spAutoFit/>
          </a:bodyPr>
          <a:lstStyle/>
          <a:p>
            <a:pPr algn="r"/>
            <a:r>
              <a:rPr lang="en-US" sz="900" dirty="0">
                <a:solidFill>
                  <a:srgbClr val="FFFFFF"/>
                </a:solidFill>
              </a:rPr>
              <a:t>Working towards a healthier you</a:t>
            </a:r>
            <a:endParaRPr lang="en-ZA" sz="900" dirty="0">
              <a:solidFill>
                <a:srgbClr val="FFFFFF"/>
              </a:solidFill>
            </a:endParaRPr>
          </a:p>
        </p:txBody>
      </p:sp>
    </p:spTree>
    <p:extLst>
      <p:ext uri="{BB962C8B-B14F-4D97-AF65-F5344CB8AC3E}">
        <p14:creationId xmlns:p14="http://schemas.microsoft.com/office/powerpoint/2010/main" val="2177548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38D230-558E-D9E3-D315-E76782C773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222AC3BE-D3C9-A1E7-0328-0A60FBEB31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335038691"/>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2" r:id="rId3"/>
    <p:sldLayoutId id="2147483663" r:id="rId4"/>
    <p:sldLayoutId id="2147483664" r:id="rId5"/>
    <p:sldLayoutId id="2147483671" r:id="rId6"/>
    <p:sldLayoutId id="2147483672"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jpe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572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82EA6-EF88-B271-4F61-3B6CD7D112EB}"/>
              </a:ext>
            </a:extLst>
          </p:cNvPr>
          <p:cNvSpPr>
            <a:spLocks noGrp="1"/>
          </p:cNvSpPr>
          <p:nvPr>
            <p:ph type="title"/>
          </p:nvPr>
        </p:nvSpPr>
        <p:spPr>
          <a:effectLst>
            <a:outerShdw blurRad="50800" dist="38100" dir="5400000" algn="t" rotWithShape="0">
              <a:prstClr val="black">
                <a:alpha val="40000"/>
              </a:prstClr>
            </a:outerShdw>
          </a:effectLst>
        </p:spPr>
        <p:txBody>
          <a:bodyPr>
            <a:normAutofit/>
          </a:bodyPr>
          <a:lstStyle/>
          <a:p>
            <a:pPr algn="ctr"/>
            <a:r>
              <a:rPr lang="en-US" sz="7200" b="1" dirty="0"/>
              <a:t>THANK</a:t>
            </a:r>
            <a:r>
              <a:rPr lang="en-US" sz="7200" dirty="0"/>
              <a:t> YOU</a:t>
            </a:r>
            <a:endParaRPr lang="en-ZA" sz="7200" dirty="0"/>
          </a:p>
        </p:txBody>
      </p:sp>
      <p:sp>
        <p:nvSpPr>
          <p:cNvPr id="3" name="Text Placeholder 2">
            <a:extLst>
              <a:ext uri="{FF2B5EF4-FFF2-40B4-BE49-F238E27FC236}">
                <a16:creationId xmlns:a16="http://schemas.microsoft.com/office/drawing/2014/main" id="{14AF373C-8001-D93D-3148-76724E6A072B}"/>
              </a:ext>
            </a:extLst>
          </p:cNvPr>
          <p:cNvSpPr>
            <a:spLocks noGrp="1"/>
          </p:cNvSpPr>
          <p:nvPr>
            <p:ph type="body" idx="1"/>
          </p:nvPr>
        </p:nvSpPr>
        <p:spPr/>
        <p:txBody>
          <a:bodyPr/>
          <a:lstStyle/>
          <a:p>
            <a:pPr algn="ctr"/>
            <a:r>
              <a:rPr lang="en-US" dirty="0"/>
              <a:t>We look forward to hosting you next year!</a:t>
            </a:r>
            <a:endParaRPr lang="en-ZA" dirty="0"/>
          </a:p>
        </p:txBody>
      </p:sp>
    </p:spTree>
    <p:extLst>
      <p:ext uri="{BB962C8B-B14F-4D97-AF65-F5344CB8AC3E}">
        <p14:creationId xmlns:p14="http://schemas.microsoft.com/office/powerpoint/2010/main" val="3037966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D9A1A-F66C-22DC-9E40-88CB35114C6B}"/>
              </a:ext>
            </a:extLst>
          </p:cNvPr>
          <p:cNvSpPr>
            <a:spLocks noGrp="1"/>
          </p:cNvSpPr>
          <p:nvPr>
            <p:ph type="ctrTitle"/>
          </p:nvPr>
        </p:nvSpPr>
        <p:spPr>
          <a:xfrm>
            <a:off x="314632" y="1355464"/>
            <a:ext cx="5781367" cy="2387600"/>
          </a:xfrm>
        </p:spPr>
        <p:txBody>
          <a:bodyPr>
            <a:noAutofit/>
          </a:bodyPr>
          <a:lstStyle/>
          <a:p>
            <a:r>
              <a:rPr lang="en-ZA" sz="4000" dirty="0"/>
              <a:t> Siyabulela  Tsengiwe</a:t>
            </a:r>
          </a:p>
        </p:txBody>
      </p:sp>
      <p:sp>
        <p:nvSpPr>
          <p:cNvPr id="3" name="Subtitle 2">
            <a:extLst>
              <a:ext uri="{FF2B5EF4-FFF2-40B4-BE49-F238E27FC236}">
                <a16:creationId xmlns:a16="http://schemas.microsoft.com/office/drawing/2014/main" id="{04C4BD3E-F2FB-A049-A38C-3C1B7B88654E}"/>
              </a:ext>
            </a:extLst>
          </p:cNvPr>
          <p:cNvSpPr>
            <a:spLocks noGrp="1"/>
          </p:cNvSpPr>
          <p:nvPr>
            <p:ph type="subTitle" idx="1"/>
          </p:nvPr>
        </p:nvSpPr>
        <p:spPr>
          <a:xfrm>
            <a:off x="314632" y="3743064"/>
            <a:ext cx="6131888" cy="1322712"/>
          </a:xfrm>
        </p:spPr>
        <p:txBody>
          <a:bodyPr>
            <a:noAutofit/>
          </a:bodyPr>
          <a:lstStyle/>
          <a:p>
            <a:r>
              <a:rPr lang="en-US" sz="2600" b="1" dirty="0"/>
              <a:t>Governance and Fiduciary Responsibilities Aimed at Maintaining Medical Aid Sustainability</a:t>
            </a:r>
            <a:endParaRPr lang="en-ZA" sz="2600" b="1" dirty="0"/>
          </a:p>
        </p:txBody>
      </p:sp>
      <p:pic>
        <p:nvPicPr>
          <p:cNvPr id="12" name="Picture Placeholder 11" descr="A person in a suit with his arms crossed&#10;&#10;Description automatically generated">
            <a:extLst>
              <a:ext uri="{FF2B5EF4-FFF2-40B4-BE49-F238E27FC236}">
                <a16:creationId xmlns:a16="http://schemas.microsoft.com/office/drawing/2014/main" id="{911C1A27-B13F-BFD7-04AE-1A81BFAEBF7E}"/>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5154" b="5154"/>
          <a:stretch>
            <a:fillRect/>
          </a:stretch>
        </p:blipFill>
        <p:spPr/>
      </p:pic>
    </p:spTree>
    <p:extLst>
      <p:ext uri="{BB962C8B-B14F-4D97-AF65-F5344CB8AC3E}">
        <p14:creationId xmlns:p14="http://schemas.microsoft.com/office/powerpoint/2010/main" val="2841302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E09B3-33D3-D7D4-BA6A-CF3DE3BA77CA}"/>
              </a:ext>
            </a:extLst>
          </p:cNvPr>
          <p:cNvSpPr>
            <a:spLocks noGrp="1"/>
          </p:cNvSpPr>
          <p:nvPr>
            <p:ph type="title"/>
          </p:nvPr>
        </p:nvSpPr>
        <p:spPr/>
        <p:txBody>
          <a:bodyPr/>
          <a:lstStyle/>
          <a:p>
            <a:r>
              <a:rPr lang="en-US" dirty="0"/>
              <a:t>Role of the Board of Trustees</a:t>
            </a:r>
            <a:endParaRPr lang="en-ZA" dirty="0"/>
          </a:p>
        </p:txBody>
      </p:sp>
      <p:graphicFrame>
        <p:nvGraphicFramePr>
          <p:cNvPr id="4" name="Content Placeholder 3">
            <a:extLst>
              <a:ext uri="{FF2B5EF4-FFF2-40B4-BE49-F238E27FC236}">
                <a16:creationId xmlns:a16="http://schemas.microsoft.com/office/drawing/2014/main" id="{474FCD86-2CC9-C03C-ADA1-CCF910B08955}"/>
              </a:ext>
            </a:extLst>
          </p:cNvPr>
          <p:cNvGraphicFramePr>
            <a:graphicFrameLocks noGrp="1"/>
          </p:cNvGraphicFramePr>
          <p:nvPr>
            <p:ph idx="1"/>
            <p:extLst>
              <p:ext uri="{D42A27DB-BD31-4B8C-83A1-F6EECF244321}">
                <p14:modId xmlns:p14="http://schemas.microsoft.com/office/powerpoint/2010/main" val="2038040536"/>
              </p:ext>
            </p:extLst>
          </p:nvPr>
        </p:nvGraphicFramePr>
        <p:xfrm>
          <a:off x="536642" y="1236386"/>
          <a:ext cx="10515600" cy="4561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6408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3910B2C-301E-05C6-9B58-B810673B3F0C}"/>
              </a:ext>
            </a:extLst>
          </p:cNvPr>
          <p:cNvGraphicFramePr/>
          <p:nvPr>
            <p:extLst>
              <p:ext uri="{D42A27DB-BD31-4B8C-83A1-F6EECF244321}">
                <p14:modId xmlns:p14="http://schemas.microsoft.com/office/powerpoint/2010/main" val="615269601"/>
              </p:ext>
            </p:extLst>
          </p:nvPr>
        </p:nvGraphicFramePr>
        <p:xfrm>
          <a:off x="4073832" y="878485"/>
          <a:ext cx="7793704" cy="5101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Diagonal Corners Rounded 3">
            <a:extLst>
              <a:ext uri="{FF2B5EF4-FFF2-40B4-BE49-F238E27FC236}">
                <a16:creationId xmlns:a16="http://schemas.microsoft.com/office/drawing/2014/main" id="{FDF649B0-0C08-6361-5686-83C9664B2547}"/>
              </a:ext>
            </a:extLst>
          </p:cNvPr>
          <p:cNvSpPr/>
          <p:nvPr/>
        </p:nvSpPr>
        <p:spPr>
          <a:xfrm>
            <a:off x="432619" y="2133601"/>
            <a:ext cx="4365523" cy="2104103"/>
          </a:xfrm>
          <a:prstGeom prst="round2DiagRect">
            <a:avLst/>
          </a:prstGeom>
          <a:solidFill>
            <a:schemeClr val="bg1"/>
          </a:solidFill>
          <a:ln>
            <a:solidFill>
              <a:schemeClr val="bg1">
                <a:lumMod val="9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Legal Framework, Policy &amp; Guidelines</a:t>
            </a:r>
          </a:p>
        </p:txBody>
      </p:sp>
      <p:pic>
        <p:nvPicPr>
          <p:cNvPr id="1026" name="Picture 2" descr="Law scale icon black color in circle Royalty Free Vector">
            <a:extLst>
              <a:ext uri="{FF2B5EF4-FFF2-40B4-BE49-F238E27FC236}">
                <a16:creationId xmlns:a16="http://schemas.microsoft.com/office/drawing/2014/main" id="{E71E66EE-E4E0-907B-B1B7-0B413C34E892}"/>
              </a:ext>
            </a:extLst>
          </p:cNvPr>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r="606" b="7670"/>
          <a:stretch/>
        </p:blipFill>
        <p:spPr bwMode="auto">
          <a:xfrm>
            <a:off x="7327081" y="2783308"/>
            <a:ext cx="1287206" cy="1291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437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B6C02-304A-4450-6811-BD03B5A3486A}"/>
              </a:ext>
            </a:extLst>
          </p:cNvPr>
          <p:cNvSpPr>
            <a:spLocks noGrp="1"/>
          </p:cNvSpPr>
          <p:nvPr>
            <p:ph type="title"/>
          </p:nvPr>
        </p:nvSpPr>
        <p:spPr/>
        <p:txBody>
          <a:bodyPr/>
          <a:lstStyle/>
          <a:p>
            <a:r>
              <a:rPr lang="en-ZA" dirty="0"/>
              <a:t>Strategy and Execution</a:t>
            </a:r>
          </a:p>
        </p:txBody>
      </p:sp>
      <p:sp>
        <p:nvSpPr>
          <p:cNvPr id="3" name="Rectangle: Rounded Corners 2">
            <a:extLst>
              <a:ext uri="{FF2B5EF4-FFF2-40B4-BE49-F238E27FC236}">
                <a16:creationId xmlns:a16="http://schemas.microsoft.com/office/drawing/2014/main" id="{A83D3A08-D34C-7CA1-B427-D3EB6B9AA77B}"/>
              </a:ext>
            </a:extLst>
          </p:cNvPr>
          <p:cNvSpPr/>
          <p:nvPr/>
        </p:nvSpPr>
        <p:spPr>
          <a:xfrm>
            <a:off x="1357334" y="1532128"/>
            <a:ext cx="8988462" cy="1247647"/>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The BOT is responsible for providing strategic direction. Yes, management plays an important role in the formulation of the strategy, however approval resides with the Board. The BOT also approves Annual Business Plans that give effect to the strategy.</a:t>
            </a:r>
          </a:p>
        </p:txBody>
      </p:sp>
      <p:sp>
        <p:nvSpPr>
          <p:cNvPr id="4" name="Rectangle: Rounded Corners 3">
            <a:extLst>
              <a:ext uri="{FF2B5EF4-FFF2-40B4-BE49-F238E27FC236}">
                <a16:creationId xmlns:a16="http://schemas.microsoft.com/office/drawing/2014/main" id="{C1CDEA96-4F1D-815B-6432-1144261BFA0E}"/>
              </a:ext>
            </a:extLst>
          </p:cNvPr>
          <p:cNvSpPr/>
          <p:nvPr/>
        </p:nvSpPr>
        <p:spPr>
          <a:xfrm>
            <a:off x="1935175" y="3022591"/>
            <a:ext cx="9065057" cy="1158224"/>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Developments in the health sector, globally and domestically dictate that Trustees become more strategic than ever before in the governance of Medical Schemes</a:t>
            </a:r>
          </a:p>
        </p:txBody>
      </p:sp>
      <p:sp>
        <p:nvSpPr>
          <p:cNvPr id="5" name="Rectangle: Rounded Corners 4">
            <a:extLst>
              <a:ext uri="{FF2B5EF4-FFF2-40B4-BE49-F238E27FC236}">
                <a16:creationId xmlns:a16="http://schemas.microsoft.com/office/drawing/2014/main" id="{A8002E7A-DEAA-AD67-D98A-05F2DEF21729}"/>
              </a:ext>
            </a:extLst>
          </p:cNvPr>
          <p:cNvSpPr/>
          <p:nvPr/>
        </p:nvSpPr>
        <p:spPr>
          <a:xfrm>
            <a:off x="2761085" y="4370781"/>
            <a:ext cx="8860939" cy="1042220"/>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The execution of the approved strategy is the responsibility of Management. The Board monitors and evaluate the execution of the strategy to ensure the achievement of the strategic objectives</a:t>
            </a:r>
          </a:p>
        </p:txBody>
      </p:sp>
      <p:sp>
        <p:nvSpPr>
          <p:cNvPr id="6" name="TextBox 5">
            <a:extLst>
              <a:ext uri="{FF2B5EF4-FFF2-40B4-BE49-F238E27FC236}">
                <a16:creationId xmlns:a16="http://schemas.microsoft.com/office/drawing/2014/main" id="{D69534BD-C012-F57F-B399-566F30340E8F}"/>
              </a:ext>
            </a:extLst>
          </p:cNvPr>
          <p:cNvSpPr txBox="1"/>
          <p:nvPr/>
        </p:nvSpPr>
        <p:spPr>
          <a:xfrm>
            <a:off x="912621" y="3133679"/>
            <a:ext cx="1022555" cy="1015663"/>
          </a:xfrm>
          <a:prstGeom prst="rect">
            <a:avLst/>
          </a:prstGeom>
          <a:noFill/>
        </p:spPr>
        <p:txBody>
          <a:bodyPr wrap="square" rtlCol="0">
            <a:spAutoFit/>
          </a:bodyPr>
          <a:lstStyle/>
          <a:p>
            <a:pPr marL="285750" indent="-285750">
              <a:buFont typeface="Wingdings" panose="05000000000000000000" pitchFamily="2" charset="2"/>
              <a:buChar char="ü"/>
            </a:pPr>
            <a:r>
              <a:rPr lang="en-US" sz="6000" dirty="0"/>
              <a:t> </a:t>
            </a:r>
          </a:p>
        </p:txBody>
      </p:sp>
      <p:sp>
        <p:nvSpPr>
          <p:cNvPr id="15" name="TextBox 14">
            <a:extLst>
              <a:ext uri="{FF2B5EF4-FFF2-40B4-BE49-F238E27FC236}">
                <a16:creationId xmlns:a16="http://schemas.microsoft.com/office/drawing/2014/main" id="{CF2032DB-4ED0-BFC0-2A7F-B32FAD3324E0}"/>
              </a:ext>
            </a:extLst>
          </p:cNvPr>
          <p:cNvSpPr txBox="1"/>
          <p:nvPr/>
        </p:nvSpPr>
        <p:spPr>
          <a:xfrm>
            <a:off x="1738530" y="4450397"/>
            <a:ext cx="1022555" cy="1015663"/>
          </a:xfrm>
          <a:prstGeom prst="rect">
            <a:avLst/>
          </a:prstGeom>
          <a:noFill/>
        </p:spPr>
        <p:txBody>
          <a:bodyPr wrap="square" rtlCol="0">
            <a:spAutoFit/>
          </a:bodyPr>
          <a:lstStyle/>
          <a:p>
            <a:pPr marL="285750" indent="-285750">
              <a:buFont typeface="Wingdings" panose="05000000000000000000" pitchFamily="2" charset="2"/>
              <a:buChar char="ü"/>
            </a:pPr>
            <a:r>
              <a:rPr lang="en-US" sz="6000" dirty="0"/>
              <a:t> </a:t>
            </a:r>
          </a:p>
        </p:txBody>
      </p:sp>
      <p:sp>
        <p:nvSpPr>
          <p:cNvPr id="16" name="TextBox 15">
            <a:extLst>
              <a:ext uri="{FF2B5EF4-FFF2-40B4-BE49-F238E27FC236}">
                <a16:creationId xmlns:a16="http://schemas.microsoft.com/office/drawing/2014/main" id="{68BB3B71-E1B6-5B46-38DE-54B534890980}"/>
              </a:ext>
            </a:extLst>
          </p:cNvPr>
          <p:cNvSpPr txBox="1"/>
          <p:nvPr/>
        </p:nvSpPr>
        <p:spPr>
          <a:xfrm>
            <a:off x="250722" y="1605109"/>
            <a:ext cx="1022555" cy="1015663"/>
          </a:xfrm>
          <a:prstGeom prst="rect">
            <a:avLst/>
          </a:prstGeom>
          <a:noFill/>
        </p:spPr>
        <p:txBody>
          <a:bodyPr wrap="square" rtlCol="0">
            <a:spAutoFit/>
          </a:bodyPr>
          <a:lstStyle/>
          <a:p>
            <a:pPr marL="285750" indent="-285750">
              <a:buFont typeface="Wingdings" panose="05000000000000000000" pitchFamily="2" charset="2"/>
              <a:buChar char="ü"/>
            </a:pPr>
            <a:r>
              <a:rPr lang="en-US" sz="6000" dirty="0"/>
              <a:t> </a:t>
            </a:r>
          </a:p>
        </p:txBody>
      </p:sp>
    </p:spTree>
    <p:extLst>
      <p:ext uri="{BB962C8B-B14F-4D97-AF65-F5344CB8AC3E}">
        <p14:creationId xmlns:p14="http://schemas.microsoft.com/office/powerpoint/2010/main" val="3785187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B6C02-304A-4450-6811-BD03B5A3486A}"/>
              </a:ext>
            </a:extLst>
          </p:cNvPr>
          <p:cNvSpPr>
            <a:spLocks noGrp="1"/>
          </p:cNvSpPr>
          <p:nvPr>
            <p:ph type="title"/>
          </p:nvPr>
        </p:nvSpPr>
        <p:spPr/>
        <p:txBody>
          <a:bodyPr/>
          <a:lstStyle/>
          <a:p>
            <a:r>
              <a:rPr lang="en-ZA" dirty="0"/>
              <a:t>Principal Officers</a:t>
            </a:r>
          </a:p>
        </p:txBody>
      </p:sp>
      <p:sp>
        <p:nvSpPr>
          <p:cNvPr id="3" name="Rectangle: Rounded Corners 2">
            <a:extLst>
              <a:ext uri="{FF2B5EF4-FFF2-40B4-BE49-F238E27FC236}">
                <a16:creationId xmlns:a16="http://schemas.microsoft.com/office/drawing/2014/main" id="{9F4878DA-D155-1C95-8231-315587185ACD}"/>
              </a:ext>
            </a:extLst>
          </p:cNvPr>
          <p:cNvSpPr/>
          <p:nvPr/>
        </p:nvSpPr>
        <p:spPr>
          <a:xfrm>
            <a:off x="466396" y="1173626"/>
            <a:ext cx="5629604" cy="983934"/>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ctr"/>
            <a:r>
              <a:rPr lang="en-US" sz="2000" dirty="0">
                <a:solidFill>
                  <a:schemeClr val="tx1"/>
                </a:solidFill>
              </a:rPr>
              <a:t>Probably, the No 1 task of the Board is the appointment of a Principal Officer, </a:t>
            </a:r>
          </a:p>
          <a:p>
            <a:pPr marL="342900" indent="-342900" algn="ctr"/>
            <a:r>
              <a:rPr lang="en-US" sz="2000" dirty="0">
                <a:solidFill>
                  <a:schemeClr val="tx1"/>
                </a:solidFill>
              </a:rPr>
              <a:t>fit and proper</a:t>
            </a:r>
          </a:p>
        </p:txBody>
      </p:sp>
      <p:sp>
        <p:nvSpPr>
          <p:cNvPr id="11" name="Rectangle: Rounded Corners 10">
            <a:extLst>
              <a:ext uri="{FF2B5EF4-FFF2-40B4-BE49-F238E27FC236}">
                <a16:creationId xmlns:a16="http://schemas.microsoft.com/office/drawing/2014/main" id="{6B90F556-713D-97F5-0268-4EEC5CF9EBEB}"/>
              </a:ext>
            </a:extLst>
          </p:cNvPr>
          <p:cNvSpPr/>
          <p:nvPr/>
        </p:nvSpPr>
        <p:spPr>
          <a:xfrm>
            <a:off x="5828749" y="1982123"/>
            <a:ext cx="5629604" cy="1271442"/>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The principal Officer operates in terms of authority delegated by the Board. However, overall accountability on the delegated authority vests with the BOT</a:t>
            </a:r>
          </a:p>
        </p:txBody>
      </p:sp>
      <p:sp>
        <p:nvSpPr>
          <p:cNvPr id="12" name="Rectangle: Rounded Corners 11">
            <a:extLst>
              <a:ext uri="{FF2B5EF4-FFF2-40B4-BE49-F238E27FC236}">
                <a16:creationId xmlns:a16="http://schemas.microsoft.com/office/drawing/2014/main" id="{141A4CCD-71D2-3BC8-A511-F0DF916E2582}"/>
              </a:ext>
            </a:extLst>
          </p:cNvPr>
          <p:cNvSpPr/>
          <p:nvPr/>
        </p:nvSpPr>
        <p:spPr>
          <a:xfrm>
            <a:off x="536642" y="3040456"/>
            <a:ext cx="5629604" cy="1271442"/>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ctr"/>
            <a:r>
              <a:rPr lang="en-US" sz="2000" dirty="0">
                <a:solidFill>
                  <a:schemeClr val="tx1"/>
                </a:solidFill>
              </a:rPr>
              <a:t>Micro-management? Creating an enabling environment for the Principal Officer to manage the organization – simultaneously hold the PO accountable</a:t>
            </a:r>
          </a:p>
        </p:txBody>
      </p:sp>
      <p:sp>
        <p:nvSpPr>
          <p:cNvPr id="13" name="Rectangle: Rounded Corners 12">
            <a:extLst>
              <a:ext uri="{FF2B5EF4-FFF2-40B4-BE49-F238E27FC236}">
                <a16:creationId xmlns:a16="http://schemas.microsoft.com/office/drawing/2014/main" id="{76BE7B68-1FEF-2797-07B9-4132B2F4A7B9}"/>
              </a:ext>
            </a:extLst>
          </p:cNvPr>
          <p:cNvSpPr/>
          <p:nvPr/>
        </p:nvSpPr>
        <p:spPr>
          <a:xfrm>
            <a:off x="5722424" y="4024299"/>
            <a:ext cx="5629604" cy="1271442"/>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ctr"/>
            <a:r>
              <a:rPr lang="en-US" sz="2000" dirty="0">
                <a:solidFill>
                  <a:schemeClr val="tx1"/>
                </a:solidFill>
              </a:rPr>
              <a:t>Trustees must resist the temptation to get involved on operational matters and stay focused on their oversight function, all in the name of good governance</a:t>
            </a:r>
          </a:p>
        </p:txBody>
      </p:sp>
      <p:sp>
        <p:nvSpPr>
          <p:cNvPr id="14" name="Arrow: Left-Up 13">
            <a:extLst>
              <a:ext uri="{FF2B5EF4-FFF2-40B4-BE49-F238E27FC236}">
                <a16:creationId xmlns:a16="http://schemas.microsoft.com/office/drawing/2014/main" id="{F11BBFF6-9A0A-CCAA-F85A-C229ABA86B8C}"/>
              </a:ext>
            </a:extLst>
          </p:cNvPr>
          <p:cNvSpPr/>
          <p:nvPr/>
        </p:nvSpPr>
        <p:spPr>
          <a:xfrm flipV="1">
            <a:off x="6166246" y="1433803"/>
            <a:ext cx="531627" cy="484267"/>
          </a:xfrm>
          <a:prstGeom prst="leftUpArrow">
            <a:avLst/>
          </a:prstGeom>
          <a:solidFill>
            <a:schemeClr val="bg1"/>
          </a:solidFill>
          <a:ln>
            <a:solidFill>
              <a:schemeClr val="bg1">
                <a:lumMod val="90000"/>
              </a:schemeClr>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Left-Up 14">
            <a:extLst>
              <a:ext uri="{FF2B5EF4-FFF2-40B4-BE49-F238E27FC236}">
                <a16:creationId xmlns:a16="http://schemas.microsoft.com/office/drawing/2014/main" id="{1D24A8CF-F7D6-E65C-73E8-79834584E047}"/>
              </a:ext>
            </a:extLst>
          </p:cNvPr>
          <p:cNvSpPr/>
          <p:nvPr/>
        </p:nvSpPr>
        <p:spPr>
          <a:xfrm flipH="1" flipV="1">
            <a:off x="5167423" y="2480116"/>
            <a:ext cx="555001" cy="507345"/>
          </a:xfrm>
          <a:prstGeom prst="leftUpArrow">
            <a:avLst/>
          </a:prstGeom>
          <a:solidFill>
            <a:schemeClr val="bg1"/>
          </a:solidFill>
          <a:ln>
            <a:solidFill>
              <a:schemeClr val="bg1">
                <a:lumMod val="90000"/>
              </a:schemeClr>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Left-Up 15">
            <a:extLst>
              <a:ext uri="{FF2B5EF4-FFF2-40B4-BE49-F238E27FC236}">
                <a16:creationId xmlns:a16="http://schemas.microsoft.com/office/drawing/2014/main" id="{72B6BFDD-FB74-CFBA-93C2-C662FB334862}"/>
              </a:ext>
            </a:extLst>
          </p:cNvPr>
          <p:cNvSpPr/>
          <p:nvPr/>
        </p:nvSpPr>
        <p:spPr>
          <a:xfrm flipV="1">
            <a:off x="6282354" y="3434043"/>
            <a:ext cx="531627" cy="484267"/>
          </a:xfrm>
          <a:prstGeom prst="leftUpArrow">
            <a:avLst/>
          </a:prstGeom>
          <a:solidFill>
            <a:schemeClr val="bg1"/>
          </a:solidFill>
          <a:ln>
            <a:solidFill>
              <a:schemeClr val="bg1">
                <a:lumMod val="90000"/>
              </a:schemeClr>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3949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B6C02-304A-4450-6811-BD03B5A3486A}"/>
              </a:ext>
            </a:extLst>
          </p:cNvPr>
          <p:cNvSpPr>
            <a:spLocks noGrp="1"/>
          </p:cNvSpPr>
          <p:nvPr>
            <p:ph type="title"/>
          </p:nvPr>
        </p:nvSpPr>
        <p:spPr>
          <a:xfrm>
            <a:off x="536642" y="346837"/>
            <a:ext cx="9687128" cy="734101"/>
          </a:xfrm>
        </p:spPr>
        <p:txBody>
          <a:bodyPr/>
          <a:lstStyle/>
          <a:p>
            <a:r>
              <a:rPr lang="en-ZA" dirty="0"/>
              <a:t>Decision-making</a:t>
            </a:r>
          </a:p>
        </p:txBody>
      </p:sp>
      <p:sp>
        <p:nvSpPr>
          <p:cNvPr id="3" name="Rectangle: Single Corner Snipped 2">
            <a:extLst>
              <a:ext uri="{FF2B5EF4-FFF2-40B4-BE49-F238E27FC236}">
                <a16:creationId xmlns:a16="http://schemas.microsoft.com/office/drawing/2014/main" id="{9983E9FF-9A93-3CFC-943C-1313F3C52BDC}"/>
              </a:ext>
            </a:extLst>
          </p:cNvPr>
          <p:cNvSpPr/>
          <p:nvPr/>
        </p:nvSpPr>
        <p:spPr>
          <a:xfrm>
            <a:off x="757089" y="1848461"/>
            <a:ext cx="1976278" cy="3628792"/>
          </a:xfrm>
          <a:prstGeom prst="snip1Rect">
            <a:avLst/>
          </a:prstGeom>
          <a:solidFill>
            <a:schemeClr val="bg1"/>
          </a:solidFill>
          <a:ln>
            <a:solidFill>
              <a:schemeClr val="bg1">
                <a:lumMod val="9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Decision-making on matters of policy and strategy must be well-informed, positive and constructive</a:t>
            </a:r>
          </a:p>
        </p:txBody>
      </p:sp>
      <p:sp>
        <p:nvSpPr>
          <p:cNvPr id="4" name="Rectangle: Top Corners Snipped 3">
            <a:extLst>
              <a:ext uri="{FF2B5EF4-FFF2-40B4-BE49-F238E27FC236}">
                <a16:creationId xmlns:a16="http://schemas.microsoft.com/office/drawing/2014/main" id="{12B2B916-25D3-C570-6AA0-FB58E29ADA33}"/>
              </a:ext>
            </a:extLst>
          </p:cNvPr>
          <p:cNvSpPr/>
          <p:nvPr/>
        </p:nvSpPr>
        <p:spPr>
          <a:xfrm>
            <a:off x="2969334" y="1848460"/>
            <a:ext cx="1986115" cy="3628793"/>
          </a:xfrm>
          <a:prstGeom prst="snip2SameRect">
            <a:avLst/>
          </a:prstGeom>
          <a:solidFill>
            <a:schemeClr val="bg1"/>
          </a:solidFill>
          <a:ln>
            <a:solidFill>
              <a:schemeClr val="bg1">
                <a:lumMod val="9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Trustees ought to bring their independent and critical minds to all the issues before the Board, which helps to enrich decisions of the governing body - in best the interest of members</a:t>
            </a:r>
          </a:p>
        </p:txBody>
      </p:sp>
      <p:sp>
        <p:nvSpPr>
          <p:cNvPr id="5" name="Rectangle: Top Corners Snipped 4">
            <a:extLst>
              <a:ext uri="{FF2B5EF4-FFF2-40B4-BE49-F238E27FC236}">
                <a16:creationId xmlns:a16="http://schemas.microsoft.com/office/drawing/2014/main" id="{BD08F5FA-7B55-B3B2-EC0B-727739563972}"/>
              </a:ext>
            </a:extLst>
          </p:cNvPr>
          <p:cNvSpPr/>
          <p:nvPr/>
        </p:nvSpPr>
        <p:spPr>
          <a:xfrm>
            <a:off x="5191416" y="1848459"/>
            <a:ext cx="1986115" cy="3628795"/>
          </a:xfrm>
          <a:prstGeom prst="snip2SameRect">
            <a:avLst/>
          </a:prstGeom>
          <a:solidFill>
            <a:schemeClr val="bg1"/>
          </a:solidFill>
          <a:ln>
            <a:solidFill>
              <a:schemeClr val="bg1">
                <a:lumMod val="9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Decisions of the Board must be able to pass the test of rationality and procedural fairness</a:t>
            </a:r>
          </a:p>
        </p:txBody>
      </p:sp>
      <p:sp>
        <p:nvSpPr>
          <p:cNvPr id="7" name="Rectangle: Top Corners Snipped 6">
            <a:extLst>
              <a:ext uri="{FF2B5EF4-FFF2-40B4-BE49-F238E27FC236}">
                <a16:creationId xmlns:a16="http://schemas.microsoft.com/office/drawing/2014/main" id="{B85331AE-39FF-CE6A-9B76-569E1AC208D6}"/>
              </a:ext>
            </a:extLst>
          </p:cNvPr>
          <p:cNvSpPr/>
          <p:nvPr/>
        </p:nvSpPr>
        <p:spPr>
          <a:xfrm>
            <a:off x="7413498" y="1848459"/>
            <a:ext cx="1986115" cy="3628796"/>
          </a:xfrm>
          <a:prstGeom prst="snip2SameRect">
            <a:avLst/>
          </a:prstGeom>
          <a:solidFill>
            <a:schemeClr val="bg1"/>
          </a:solidFill>
          <a:ln>
            <a:solidFill>
              <a:schemeClr val="bg1">
                <a:lumMod val="9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The true test of leadership is not during the nicest of times but the most difficult times </a:t>
            </a:r>
          </a:p>
        </p:txBody>
      </p:sp>
      <p:sp>
        <p:nvSpPr>
          <p:cNvPr id="9" name="Rectangle: Single Corner Snipped 8">
            <a:extLst>
              <a:ext uri="{FF2B5EF4-FFF2-40B4-BE49-F238E27FC236}">
                <a16:creationId xmlns:a16="http://schemas.microsoft.com/office/drawing/2014/main" id="{623380B3-36D2-AF42-8B74-4AD932829AA6}"/>
              </a:ext>
            </a:extLst>
          </p:cNvPr>
          <p:cNvSpPr/>
          <p:nvPr/>
        </p:nvSpPr>
        <p:spPr>
          <a:xfrm flipH="1">
            <a:off x="9596328" y="1848458"/>
            <a:ext cx="2135423" cy="3628797"/>
          </a:xfrm>
          <a:prstGeom prst="snip1Rect">
            <a:avLst/>
          </a:prstGeom>
          <a:solidFill>
            <a:schemeClr val="bg1"/>
          </a:solidFill>
          <a:ln>
            <a:solidFill>
              <a:schemeClr val="bg1">
                <a:lumMod val="9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500" dirty="0">
                <a:solidFill>
                  <a:schemeClr val="tx1"/>
                </a:solidFill>
              </a:rPr>
              <a:t>One of the hard decisions that the GEMS BOT had to make last year was in respect of contribution increases for this year. After a careful consideration of all the relevant factors the Board had to find a balance between affordability and financial sustainability.</a:t>
            </a:r>
          </a:p>
        </p:txBody>
      </p:sp>
      <p:sp>
        <p:nvSpPr>
          <p:cNvPr id="11" name="TextBox 10">
            <a:extLst>
              <a:ext uri="{FF2B5EF4-FFF2-40B4-BE49-F238E27FC236}">
                <a16:creationId xmlns:a16="http://schemas.microsoft.com/office/drawing/2014/main" id="{D5A3E8A9-8CE0-7A20-3030-0D2FADB4AD45}"/>
              </a:ext>
            </a:extLst>
          </p:cNvPr>
          <p:cNvSpPr txBox="1"/>
          <p:nvPr/>
        </p:nvSpPr>
        <p:spPr>
          <a:xfrm>
            <a:off x="1366686" y="1099226"/>
            <a:ext cx="757084" cy="830997"/>
          </a:xfrm>
          <a:prstGeom prst="rect">
            <a:avLst/>
          </a:prstGeom>
          <a:noFill/>
        </p:spPr>
        <p:txBody>
          <a:bodyPr wrap="square">
            <a:spAutoFit/>
          </a:bodyPr>
          <a:lstStyle/>
          <a:p>
            <a:pPr marL="285750" indent="-285750">
              <a:buFont typeface="Wingdings" panose="05000000000000000000" pitchFamily="2" charset="2"/>
              <a:buChar char="ü"/>
            </a:pPr>
            <a:r>
              <a:rPr lang="en-US" sz="4800" dirty="0">
                <a:solidFill>
                  <a:schemeClr val="accent3">
                    <a:lumMod val="75000"/>
                  </a:schemeClr>
                </a:solidFill>
              </a:rPr>
              <a:t> </a:t>
            </a:r>
          </a:p>
        </p:txBody>
      </p:sp>
      <p:sp>
        <p:nvSpPr>
          <p:cNvPr id="12" name="TextBox 11">
            <a:extLst>
              <a:ext uri="{FF2B5EF4-FFF2-40B4-BE49-F238E27FC236}">
                <a16:creationId xmlns:a16="http://schemas.microsoft.com/office/drawing/2014/main" id="{1F6FAA6A-6E3A-E74D-208B-E12F6C834286}"/>
              </a:ext>
            </a:extLst>
          </p:cNvPr>
          <p:cNvSpPr txBox="1"/>
          <p:nvPr/>
        </p:nvSpPr>
        <p:spPr>
          <a:xfrm>
            <a:off x="3583849" y="1099226"/>
            <a:ext cx="757084" cy="830997"/>
          </a:xfrm>
          <a:prstGeom prst="rect">
            <a:avLst/>
          </a:prstGeom>
          <a:noFill/>
        </p:spPr>
        <p:txBody>
          <a:bodyPr wrap="square">
            <a:spAutoFit/>
          </a:bodyPr>
          <a:lstStyle/>
          <a:p>
            <a:pPr marL="285750" indent="-285750">
              <a:buFont typeface="Wingdings" panose="05000000000000000000" pitchFamily="2" charset="2"/>
              <a:buChar char="ü"/>
            </a:pPr>
            <a:r>
              <a:rPr lang="en-US" sz="4800" dirty="0">
                <a:solidFill>
                  <a:schemeClr val="accent3">
                    <a:lumMod val="75000"/>
                  </a:schemeClr>
                </a:solidFill>
              </a:rPr>
              <a:t> </a:t>
            </a:r>
          </a:p>
        </p:txBody>
      </p:sp>
      <p:sp>
        <p:nvSpPr>
          <p:cNvPr id="13" name="TextBox 12">
            <a:extLst>
              <a:ext uri="{FF2B5EF4-FFF2-40B4-BE49-F238E27FC236}">
                <a16:creationId xmlns:a16="http://schemas.microsoft.com/office/drawing/2014/main" id="{B71C8DB1-68DC-3582-8376-EBE4CF604E59}"/>
              </a:ext>
            </a:extLst>
          </p:cNvPr>
          <p:cNvSpPr txBox="1"/>
          <p:nvPr/>
        </p:nvSpPr>
        <p:spPr>
          <a:xfrm>
            <a:off x="5923938" y="1050059"/>
            <a:ext cx="757084" cy="830997"/>
          </a:xfrm>
          <a:prstGeom prst="rect">
            <a:avLst/>
          </a:prstGeom>
          <a:noFill/>
        </p:spPr>
        <p:txBody>
          <a:bodyPr wrap="square">
            <a:spAutoFit/>
          </a:bodyPr>
          <a:lstStyle/>
          <a:p>
            <a:pPr marL="285750" indent="-285750">
              <a:buFont typeface="Wingdings" panose="05000000000000000000" pitchFamily="2" charset="2"/>
              <a:buChar char="ü"/>
            </a:pPr>
            <a:r>
              <a:rPr lang="en-US" sz="4800" dirty="0">
                <a:solidFill>
                  <a:schemeClr val="accent3">
                    <a:lumMod val="75000"/>
                  </a:schemeClr>
                </a:solidFill>
              </a:rPr>
              <a:t> </a:t>
            </a:r>
          </a:p>
        </p:txBody>
      </p:sp>
      <p:sp>
        <p:nvSpPr>
          <p:cNvPr id="14" name="TextBox 13">
            <a:extLst>
              <a:ext uri="{FF2B5EF4-FFF2-40B4-BE49-F238E27FC236}">
                <a16:creationId xmlns:a16="http://schemas.microsoft.com/office/drawing/2014/main" id="{579D33C9-D48D-35DF-6C2D-BBA90DB74874}"/>
              </a:ext>
            </a:extLst>
          </p:cNvPr>
          <p:cNvSpPr txBox="1"/>
          <p:nvPr/>
        </p:nvSpPr>
        <p:spPr>
          <a:xfrm>
            <a:off x="8126372" y="1099226"/>
            <a:ext cx="757084" cy="830997"/>
          </a:xfrm>
          <a:prstGeom prst="rect">
            <a:avLst/>
          </a:prstGeom>
          <a:noFill/>
        </p:spPr>
        <p:txBody>
          <a:bodyPr wrap="square">
            <a:spAutoFit/>
          </a:bodyPr>
          <a:lstStyle/>
          <a:p>
            <a:pPr marL="285750" indent="-285750">
              <a:buFont typeface="Wingdings" panose="05000000000000000000" pitchFamily="2" charset="2"/>
              <a:buChar char="ü"/>
            </a:pPr>
            <a:r>
              <a:rPr lang="en-US" sz="4800" dirty="0">
                <a:solidFill>
                  <a:schemeClr val="accent3">
                    <a:lumMod val="75000"/>
                  </a:schemeClr>
                </a:solidFill>
              </a:rPr>
              <a:t> </a:t>
            </a:r>
          </a:p>
        </p:txBody>
      </p:sp>
      <p:sp>
        <p:nvSpPr>
          <p:cNvPr id="15" name="TextBox 14">
            <a:extLst>
              <a:ext uri="{FF2B5EF4-FFF2-40B4-BE49-F238E27FC236}">
                <a16:creationId xmlns:a16="http://schemas.microsoft.com/office/drawing/2014/main" id="{71346088-AF5C-7EFC-0ECB-5D078FB0B484}"/>
              </a:ext>
            </a:extLst>
          </p:cNvPr>
          <p:cNvSpPr txBox="1"/>
          <p:nvPr/>
        </p:nvSpPr>
        <p:spPr>
          <a:xfrm>
            <a:off x="10342745" y="1099226"/>
            <a:ext cx="757084" cy="830997"/>
          </a:xfrm>
          <a:prstGeom prst="rect">
            <a:avLst/>
          </a:prstGeom>
          <a:noFill/>
        </p:spPr>
        <p:txBody>
          <a:bodyPr wrap="square">
            <a:spAutoFit/>
          </a:bodyPr>
          <a:lstStyle/>
          <a:p>
            <a:pPr marL="285750" indent="-285750">
              <a:buFont typeface="Wingdings" panose="05000000000000000000" pitchFamily="2" charset="2"/>
              <a:buChar char="ü"/>
            </a:pPr>
            <a:r>
              <a:rPr lang="en-US" sz="4800" dirty="0">
                <a:solidFill>
                  <a:schemeClr val="accent3">
                    <a:lumMod val="75000"/>
                  </a:schemeClr>
                </a:solidFill>
              </a:rPr>
              <a:t> </a:t>
            </a:r>
          </a:p>
        </p:txBody>
      </p:sp>
    </p:spTree>
    <p:extLst>
      <p:ext uri="{BB962C8B-B14F-4D97-AF65-F5344CB8AC3E}">
        <p14:creationId xmlns:p14="http://schemas.microsoft.com/office/powerpoint/2010/main" val="1133363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B6C02-304A-4450-6811-BD03B5A3486A}"/>
              </a:ext>
            </a:extLst>
          </p:cNvPr>
          <p:cNvSpPr>
            <a:spLocks noGrp="1"/>
          </p:cNvSpPr>
          <p:nvPr>
            <p:ph type="title"/>
          </p:nvPr>
        </p:nvSpPr>
        <p:spPr>
          <a:effectLst/>
        </p:spPr>
        <p:txBody>
          <a:bodyPr/>
          <a:lstStyle/>
          <a:p>
            <a:r>
              <a:rPr lang="en-ZA" dirty="0"/>
              <a:t>Financial Sustainability</a:t>
            </a:r>
          </a:p>
        </p:txBody>
      </p:sp>
      <p:grpSp>
        <p:nvGrpSpPr>
          <p:cNvPr id="6" name="Group 5">
            <a:extLst>
              <a:ext uri="{FF2B5EF4-FFF2-40B4-BE49-F238E27FC236}">
                <a16:creationId xmlns:a16="http://schemas.microsoft.com/office/drawing/2014/main" id="{49AA4233-DA24-ADF9-8E69-34A184311CD6}"/>
              </a:ext>
            </a:extLst>
          </p:cNvPr>
          <p:cNvGrpSpPr/>
          <p:nvPr/>
        </p:nvGrpSpPr>
        <p:grpSpPr>
          <a:xfrm>
            <a:off x="267225" y="1384286"/>
            <a:ext cx="11542005" cy="4089428"/>
            <a:chOff x="254836" y="915770"/>
            <a:chExt cx="11080251" cy="4119347"/>
          </a:xfrm>
          <a:effectLst>
            <a:outerShdw blurRad="50800" dist="38100" dir="2700000" algn="tl" rotWithShape="0">
              <a:prstClr val="black">
                <a:alpha val="40000"/>
              </a:prstClr>
            </a:outerShdw>
          </a:effectLst>
        </p:grpSpPr>
        <p:sp>
          <p:nvSpPr>
            <p:cNvPr id="8" name="Rectangle 7">
              <a:extLst>
                <a:ext uri="{FF2B5EF4-FFF2-40B4-BE49-F238E27FC236}">
                  <a16:creationId xmlns:a16="http://schemas.microsoft.com/office/drawing/2014/main" id="{A7FA33D7-750F-07B2-8089-5CA1C57E2BF8}"/>
                </a:ext>
              </a:extLst>
            </p:cNvPr>
            <p:cNvSpPr/>
            <p:nvPr/>
          </p:nvSpPr>
          <p:spPr>
            <a:xfrm>
              <a:off x="254836" y="1296770"/>
              <a:ext cx="5663364" cy="811942"/>
            </a:xfrm>
            <a:prstGeom prst="rect">
              <a:avLst/>
            </a:prstGeom>
            <a:solidFill>
              <a:schemeClr val="bg1"/>
            </a:solidFill>
            <a:ln>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Ubuntu" panose="020B050403060203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 measure of the scheme’s ability to meet its long-term obligations to members.</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lumMod val="75000"/>
                    <a:lumOff val="25000"/>
                  </a:prstClr>
                </a:solidFill>
                <a:effectLst/>
                <a:uLnTx/>
                <a:uFillTx/>
                <a:latin typeface="Ubuntu" panose="020B0504030602030204" pitchFamily="34" charset="0"/>
                <a:ea typeface="+mn-ea"/>
                <a:cs typeface="+mn-cs"/>
              </a:endParaRPr>
            </a:p>
          </p:txBody>
        </p:sp>
        <p:sp>
          <p:nvSpPr>
            <p:cNvPr id="10" name="Rectangle: Rounded Corners 9">
              <a:extLst>
                <a:ext uri="{FF2B5EF4-FFF2-40B4-BE49-F238E27FC236}">
                  <a16:creationId xmlns:a16="http://schemas.microsoft.com/office/drawing/2014/main" id="{61F0B9DE-D0D3-5DAA-A920-36EE70813199}"/>
                </a:ext>
              </a:extLst>
            </p:cNvPr>
            <p:cNvSpPr/>
            <p:nvPr/>
          </p:nvSpPr>
          <p:spPr>
            <a:xfrm>
              <a:off x="431800" y="915770"/>
              <a:ext cx="5134528" cy="548164"/>
            </a:xfrm>
            <a:prstGeom prst="roundRect">
              <a:avLst/>
            </a:prstGeom>
            <a:solidFill>
              <a:srgbClr val="76BAB8"/>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SOLVENCY</a:t>
              </a:r>
              <a:endParaRPr kumimoji="0" lang="en-US"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44CF874E-48A4-B847-09F8-9BDE63FECB83}"/>
                </a:ext>
              </a:extLst>
            </p:cNvPr>
            <p:cNvSpPr/>
            <p:nvPr/>
          </p:nvSpPr>
          <p:spPr>
            <a:xfrm>
              <a:off x="6134518" y="1284066"/>
              <a:ext cx="5200569" cy="3029664"/>
            </a:xfrm>
            <a:prstGeom prst="rect">
              <a:avLst/>
            </a:prstGeom>
            <a:solidFill>
              <a:schemeClr val="bg1"/>
            </a:solidFill>
            <a:ln>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lumMod val="75000"/>
                    <a:lumOff val="25000"/>
                  </a:prstClr>
                </a:solidFill>
                <a:effectLst/>
                <a:uLnTx/>
                <a:uFillTx/>
                <a:latin typeface="Ubuntu" panose="020B0504030602030204" pitchFamily="34" charset="0"/>
                <a:ea typeface="+mn-ea"/>
                <a:cs typeface="+mn-cs"/>
              </a:endParaRPr>
            </a:p>
          </p:txBody>
        </p:sp>
        <p:sp>
          <p:nvSpPr>
            <p:cNvPr id="12" name="Rectangle 11">
              <a:extLst>
                <a:ext uri="{FF2B5EF4-FFF2-40B4-BE49-F238E27FC236}">
                  <a16:creationId xmlns:a16="http://schemas.microsoft.com/office/drawing/2014/main" id="{47624354-FF18-13CB-C148-31DCF17BA08B}"/>
                </a:ext>
              </a:extLst>
            </p:cNvPr>
            <p:cNvSpPr/>
            <p:nvPr/>
          </p:nvSpPr>
          <p:spPr>
            <a:xfrm>
              <a:off x="254836" y="2671478"/>
              <a:ext cx="5663364" cy="2363639"/>
            </a:xfrm>
            <a:prstGeom prst="rect">
              <a:avLst/>
            </a:prstGeom>
            <a:solidFill>
              <a:schemeClr val="bg1"/>
            </a:solidFill>
            <a:ln>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 higher solvency ratio indicates stronger financial resilience and the ability to absorb unexpected claims.</a:t>
              </a:r>
            </a:p>
            <a:p>
              <a:pPr marR="0" lvl="0" algn="just" defTabSz="914400" rtl="0" eaLnBrk="1" fontAlgn="auto" latinLnBrk="0" hangingPunct="1">
                <a:lnSpc>
                  <a:spcPct val="100000"/>
                </a:lnSpc>
                <a:spcBef>
                  <a:spcPts val="0"/>
                </a:spcBef>
                <a:spcAft>
                  <a:spcPts val="0"/>
                </a:spcAft>
                <a:buClrTx/>
                <a:buSzTx/>
                <a:tabLst/>
                <a:defRPr/>
              </a:pPr>
              <a:endParaRPr kumimoji="0" lang="en-US" sz="15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Low solvency threatens sustainability, member protection, and regulatory compliance.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Solvency is influenced by claims experience, contribution income, investment performance, and non-healthcare costs management.</a:t>
              </a:r>
              <a:br>
                <a:rPr kumimoji="0" lang="en-US" sz="15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endParaRPr kumimoji="0" lang="en-US" sz="15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lumMod val="75000"/>
                    <a:lumOff val="25000"/>
                  </a:prstClr>
                </a:solidFill>
                <a:effectLst/>
                <a:uLnTx/>
                <a:uFillTx/>
                <a:latin typeface="Ubuntu" panose="020B0504030602030204" pitchFamily="34" charset="0"/>
                <a:ea typeface="+mn-ea"/>
                <a:cs typeface="+mn-cs"/>
              </a:endParaRPr>
            </a:p>
          </p:txBody>
        </p:sp>
        <p:sp>
          <p:nvSpPr>
            <p:cNvPr id="13" name="Rectangle: Rounded Corners 12">
              <a:extLst>
                <a:ext uri="{FF2B5EF4-FFF2-40B4-BE49-F238E27FC236}">
                  <a16:creationId xmlns:a16="http://schemas.microsoft.com/office/drawing/2014/main" id="{D8ED62FB-E843-A09C-196C-2567BD6AF2A9}"/>
                </a:ext>
              </a:extLst>
            </p:cNvPr>
            <p:cNvSpPr/>
            <p:nvPr/>
          </p:nvSpPr>
          <p:spPr>
            <a:xfrm>
              <a:off x="438811" y="2397032"/>
              <a:ext cx="5127517" cy="540782"/>
            </a:xfrm>
            <a:prstGeom prst="roundRect">
              <a:avLst/>
            </a:prstGeom>
            <a:solidFill>
              <a:srgbClr val="76BAB8"/>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Ubuntu" panose="020B0504030602030204" pitchFamily="34" charset="0"/>
                </a:rPr>
                <a:t>WHAT SOLVENCY MEANS FOR MEDICAL SCHEMES</a:t>
              </a:r>
              <a:endParaRPr kumimoji="0" lang="en-US"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4" name="Rectangle: Rounded Corners 13">
            <a:extLst>
              <a:ext uri="{FF2B5EF4-FFF2-40B4-BE49-F238E27FC236}">
                <a16:creationId xmlns:a16="http://schemas.microsoft.com/office/drawing/2014/main" id="{8D65D285-AAAE-4217-70EB-FEC770E3C8CA}"/>
              </a:ext>
            </a:extLst>
          </p:cNvPr>
          <p:cNvSpPr/>
          <p:nvPr/>
        </p:nvSpPr>
        <p:spPr>
          <a:xfrm>
            <a:off x="6594853" y="1378832"/>
            <a:ext cx="4921283" cy="475488"/>
          </a:xfrm>
          <a:prstGeom prst="roundRect">
            <a:avLst/>
          </a:prstGeom>
          <a:solidFill>
            <a:srgbClr val="76BAB8"/>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prstClr val="white"/>
                </a:solidFill>
                <a:latin typeface="Arial" panose="020B0604020202020204" pitchFamily="34" charset="0"/>
                <a:cs typeface="Arial" panose="020B0604020202020204" pitchFamily="34" charset="0"/>
              </a:rPr>
              <a:t>BOARD OVERSIGHT RESPONSIBILITIES</a:t>
            </a:r>
            <a:endParaRPr kumimoji="0" lang="en-US"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63C23F55-FFEE-0C47-07B2-3FD7B405B35E}"/>
              </a:ext>
            </a:extLst>
          </p:cNvPr>
          <p:cNvSpPr txBox="1"/>
          <p:nvPr/>
        </p:nvSpPr>
        <p:spPr>
          <a:xfrm>
            <a:off x="6527790" y="1956799"/>
            <a:ext cx="5145583" cy="2800767"/>
          </a:xfrm>
          <a:prstGeom prst="rect">
            <a:avLst/>
          </a:prstGeom>
          <a:noFill/>
          <a:effectLst/>
        </p:spPr>
        <p:txBody>
          <a:bodyPr wrap="square">
            <a:spAutoFit/>
          </a:bodyPr>
          <a:lstStyle/>
          <a:p>
            <a:pPr marL="285750" indent="-285750" algn="just">
              <a:buFont typeface="Arial" panose="020B0604020202020204" pitchFamily="34" charset="0"/>
              <a:buChar char="•"/>
            </a:pPr>
            <a:r>
              <a:rPr lang="en-US" sz="1600" dirty="0"/>
              <a:t> </a:t>
            </a:r>
            <a:r>
              <a:rPr lang="en-US" sz="1600" dirty="0">
                <a:latin typeface="Arial" panose="020B0604020202020204" pitchFamily="34" charset="0"/>
                <a:cs typeface="Arial" panose="020B0604020202020204" pitchFamily="34" charset="0"/>
              </a:rPr>
              <a:t>Compliance with the 25% statutory solvency requirement.</a:t>
            </a:r>
          </a:p>
          <a:p>
            <a:pPr marL="285750" indent="-285750" algn="jus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Sustainable contributions and benefit design to protect solvency.</a:t>
            </a:r>
          </a:p>
          <a:p>
            <a:pPr marL="285750" indent="-285750" algn="jus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Effective investment strategy to grow reserves and cushion underwriting deficit.</a:t>
            </a:r>
          </a:p>
          <a:p>
            <a:pPr algn="just"/>
            <a:endParaRPr lang="en-US"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Risk management (claims, FWA, adverse demographic shifts)</a:t>
            </a:r>
          </a:p>
        </p:txBody>
      </p:sp>
    </p:spTree>
    <p:extLst>
      <p:ext uri="{BB962C8B-B14F-4D97-AF65-F5344CB8AC3E}">
        <p14:creationId xmlns:p14="http://schemas.microsoft.com/office/powerpoint/2010/main" val="3052455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B6C02-304A-4450-6811-BD03B5A3486A}"/>
              </a:ext>
            </a:extLst>
          </p:cNvPr>
          <p:cNvSpPr>
            <a:spLocks noGrp="1"/>
          </p:cNvSpPr>
          <p:nvPr>
            <p:ph type="title"/>
          </p:nvPr>
        </p:nvSpPr>
        <p:spPr/>
        <p:txBody>
          <a:bodyPr>
            <a:normAutofit fontScale="90000"/>
          </a:bodyPr>
          <a:lstStyle/>
          <a:p>
            <a:r>
              <a:rPr lang="en-US" dirty="0"/>
              <a:t>Stakeholder Inclusive Approach</a:t>
            </a:r>
            <a:endParaRPr lang="en-ZA" dirty="0"/>
          </a:p>
        </p:txBody>
      </p:sp>
      <p:graphicFrame>
        <p:nvGraphicFramePr>
          <p:cNvPr id="4" name="Diagram 3">
            <a:extLst>
              <a:ext uri="{FF2B5EF4-FFF2-40B4-BE49-F238E27FC236}">
                <a16:creationId xmlns:a16="http://schemas.microsoft.com/office/drawing/2014/main" id="{B05A0B97-528A-3DEE-2F86-43E2AD222848}"/>
              </a:ext>
            </a:extLst>
          </p:cNvPr>
          <p:cNvGraphicFramePr/>
          <p:nvPr>
            <p:extLst>
              <p:ext uri="{D42A27DB-BD31-4B8C-83A1-F6EECF244321}">
                <p14:modId xmlns:p14="http://schemas.microsoft.com/office/powerpoint/2010/main" val="1512801748"/>
              </p:ext>
            </p:extLst>
          </p:nvPr>
        </p:nvGraphicFramePr>
        <p:xfrm>
          <a:off x="1097936" y="1099227"/>
          <a:ext cx="9623358" cy="4378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4648163"/>
      </p:ext>
    </p:extLst>
  </p:cSld>
  <p:clrMapOvr>
    <a:masterClrMapping/>
  </p:clrMapOvr>
</p:sld>
</file>

<file path=ppt/theme/theme1.xml><?xml version="1.0" encoding="utf-8"?>
<a:theme xmlns:a="http://schemas.openxmlformats.org/drawingml/2006/main" name="Office Theme">
  <a:themeElements>
    <a:clrScheme name="GEMS">
      <a:dk1>
        <a:srgbClr val="000000"/>
      </a:dk1>
      <a:lt1>
        <a:srgbClr val="E5E5E5"/>
      </a:lt1>
      <a:dk2>
        <a:srgbClr val="D8D8D8"/>
      </a:dk2>
      <a:lt2>
        <a:srgbClr val="E5E5E5"/>
      </a:lt2>
      <a:accent1>
        <a:srgbClr val="0E4D83"/>
      </a:accent1>
      <a:accent2>
        <a:srgbClr val="006E44"/>
      </a:accent2>
      <a:accent3>
        <a:srgbClr val="2BB35B"/>
      </a:accent3>
      <a:accent4>
        <a:srgbClr val="FAAE1A"/>
      </a:accent4>
      <a:accent5>
        <a:srgbClr val="D17C2A"/>
      </a:accent5>
      <a:accent6>
        <a:srgbClr val="F3F0ED"/>
      </a:accent6>
      <a:hlink>
        <a:srgbClr val="D71F29"/>
      </a:hlink>
      <a:folHlink>
        <a:srgbClr val="800020"/>
      </a:folHlink>
    </a:clrScheme>
    <a:fontScheme name="GEMS1">
      <a:majorFont>
        <a:latin typeface="Helvetica"/>
        <a:ea typeface=""/>
        <a:cs typeface=""/>
      </a:majorFont>
      <a:minorFont>
        <a:latin typeface="HelveticaNeueLT Std"/>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912F3C72E5FE4EBEFD3CB2F1CF621E" ma:contentTypeVersion="16" ma:contentTypeDescription="Create a new document." ma:contentTypeScope="" ma:versionID="af8db10d4ba507da7f01b69e7fff3f6c">
  <xsd:schema xmlns:xsd="http://www.w3.org/2001/XMLSchema" xmlns:xs="http://www.w3.org/2001/XMLSchema" xmlns:p="http://schemas.microsoft.com/office/2006/metadata/properties" xmlns:ns2="eab5a9bd-9d1c-4411-8025-7564f01e9790" xmlns:ns3="4a1851d2-3db3-4e1c-a39d-395e2e2b63ea" targetNamespace="http://schemas.microsoft.com/office/2006/metadata/properties" ma:root="true" ma:fieldsID="933731be86ab540900b4c10729e6208f" ns2:_="" ns3:_="">
    <xsd:import namespace="eab5a9bd-9d1c-4411-8025-7564f01e9790"/>
    <xsd:import namespace="4a1851d2-3db3-4e1c-a39d-395e2e2b63e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lcf76f155ced4ddcb4097134ff3c332f" minOccurs="0"/>
                <xsd:element ref="ns2:TaxCatchAll" minOccurs="0"/>
                <xsd:element ref="ns3:MediaServiceOCR" minOccurs="0"/>
                <xsd:element ref="ns3:MediaLengthInSeconds" minOccurs="0"/>
                <xsd:element ref="ns3:MediaServiceLocation"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b5a9bd-9d1c-4411-8025-7564f01e979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16730490-6aa1-4f4e-896f-5b8b5e2e6a59}" ma:internalName="TaxCatchAll" ma:showField="CatchAllData" ma:web="eab5a9bd-9d1c-4411-8025-7564f01e979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a1851d2-3db3-4e1c-a39d-395e2e2b63e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c7a9000-7185-4542-83d4-313d2e63781f"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ab5a9bd-9d1c-4411-8025-7564f01e9790" xsi:nil="true"/>
    <lcf76f155ced4ddcb4097134ff3c332f xmlns="4a1851d2-3db3-4e1c-a39d-395e2e2b63e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5387C1F-A441-4B22-8618-0A6473A00E40}"/>
</file>

<file path=customXml/itemProps2.xml><?xml version="1.0" encoding="utf-8"?>
<ds:datastoreItem xmlns:ds="http://schemas.openxmlformats.org/officeDocument/2006/customXml" ds:itemID="{DB65D82E-17B9-45E0-8BEF-786F77C75719}"/>
</file>

<file path=customXml/itemProps3.xml><?xml version="1.0" encoding="utf-8"?>
<ds:datastoreItem xmlns:ds="http://schemas.openxmlformats.org/officeDocument/2006/customXml" ds:itemID="{8378F121-5C2F-40B7-8344-3ADB421F5A0D}"/>
</file>

<file path=docProps/app.xml><?xml version="1.0" encoding="utf-8"?>
<Properties xmlns="http://schemas.openxmlformats.org/officeDocument/2006/extended-properties" xmlns:vt="http://schemas.openxmlformats.org/officeDocument/2006/docPropsVTypes">
  <Template/>
  <TotalTime>188</TotalTime>
  <Words>742</Words>
  <Application>Microsoft Office PowerPoint</Application>
  <PresentationFormat>Widescreen</PresentationFormat>
  <Paragraphs>69</Paragraphs>
  <Slides>10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Aptos</vt:lpstr>
      <vt:lpstr>Arial</vt:lpstr>
      <vt:lpstr>Helvetica</vt:lpstr>
      <vt:lpstr>HelveticaNeueLT Std</vt:lpstr>
      <vt:lpstr>Ubuntu</vt:lpstr>
      <vt:lpstr>Wingdings</vt:lpstr>
      <vt:lpstr>Office Theme</vt:lpstr>
      <vt:lpstr>PowerPoint Presentation</vt:lpstr>
      <vt:lpstr> Siyabulela  Tsengiwe</vt:lpstr>
      <vt:lpstr>Role of the Board of Trustees</vt:lpstr>
      <vt:lpstr>PowerPoint Presentation</vt:lpstr>
      <vt:lpstr>Strategy and Execution</vt:lpstr>
      <vt:lpstr>Principal Officers</vt:lpstr>
      <vt:lpstr>Decision-making</vt:lpstr>
      <vt:lpstr>Financial Sustainability</vt:lpstr>
      <vt:lpstr>Stakeholder Inclusive Approach</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NEB-U Creative Studio</dc:creator>
  <cp:lastModifiedBy>Siyabulela Tsengiwe</cp:lastModifiedBy>
  <cp:revision>9</cp:revision>
  <dcterms:created xsi:type="dcterms:W3CDTF">2024-08-06T12:49:17Z</dcterms:created>
  <dcterms:modified xsi:type="dcterms:W3CDTF">2025-08-26T13:41:17Z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ffde148-e874-4448-b27b-a00189d8fb61_Enabled">
    <vt:lpwstr>true</vt:lpwstr>
  </property>
  <property fmtid="{D5CDD505-2E9C-101B-9397-08002B2CF9AE}" pid="3" name="MSIP_Label_0ffde148-e874-4448-b27b-a00189d8fb61_SetDate">
    <vt:lpwstr>2025-08-25T11:20:01Z</vt:lpwstr>
  </property>
  <property fmtid="{D5CDD505-2E9C-101B-9397-08002B2CF9AE}" pid="4" name="MSIP_Label_0ffde148-e874-4448-b27b-a00189d8fb61_Method">
    <vt:lpwstr>Standard</vt:lpwstr>
  </property>
  <property fmtid="{D5CDD505-2E9C-101B-9397-08002B2CF9AE}" pid="5" name="MSIP_Label_0ffde148-e874-4448-b27b-a00189d8fb61_Name">
    <vt:lpwstr>GEMS Confidential</vt:lpwstr>
  </property>
  <property fmtid="{D5CDD505-2E9C-101B-9397-08002B2CF9AE}" pid="6" name="MSIP_Label_0ffde148-e874-4448-b27b-a00189d8fb61_SiteId">
    <vt:lpwstr>8b12d08c-4bcc-489c-b7cd-bacd7f586489</vt:lpwstr>
  </property>
  <property fmtid="{D5CDD505-2E9C-101B-9397-08002B2CF9AE}" pid="7" name="MSIP_Label_0ffde148-e874-4448-b27b-a00189d8fb61_ActionId">
    <vt:lpwstr>bf592ba2-2b35-45fe-b2f7-c2537f933030</vt:lpwstr>
  </property>
  <property fmtid="{D5CDD505-2E9C-101B-9397-08002B2CF9AE}" pid="8" name="MSIP_Label_0ffde148-e874-4448-b27b-a00189d8fb61_ContentBits">
    <vt:lpwstr>0</vt:lpwstr>
  </property>
  <property fmtid="{D5CDD505-2E9C-101B-9397-08002B2CF9AE}" pid="9" name="ContentTypeId">
    <vt:lpwstr>0x0101008C912F3C72E5FE4EBEFD3CB2F1CF621E</vt:lpwstr>
  </property>
  <property fmtid="{D5CDD505-2E9C-101B-9397-08002B2CF9AE}" pid="10" name="MediaServiceImageTags">
    <vt:lpwstr/>
  </property>
</Properties>
</file>