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s/slide24.xml" ContentType="application/vnd.openxmlformats-officedocument.presentationml.slide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charts/colors3.xml" ContentType="application/vnd.ms-office.chartcolorstyl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olors4.xml" ContentType="application/vnd.ms-office.chartcolor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4.xml" ContentType="application/vnd.openxmlformats-officedocument.drawingml.chart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style4.xml" ContentType="application/vnd.ms-office.chart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diagrams/layout5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9" r:id="rId3"/>
    <p:sldId id="290" r:id="rId4"/>
    <p:sldId id="283" r:id="rId5"/>
    <p:sldId id="262" r:id="rId6"/>
    <p:sldId id="265" r:id="rId7"/>
    <p:sldId id="291" r:id="rId8"/>
    <p:sldId id="266" r:id="rId9"/>
    <p:sldId id="267" r:id="rId10"/>
    <p:sldId id="263" r:id="rId11"/>
    <p:sldId id="292" r:id="rId12"/>
    <p:sldId id="264" r:id="rId13"/>
    <p:sldId id="270" r:id="rId14"/>
    <p:sldId id="271" r:id="rId15"/>
    <p:sldId id="272" r:id="rId16"/>
    <p:sldId id="297" r:id="rId17"/>
    <p:sldId id="274" r:id="rId18"/>
    <p:sldId id="269" r:id="rId19"/>
    <p:sldId id="275" r:id="rId20"/>
    <p:sldId id="268" r:id="rId21"/>
    <p:sldId id="279" r:id="rId22"/>
    <p:sldId id="276" r:id="rId23"/>
    <p:sldId id="296" r:id="rId24"/>
    <p:sldId id="280" r:id="rId25"/>
    <p:sldId id="281" r:id="rId26"/>
    <p:sldId id="277" r:id="rId27"/>
    <p:sldId id="295" r:id="rId28"/>
    <p:sldId id="278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AAA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aigg\Desktop\sumposiu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aigg\Desktop\sumposiu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aigg\Desktop\sumposiu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aigg\Desktop\sumposium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aigg\Desktop\sumposiu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aigg\Desktop\sumposiu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Beneficiaries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Sheet3!$A$2:$A$68</c:f>
              <c:numCache>
                <c:formatCode>mmm\-yy</c:formatCode>
                <c:ptCount val="67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  <c:pt idx="44">
                  <c:v>45170</c:v>
                </c:pt>
                <c:pt idx="45">
                  <c:v>45200</c:v>
                </c:pt>
                <c:pt idx="46">
                  <c:v>45231</c:v>
                </c:pt>
                <c:pt idx="47">
                  <c:v>45261</c:v>
                </c:pt>
                <c:pt idx="48">
                  <c:v>45292</c:v>
                </c:pt>
                <c:pt idx="49">
                  <c:v>45323</c:v>
                </c:pt>
                <c:pt idx="50">
                  <c:v>45352</c:v>
                </c:pt>
                <c:pt idx="51">
                  <c:v>45383</c:v>
                </c:pt>
                <c:pt idx="52">
                  <c:v>45413</c:v>
                </c:pt>
                <c:pt idx="53">
                  <c:v>45444</c:v>
                </c:pt>
                <c:pt idx="54">
                  <c:v>45474</c:v>
                </c:pt>
                <c:pt idx="55">
                  <c:v>45505</c:v>
                </c:pt>
                <c:pt idx="56">
                  <c:v>45536</c:v>
                </c:pt>
                <c:pt idx="57">
                  <c:v>45566</c:v>
                </c:pt>
                <c:pt idx="58">
                  <c:v>45597</c:v>
                </c:pt>
                <c:pt idx="59">
                  <c:v>45627</c:v>
                </c:pt>
                <c:pt idx="60">
                  <c:v>45658</c:v>
                </c:pt>
                <c:pt idx="61">
                  <c:v>45689</c:v>
                </c:pt>
                <c:pt idx="62">
                  <c:v>45717</c:v>
                </c:pt>
                <c:pt idx="63">
                  <c:v>45748</c:v>
                </c:pt>
                <c:pt idx="64">
                  <c:v>45778</c:v>
                </c:pt>
                <c:pt idx="65">
                  <c:v>45809</c:v>
                </c:pt>
                <c:pt idx="66">
                  <c:v>45839</c:v>
                </c:pt>
              </c:numCache>
            </c:numRef>
          </c:cat>
          <c:val>
            <c:numRef>
              <c:f>Sheet3!$B$2:$B$68</c:f>
              <c:numCache>
                <c:formatCode>General</c:formatCode>
                <c:ptCount val="67"/>
                <c:pt idx="0">
                  <c:v>1890059</c:v>
                </c:pt>
                <c:pt idx="1">
                  <c:v>1895736</c:v>
                </c:pt>
                <c:pt idx="2">
                  <c:v>1902788</c:v>
                </c:pt>
                <c:pt idx="3">
                  <c:v>1910897</c:v>
                </c:pt>
                <c:pt idx="4">
                  <c:v>1917028</c:v>
                </c:pt>
                <c:pt idx="5">
                  <c:v>1919932</c:v>
                </c:pt>
                <c:pt idx="6">
                  <c:v>1924005</c:v>
                </c:pt>
                <c:pt idx="7">
                  <c:v>1930100</c:v>
                </c:pt>
                <c:pt idx="8">
                  <c:v>1938274</c:v>
                </c:pt>
                <c:pt idx="9">
                  <c:v>1944604</c:v>
                </c:pt>
                <c:pt idx="10">
                  <c:v>1954462</c:v>
                </c:pt>
                <c:pt idx="11">
                  <c:v>1963849</c:v>
                </c:pt>
                <c:pt idx="12">
                  <c:v>1968725</c:v>
                </c:pt>
                <c:pt idx="13">
                  <c:v>1971119</c:v>
                </c:pt>
                <c:pt idx="14">
                  <c:v>1973390</c:v>
                </c:pt>
                <c:pt idx="15">
                  <c:v>1980874</c:v>
                </c:pt>
                <c:pt idx="16">
                  <c:v>1985105</c:v>
                </c:pt>
                <c:pt idx="17">
                  <c:v>1990483</c:v>
                </c:pt>
                <c:pt idx="18">
                  <c:v>1997888</c:v>
                </c:pt>
                <c:pt idx="19">
                  <c:v>2004570</c:v>
                </c:pt>
                <c:pt idx="20">
                  <c:v>2011636</c:v>
                </c:pt>
                <c:pt idx="21">
                  <c:v>2017132</c:v>
                </c:pt>
                <c:pt idx="22">
                  <c:v>2026721</c:v>
                </c:pt>
                <c:pt idx="23">
                  <c:v>2036099</c:v>
                </c:pt>
                <c:pt idx="24">
                  <c:v>2037948</c:v>
                </c:pt>
                <c:pt idx="25">
                  <c:v>2041740</c:v>
                </c:pt>
                <c:pt idx="26">
                  <c:v>2049548</c:v>
                </c:pt>
                <c:pt idx="27">
                  <c:v>2057312</c:v>
                </c:pt>
                <c:pt idx="28">
                  <c:v>2061368</c:v>
                </c:pt>
                <c:pt idx="29">
                  <c:v>2073049</c:v>
                </c:pt>
                <c:pt idx="30">
                  <c:v>2083567</c:v>
                </c:pt>
                <c:pt idx="31">
                  <c:v>2094044</c:v>
                </c:pt>
                <c:pt idx="32">
                  <c:v>2108785</c:v>
                </c:pt>
                <c:pt idx="33">
                  <c:v>2121403</c:v>
                </c:pt>
                <c:pt idx="34">
                  <c:v>2132810</c:v>
                </c:pt>
                <c:pt idx="35">
                  <c:v>2143254</c:v>
                </c:pt>
                <c:pt idx="36">
                  <c:v>2144523</c:v>
                </c:pt>
                <c:pt idx="37">
                  <c:v>2153048</c:v>
                </c:pt>
                <c:pt idx="38">
                  <c:v>2160608</c:v>
                </c:pt>
                <c:pt idx="39">
                  <c:v>2168976</c:v>
                </c:pt>
                <c:pt idx="40">
                  <c:v>2174331</c:v>
                </c:pt>
                <c:pt idx="41">
                  <c:v>2187296</c:v>
                </c:pt>
                <c:pt idx="42">
                  <c:v>2200761</c:v>
                </c:pt>
                <c:pt idx="43">
                  <c:v>2214272</c:v>
                </c:pt>
                <c:pt idx="44">
                  <c:v>2230820</c:v>
                </c:pt>
                <c:pt idx="45">
                  <c:v>2245509</c:v>
                </c:pt>
                <c:pt idx="46">
                  <c:v>2262354</c:v>
                </c:pt>
                <c:pt idx="47">
                  <c:v>2274672</c:v>
                </c:pt>
                <c:pt idx="48">
                  <c:v>2276741</c:v>
                </c:pt>
                <c:pt idx="49">
                  <c:v>2286430</c:v>
                </c:pt>
                <c:pt idx="50">
                  <c:v>2293879</c:v>
                </c:pt>
                <c:pt idx="51">
                  <c:v>2297351</c:v>
                </c:pt>
                <c:pt idx="52">
                  <c:v>2306400</c:v>
                </c:pt>
                <c:pt idx="53">
                  <c:v>2319039</c:v>
                </c:pt>
                <c:pt idx="54">
                  <c:v>2327894</c:v>
                </c:pt>
                <c:pt idx="55">
                  <c:v>2342803</c:v>
                </c:pt>
                <c:pt idx="56">
                  <c:v>2356742</c:v>
                </c:pt>
                <c:pt idx="57">
                  <c:v>2367063</c:v>
                </c:pt>
                <c:pt idx="58">
                  <c:v>2383747</c:v>
                </c:pt>
                <c:pt idx="59">
                  <c:v>2394055</c:v>
                </c:pt>
                <c:pt idx="60">
                  <c:v>2398685</c:v>
                </c:pt>
                <c:pt idx="61">
                  <c:v>2397506</c:v>
                </c:pt>
                <c:pt idx="62">
                  <c:v>2395801</c:v>
                </c:pt>
                <c:pt idx="63">
                  <c:v>2399320</c:v>
                </c:pt>
                <c:pt idx="64">
                  <c:v>2406313</c:v>
                </c:pt>
                <c:pt idx="65">
                  <c:v>2417448</c:v>
                </c:pt>
                <c:pt idx="66">
                  <c:v>2423782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AB-46B5-A906-907D7F276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954088464"/>
        <c:axId val="954089424"/>
      </c:lineChart>
      <c:dateAx>
        <c:axId val="95408846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089424"/>
        <c:crosses val="autoZero"/>
        <c:auto val="1"/>
        <c:lblOffset val="100"/>
        <c:baseTimeUnit val="months"/>
        <c:majorUnit val="6"/>
        <c:majorTimeUnit val="months"/>
      </c:dateAx>
      <c:valAx>
        <c:axId val="954089424"/>
        <c:scaling>
          <c:orientation val="minMax"/>
          <c:max val="2600000"/>
          <c:min val="1800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088464"/>
        <c:crosses val="autoZero"/>
        <c:crossBetween val="between"/>
        <c:majorUnit val="20000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age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Tanzanite One</c:v>
                </c:pt>
                <c:pt idx="1">
                  <c:v>Beryl</c:v>
                </c:pt>
                <c:pt idx="2">
                  <c:v>Ruby</c:v>
                </c:pt>
                <c:pt idx="3">
                  <c:v>Emerald Value</c:v>
                </c:pt>
                <c:pt idx="4">
                  <c:v>Emerald</c:v>
                </c:pt>
                <c:pt idx="5">
                  <c:v>Onyx</c:v>
                </c:pt>
              </c:strCache>
            </c:strRef>
          </c:cat>
          <c:val>
            <c:numRef>
              <c:f>Sheet1!$B$2:$B$7</c:f>
              <c:numCache>
                <c:formatCode>_-* #\ ##0.0_-;\-* #\ ##0.0_-;_-* "-"??_-;_-@_-</c:formatCode>
                <c:ptCount val="6"/>
                <c:pt idx="0">
                  <c:v>29.908190000000001</c:v>
                </c:pt>
                <c:pt idx="1">
                  <c:v>30.409013999999999</c:v>
                </c:pt>
                <c:pt idx="2">
                  <c:v>30.904073</c:v>
                </c:pt>
                <c:pt idx="3">
                  <c:v>33.327012000000003</c:v>
                </c:pt>
                <c:pt idx="4">
                  <c:v>38.963994999999997</c:v>
                </c:pt>
                <c:pt idx="5">
                  <c:v>68.357844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F2-47E4-A72E-117BC5BCE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2788736"/>
        <c:axId val="1053494176"/>
      </c:barChart>
      <c:catAx>
        <c:axId val="116278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3494176"/>
        <c:crosses val="autoZero"/>
        <c:auto val="1"/>
        <c:lblAlgn val="ctr"/>
        <c:lblOffset val="100"/>
        <c:noMultiLvlLbl val="0"/>
      </c:catAx>
      <c:valAx>
        <c:axId val="1053494176"/>
        <c:scaling>
          <c:orientation val="minMax"/>
          <c:max val="70"/>
          <c:min val="20"/>
        </c:scaling>
        <c:delete val="1"/>
        <c:axPos val="l"/>
        <c:numFmt formatCode="#,##0" sourceLinked="0"/>
        <c:majorTickMark val="none"/>
        <c:minorTickMark val="none"/>
        <c:tickLblPos val="nextTo"/>
        <c:crossAx val="11627887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Chronic prevalence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Tanzanite One</c:v>
                </c:pt>
                <c:pt idx="1">
                  <c:v>Beryl</c:v>
                </c:pt>
                <c:pt idx="2">
                  <c:v>Ruby</c:v>
                </c:pt>
                <c:pt idx="3">
                  <c:v>Emerald Value</c:v>
                </c:pt>
                <c:pt idx="4">
                  <c:v>Emerald</c:v>
                </c:pt>
                <c:pt idx="5">
                  <c:v>Onyx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0.11476600000000001</c:v>
                </c:pt>
                <c:pt idx="1">
                  <c:v>0.18306500000000001</c:v>
                </c:pt>
                <c:pt idx="2">
                  <c:v>0.222998</c:v>
                </c:pt>
                <c:pt idx="3">
                  <c:v>0.28856599999999999</c:v>
                </c:pt>
                <c:pt idx="4">
                  <c:v>0.36284499999999997</c:v>
                </c:pt>
                <c:pt idx="5">
                  <c:v>0.68370299999999995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4-439C-B9D9-A20EEA7AC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2788736"/>
        <c:axId val="1053494176"/>
      </c:barChart>
      <c:catAx>
        <c:axId val="116278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3494176"/>
        <c:crosses val="autoZero"/>
        <c:auto val="1"/>
        <c:lblAlgn val="ctr"/>
        <c:lblOffset val="100"/>
        <c:noMultiLvlLbl val="0"/>
      </c:catAx>
      <c:valAx>
        <c:axId val="1053494176"/>
        <c:scaling>
          <c:orientation val="minMax"/>
          <c:max val="0.70000000000000007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11627887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r>
              <a:rPr lang="en-ZA" b="1">
                <a:solidFill>
                  <a:schemeClr val="tx1"/>
                </a:solidFill>
                <a:latin typeface="+mj-lt"/>
              </a:rPr>
              <a:t>Admission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Sheet1!$C$36</c:f>
              <c:strCache>
                <c:ptCount val="1"/>
                <c:pt idx="0">
                  <c:v>Admissions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Sheet1!$B$37:$B$42</c:f>
              <c:strCache>
                <c:ptCount val="6"/>
                <c:pt idx="0">
                  <c:v>Tanzanite One</c:v>
                </c:pt>
                <c:pt idx="1">
                  <c:v>Beryl</c:v>
                </c:pt>
                <c:pt idx="2">
                  <c:v>Ruby</c:v>
                </c:pt>
                <c:pt idx="3">
                  <c:v>Emerald Value</c:v>
                </c:pt>
                <c:pt idx="4">
                  <c:v>Emerald</c:v>
                </c:pt>
                <c:pt idx="5">
                  <c:v>Onyx</c:v>
                </c:pt>
              </c:strCache>
            </c:strRef>
          </c:cat>
          <c:val>
            <c:numRef>
              <c:f>Sheet1!$C$37:$C$42</c:f>
              <c:numCache>
                <c:formatCode>0%</c:formatCode>
                <c:ptCount val="6"/>
                <c:pt idx="0">
                  <c:v>0.13495371531936121</c:v>
                </c:pt>
                <c:pt idx="1">
                  <c:v>0.21843932669125701</c:v>
                </c:pt>
                <c:pt idx="2">
                  <c:v>0.20413068164781339</c:v>
                </c:pt>
                <c:pt idx="3">
                  <c:v>0.25795549762000503</c:v>
                </c:pt>
                <c:pt idx="4">
                  <c:v>0.30455788725544353</c:v>
                </c:pt>
                <c:pt idx="5">
                  <c:v>0.64331501680752501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C0-40ED-AA75-B63FF4154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9899472"/>
        <c:axId val="859898032"/>
      </c:barChart>
      <c:catAx>
        <c:axId val="85989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59898032"/>
        <c:crosses val="autoZero"/>
        <c:auto val="1"/>
        <c:lblAlgn val="ctr"/>
        <c:lblOffset val="100"/>
        <c:noMultiLvlLbl val="0"/>
      </c:catAx>
      <c:valAx>
        <c:axId val="85989803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5989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r>
              <a:rPr lang="en-ZA" sz="1200" b="1">
                <a:solidFill>
                  <a:schemeClr val="tx1"/>
                </a:solidFill>
                <a:latin typeface="+mj-lt"/>
              </a:rPr>
              <a:t>Costs in the last 3-months of life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Sheet2!$C$5:$D$5</c:f>
              <c:strCache>
                <c:ptCount val="2"/>
                <c:pt idx="0">
                  <c:v>Patients on the palliative care program</c:v>
                </c:pt>
                <c:pt idx="1">
                  <c:v>Other terminal care patients</c:v>
                </c:pt>
              </c:strCache>
            </c:strRef>
          </c:cat>
          <c:val>
            <c:numRef>
              <c:f>Sheet2!$C$6:$D$6</c:f>
              <c:numCache>
                <c:formatCode>"R"#\ ##0</c:formatCode>
                <c:ptCount val="2"/>
                <c:pt idx="0">
                  <c:v>292351</c:v>
                </c:pt>
                <c:pt idx="1">
                  <c:v>452420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31-4CA1-B53E-3A655634D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0922176"/>
        <c:axId val="1170921696"/>
      </c:barChart>
      <c:catAx>
        <c:axId val="117092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70921696"/>
        <c:crosses val="autoZero"/>
        <c:auto val="1"/>
        <c:lblAlgn val="ctr"/>
        <c:lblOffset val="100"/>
        <c:noMultiLvlLbl val="0"/>
      </c:catAx>
      <c:valAx>
        <c:axId val="1170921696"/>
        <c:scaling>
          <c:orientation val="minMax"/>
        </c:scaling>
        <c:delete val="1"/>
        <c:axPos val="l"/>
        <c:numFmt formatCode="&quot;R&quot;#\ ##0" sourceLinked="1"/>
        <c:majorTickMark val="none"/>
        <c:minorTickMark val="none"/>
        <c:tickLblPos val="nextTo"/>
        <c:crossAx val="1170922176"/>
        <c:crosses val="autoZero"/>
        <c:crossBetween val="between"/>
        <c:majorUnit val="1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r>
              <a:rPr lang="en-ZA" sz="1200" b="1">
                <a:solidFill>
                  <a:schemeClr val="tx1"/>
                </a:solidFill>
                <a:latin typeface="+mj-lt"/>
              </a:rPr>
              <a:t>Chemotherapy in the last month of life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7D-4B63-8A55-F39A3BE30491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7D-4B63-8A55-F39A3BE30491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Sheet2!$C$5:$D$5</c:f>
              <c:strCache>
                <c:ptCount val="2"/>
                <c:pt idx="0">
                  <c:v>Patients on the palliative care program</c:v>
                </c:pt>
                <c:pt idx="1">
                  <c:v>Other terminal care patients</c:v>
                </c:pt>
              </c:strCache>
            </c:strRef>
          </c:cat>
          <c:val>
            <c:numRef>
              <c:f>Sheet2!$C$30:$D$30</c:f>
              <c:numCache>
                <c:formatCode>0.0%</c:formatCode>
                <c:ptCount val="2"/>
                <c:pt idx="0">
                  <c:v>0.156</c:v>
                </c:pt>
                <c:pt idx="1">
                  <c:v>0.45600000000000002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7D-4B63-8A55-F39A3BE30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0922176"/>
        <c:axId val="1170921696"/>
      </c:barChart>
      <c:catAx>
        <c:axId val="117092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70921696"/>
        <c:crosses val="autoZero"/>
        <c:auto val="1"/>
        <c:lblAlgn val="ctr"/>
        <c:lblOffset val="100"/>
        <c:noMultiLvlLbl val="0"/>
      </c:catAx>
      <c:valAx>
        <c:axId val="1170921696"/>
        <c:scaling>
          <c:orientation val="minMax"/>
          <c:max val="0.5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117092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r>
              <a:rPr lang="en-ZA" sz="1200" b="1">
                <a:solidFill>
                  <a:schemeClr val="tx1"/>
                </a:solidFill>
                <a:latin typeface="+mj-lt"/>
              </a:rPr>
              <a:t>Place of death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7F-43B9-BB48-646B20729070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7F-43B9-BB48-646B207290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Sheet2!$C$33:$D$33</c:f>
              <c:strCache>
                <c:ptCount val="2"/>
                <c:pt idx="0">
                  <c:v>Passing away at at home/hospice</c:v>
                </c:pt>
                <c:pt idx="1">
                  <c:v>Passing away in-hospital</c:v>
                </c:pt>
              </c:strCache>
            </c:strRef>
          </c:cat>
          <c:val>
            <c:numRef>
              <c:f>Sheet2!$C$34:$D$34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7F-43B9-BB48-646B20729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chemeClr val="tx1"/>
      </a:solidFill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r>
              <a:rPr lang="en-ZA"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Outperformance,</a:t>
            </a:r>
            <a:r>
              <a:rPr lang="en-ZA" sz="1600" b="1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screening tests</a:t>
            </a:r>
            <a:endParaRPr lang="en-ZA" sz="1600" b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Sheet1!$C$9:$C$12</c:f>
              <c:strCache>
                <c:ptCount val="4"/>
                <c:pt idx="0">
                  <c:v>Bone density scans</c:v>
                </c:pt>
                <c:pt idx="1">
                  <c:v>Mammograms</c:v>
                </c:pt>
                <c:pt idx="2">
                  <c:v>Pap smears</c:v>
                </c:pt>
                <c:pt idx="3">
                  <c:v>PSA tests</c:v>
                </c:pt>
              </c:strCache>
            </c:strRef>
          </c:cat>
          <c:val>
            <c:numRef>
              <c:f>Sheet1!$D$9:$D$12</c:f>
              <c:numCache>
                <c:formatCode>0.0%</c:formatCode>
                <c:ptCount val="4"/>
                <c:pt idx="0">
                  <c:v>0.20599999999999999</c:v>
                </c:pt>
                <c:pt idx="1">
                  <c:v>9.2999999999999999E-2</c:v>
                </c:pt>
                <c:pt idx="2">
                  <c:v>9.7000000000000003E-2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C7-413C-B8CF-026DB092E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8013935"/>
        <c:axId val="1588014895"/>
      </c:barChart>
      <c:catAx>
        <c:axId val="1588013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014895"/>
        <c:crosses val="autoZero"/>
        <c:auto val="1"/>
        <c:lblAlgn val="ctr"/>
        <c:lblOffset val="100"/>
        <c:noMultiLvlLbl val="0"/>
      </c:catAx>
      <c:valAx>
        <c:axId val="1588014895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013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780DB-8F68-4A7A-9AEB-DDCE2F5D577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B4B9FE0-EA90-4A16-81F1-1FB4A8CBFE15}">
      <dgm:prSet phldrT="[Text]" custT="1"/>
      <dgm:spPr>
        <a:xfrm>
          <a:off x="2567440" y="385099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anose="020B0604020202020204" pitchFamily="34" charset="0"/>
            </a:rPr>
            <a:t>Patient-specific entitlements </a:t>
          </a:r>
        </a:p>
      </dgm:t>
    </dgm:pt>
    <dgm:pt modelId="{47234EA9-0483-482C-ABB3-5B14E6143739}" type="parTrans" cxnId="{12B90B0D-AA4D-4F81-A31A-E02C0D8BC0E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025F9A-C087-454B-9A61-CEA93E276FC0}" type="sibTrans" cxnId="{12B90B0D-AA4D-4F81-A31A-E02C0D8BC0E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C4E9B-682C-4FA1-B080-B52BBEACC9DA}">
      <dgm:prSet phldrT="[Text]" custT="1"/>
      <dgm:spPr>
        <a:xfrm>
          <a:off x="2567440" y="1405173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anose="020B0604020202020204" pitchFamily="34" charset="0"/>
            </a:rPr>
            <a:t>Condition-specific  entitlements </a:t>
          </a:r>
        </a:p>
      </dgm:t>
    </dgm:pt>
    <dgm:pt modelId="{7F76FA4B-7118-4D3C-9614-8D643F99E123}" type="parTrans" cxnId="{58794BD5-52BF-454A-9B3B-1100301A773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0DC1AD-FE21-4BD0-AD64-CA8D730197D7}" type="sibTrans" cxnId="{58794BD5-52BF-454A-9B3B-1100301A773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AAC1CE-6D1C-43B5-A390-8D80BF60A6C9}">
      <dgm:prSet phldrT="[Text]" custT="1"/>
      <dgm:spPr>
        <a:xfrm>
          <a:off x="2567440" y="2425246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anose="020B0604020202020204" pitchFamily="34" charset="0"/>
            </a:rPr>
            <a:t>Overarching benefit entitlements </a:t>
          </a:r>
        </a:p>
      </dgm:t>
    </dgm:pt>
    <dgm:pt modelId="{3E5F6FA8-E429-4C3F-B967-A6AB257F17A4}" type="parTrans" cxnId="{AA580B86-72E8-42BF-9E0B-C2959E08AC41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2FCEBC-2B60-45A6-B797-BD91461DE86A}" type="sibTrans" cxnId="{AA580B86-72E8-42BF-9E0B-C2959E08AC41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63E3B-079A-41FD-884B-017DD468B233}" type="pres">
      <dgm:prSet presAssocID="{B49780DB-8F68-4A7A-9AEB-DDCE2F5D577D}" presName="compositeShape" presStyleCnt="0">
        <dgm:presLayoutVars>
          <dgm:dir/>
          <dgm:resizeHandles/>
        </dgm:presLayoutVars>
      </dgm:prSet>
      <dgm:spPr/>
    </dgm:pt>
    <dgm:pt modelId="{443CD7EA-8DF9-488D-AEF8-561273E7E936}" type="pres">
      <dgm:prSet presAssocID="{B49780DB-8F68-4A7A-9AEB-DDCE2F5D577D}" presName="pyramid" presStyleLbl="node1" presStyleIdx="0" presStyleCnt="1"/>
      <dgm:spPr>
        <a:xfrm>
          <a:off x="652230" y="0"/>
          <a:ext cx="3830420" cy="3830420"/>
        </a:xfrm>
        <a:prstGeom prst="triangle">
          <a:avLst/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9AB30D5-1480-4AA8-B9B4-37BFA846BABA}" type="pres">
      <dgm:prSet presAssocID="{B49780DB-8F68-4A7A-9AEB-DDCE2F5D577D}" presName="theList" presStyleCnt="0"/>
      <dgm:spPr/>
    </dgm:pt>
    <dgm:pt modelId="{7387CDBE-BCE0-4BBB-8080-AC23B7B0E12F}" type="pres">
      <dgm:prSet presAssocID="{6B4B9FE0-EA90-4A16-81F1-1FB4A8CBFE15}" presName="aNode" presStyleLbl="fgAcc1" presStyleIdx="0" presStyleCnt="3">
        <dgm:presLayoutVars>
          <dgm:bulletEnabled val="1"/>
        </dgm:presLayoutVars>
      </dgm:prSet>
      <dgm:spPr/>
    </dgm:pt>
    <dgm:pt modelId="{0B4DE87D-F8B9-48E4-887B-CF25BA1BD80D}" type="pres">
      <dgm:prSet presAssocID="{6B4B9FE0-EA90-4A16-81F1-1FB4A8CBFE15}" presName="aSpace" presStyleCnt="0"/>
      <dgm:spPr/>
    </dgm:pt>
    <dgm:pt modelId="{F72FA441-FAD2-4F47-92A1-596D5A016C57}" type="pres">
      <dgm:prSet presAssocID="{EB3C4E9B-682C-4FA1-B080-B52BBEACC9DA}" presName="aNode" presStyleLbl="fgAcc1" presStyleIdx="1" presStyleCnt="3">
        <dgm:presLayoutVars>
          <dgm:bulletEnabled val="1"/>
        </dgm:presLayoutVars>
      </dgm:prSet>
      <dgm:spPr/>
    </dgm:pt>
    <dgm:pt modelId="{5F89B939-AA96-47AC-9BA0-E4C230955C56}" type="pres">
      <dgm:prSet presAssocID="{EB3C4E9B-682C-4FA1-B080-B52BBEACC9DA}" presName="aSpace" presStyleCnt="0"/>
      <dgm:spPr/>
    </dgm:pt>
    <dgm:pt modelId="{F265C4BD-FF63-4B2B-9586-E18EA1FB0C91}" type="pres">
      <dgm:prSet presAssocID="{D7AAC1CE-6D1C-43B5-A390-8D80BF60A6C9}" presName="aNode" presStyleLbl="fgAcc1" presStyleIdx="2" presStyleCnt="3">
        <dgm:presLayoutVars>
          <dgm:bulletEnabled val="1"/>
        </dgm:presLayoutVars>
      </dgm:prSet>
      <dgm:spPr/>
    </dgm:pt>
    <dgm:pt modelId="{C53048BB-CC67-433B-BFF4-2E5E960672C1}" type="pres">
      <dgm:prSet presAssocID="{D7AAC1CE-6D1C-43B5-A390-8D80BF60A6C9}" presName="aSpace" presStyleCnt="0"/>
      <dgm:spPr/>
    </dgm:pt>
  </dgm:ptLst>
  <dgm:cxnLst>
    <dgm:cxn modelId="{12B90B0D-AA4D-4F81-A31A-E02C0D8BC0EB}" srcId="{B49780DB-8F68-4A7A-9AEB-DDCE2F5D577D}" destId="{6B4B9FE0-EA90-4A16-81F1-1FB4A8CBFE15}" srcOrd="0" destOrd="0" parTransId="{47234EA9-0483-482C-ABB3-5B14E6143739}" sibTransId="{3E025F9A-C087-454B-9A61-CEA93E276FC0}"/>
    <dgm:cxn modelId="{B33A1E3A-B55B-4814-BFCA-7EF3B84B0E84}" type="presOf" srcId="{D7AAC1CE-6D1C-43B5-A390-8D80BF60A6C9}" destId="{F265C4BD-FF63-4B2B-9586-E18EA1FB0C91}" srcOrd="0" destOrd="0" presId="urn:microsoft.com/office/officeart/2005/8/layout/pyramid2"/>
    <dgm:cxn modelId="{E3425058-1F53-4349-AC8A-7491F007144C}" type="presOf" srcId="{6B4B9FE0-EA90-4A16-81F1-1FB4A8CBFE15}" destId="{7387CDBE-BCE0-4BBB-8080-AC23B7B0E12F}" srcOrd="0" destOrd="0" presId="urn:microsoft.com/office/officeart/2005/8/layout/pyramid2"/>
    <dgm:cxn modelId="{AA580B86-72E8-42BF-9E0B-C2959E08AC41}" srcId="{B49780DB-8F68-4A7A-9AEB-DDCE2F5D577D}" destId="{D7AAC1CE-6D1C-43B5-A390-8D80BF60A6C9}" srcOrd="2" destOrd="0" parTransId="{3E5F6FA8-E429-4C3F-B967-A6AB257F17A4}" sibTransId="{9B2FCEBC-2B60-45A6-B797-BD91461DE86A}"/>
    <dgm:cxn modelId="{562C3D93-00B9-465E-976E-5237F88D3057}" type="presOf" srcId="{B49780DB-8F68-4A7A-9AEB-DDCE2F5D577D}" destId="{E0063E3B-079A-41FD-884B-017DD468B233}" srcOrd="0" destOrd="0" presId="urn:microsoft.com/office/officeart/2005/8/layout/pyramid2"/>
    <dgm:cxn modelId="{58794BD5-52BF-454A-9B3B-1100301A773B}" srcId="{B49780DB-8F68-4A7A-9AEB-DDCE2F5D577D}" destId="{EB3C4E9B-682C-4FA1-B080-B52BBEACC9DA}" srcOrd="1" destOrd="0" parTransId="{7F76FA4B-7118-4D3C-9614-8D643F99E123}" sibTransId="{FE0DC1AD-FE21-4BD0-AD64-CA8D730197D7}"/>
    <dgm:cxn modelId="{0A01C7E9-7B06-4A2B-A387-31E4F89E0B62}" type="presOf" srcId="{EB3C4E9B-682C-4FA1-B080-B52BBEACC9DA}" destId="{F72FA441-FAD2-4F47-92A1-596D5A016C57}" srcOrd="0" destOrd="0" presId="urn:microsoft.com/office/officeart/2005/8/layout/pyramid2"/>
    <dgm:cxn modelId="{1C721645-6FDD-45E0-96A6-5BE228812416}" type="presParOf" srcId="{E0063E3B-079A-41FD-884B-017DD468B233}" destId="{443CD7EA-8DF9-488D-AEF8-561273E7E936}" srcOrd="0" destOrd="0" presId="urn:microsoft.com/office/officeart/2005/8/layout/pyramid2"/>
    <dgm:cxn modelId="{7EB12F15-4BE1-404F-8EBE-5C71B1F23830}" type="presParOf" srcId="{E0063E3B-079A-41FD-884B-017DD468B233}" destId="{89AB30D5-1480-4AA8-B9B4-37BFA846BABA}" srcOrd="1" destOrd="0" presId="urn:microsoft.com/office/officeart/2005/8/layout/pyramid2"/>
    <dgm:cxn modelId="{56EE8075-CE05-488E-8570-019447B290A5}" type="presParOf" srcId="{89AB30D5-1480-4AA8-B9B4-37BFA846BABA}" destId="{7387CDBE-BCE0-4BBB-8080-AC23B7B0E12F}" srcOrd="0" destOrd="0" presId="urn:microsoft.com/office/officeart/2005/8/layout/pyramid2"/>
    <dgm:cxn modelId="{BC4E37BF-353E-488A-B16B-484A15DC21A8}" type="presParOf" srcId="{89AB30D5-1480-4AA8-B9B4-37BFA846BABA}" destId="{0B4DE87D-F8B9-48E4-887B-CF25BA1BD80D}" srcOrd="1" destOrd="0" presId="urn:microsoft.com/office/officeart/2005/8/layout/pyramid2"/>
    <dgm:cxn modelId="{3CDBC408-38D5-480D-9F6C-D420BD87055F}" type="presParOf" srcId="{89AB30D5-1480-4AA8-B9B4-37BFA846BABA}" destId="{F72FA441-FAD2-4F47-92A1-596D5A016C57}" srcOrd="2" destOrd="0" presId="urn:microsoft.com/office/officeart/2005/8/layout/pyramid2"/>
    <dgm:cxn modelId="{12A83108-AEBD-4061-9D95-534235446B94}" type="presParOf" srcId="{89AB30D5-1480-4AA8-B9B4-37BFA846BABA}" destId="{5F89B939-AA96-47AC-9BA0-E4C230955C56}" srcOrd="3" destOrd="0" presId="urn:microsoft.com/office/officeart/2005/8/layout/pyramid2"/>
    <dgm:cxn modelId="{0FBAA59E-546F-42C5-95E3-9F4836412FCA}" type="presParOf" srcId="{89AB30D5-1480-4AA8-B9B4-37BFA846BABA}" destId="{F265C4BD-FF63-4B2B-9586-E18EA1FB0C91}" srcOrd="4" destOrd="0" presId="urn:microsoft.com/office/officeart/2005/8/layout/pyramid2"/>
    <dgm:cxn modelId="{66C0FC96-A243-49B4-88A1-A7476929CE72}" type="presParOf" srcId="{89AB30D5-1480-4AA8-B9B4-37BFA846BABA}" destId="{C53048BB-CC67-433B-BFF4-2E5E960672C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9780DB-8F68-4A7A-9AEB-DDCE2F5D577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B4B9FE0-EA90-4A16-81F1-1FB4A8CBFE15}">
      <dgm:prSet phldrT="[Text]" custT="1"/>
      <dgm:spPr>
        <a:xfrm>
          <a:off x="2567440" y="385099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chemeClr val="tx2">
                  <a:lumMod val="90000"/>
                </a:schemeClr>
              </a:solidFill>
              <a:latin typeface="+mj-lt"/>
              <a:ea typeface="+mn-ea"/>
              <a:cs typeface="Arial" panose="020B0604020202020204" pitchFamily="34" charset="0"/>
            </a:rPr>
            <a:t>Patient-specific entitlements </a:t>
          </a:r>
        </a:p>
      </dgm:t>
    </dgm:pt>
    <dgm:pt modelId="{47234EA9-0483-482C-ABB3-5B14E6143739}" type="parTrans" cxnId="{12B90B0D-AA4D-4F81-A31A-E02C0D8BC0E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025F9A-C087-454B-9A61-CEA93E276FC0}" type="sibTrans" cxnId="{12B90B0D-AA4D-4F81-A31A-E02C0D8BC0E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C4E9B-682C-4FA1-B080-B52BBEACC9DA}">
      <dgm:prSet phldrT="[Text]" custT="1"/>
      <dgm:spPr>
        <a:xfrm>
          <a:off x="2567440" y="1405173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200" dirty="0">
              <a:solidFill>
                <a:schemeClr val="tx2">
                  <a:lumMod val="90000"/>
                </a:schemeClr>
              </a:solidFill>
              <a:latin typeface="+mj-lt"/>
              <a:ea typeface="+mn-ea"/>
              <a:cs typeface="Arial" panose="020B0604020202020204" pitchFamily="34" charset="0"/>
            </a:rPr>
            <a:t>Condition-specific  entitlements </a:t>
          </a:r>
        </a:p>
      </dgm:t>
    </dgm:pt>
    <dgm:pt modelId="{7F76FA4B-7118-4D3C-9614-8D643F99E123}" type="parTrans" cxnId="{58794BD5-52BF-454A-9B3B-1100301A773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0DC1AD-FE21-4BD0-AD64-CA8D730197D7}" type="sibTrans" cxnId="{58794BD5-52BF-454A-9B3B-1100301A773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AAC1CE-6D1C-43B5-A390-8D80BF60A6C9}">
      <dgm:prSet phldrT="[Text]" custT="1"/>
      <dgm:spPr>
        <a:xfrm>
          <a:off x="2567440" y="2425246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600" b="1" dirty="0">
              <a:solidFill>
                <a:schemeClr val="accent2"/>
              </a:solidFill>
              <a:latin typeface="+mj-lt"/>
              <a:ea typeface="+mn-ea"/>
              <a:cs typeface="Arial" panose="020B0604020202020204" pitchFamily="34" charset="0"/>
            </a:rPr>
            <a:t>Overarching benefit entitlements </a:t>
          </a:r>
        </a:p>
      </dgm:t>
    </dgm:pt>
    <dgm:pt modelId="{3E5F6FA8-E429-4C3F-B967-A6AB257F17A4}" type="parTrans" cxnId="{AA580B86-72E8-42BF-9E0B-C2959E08AC41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2FCEBC-2B60-45A6-B797-BD91461DE86A}" type="sibTrans" cxnId="{AA580B86-72E8-42BF-9E0B-C2959E08AC41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63E3B-079A-41FD-884B-017DD468B233}" type="pres">
      <dgm:prSet presAssocID="{B49780DB-8F68-4A7A-9AEB-DDCE2F5D577D}" presName="compositeShape" presStyleCnt="0">
        <dgm:presLayoutVars>
          <dgm:dir/>
          <dgm:resizeHandles/>
        </dgm:presLayoutVars>
      </dgm:prSet>
      <dgm:spPr/>
    </dgm:pt>
    <dgm:pt modelId="{443CD7EA-8DF9-488D-AEF8-561273E7E936}" type="pres">
      <dgm:prSet presAssocID="{B49780DB-8F68-4A7A-9AEB-DDCE2F5D577D}" presName="pyramid" presStyleLbl="node1" presStyleIdx="0" presStyleCnt="1"/>
      <dgm:spPr>
        <a:xfrm>
          <a:off x="652230" y="0"/>
          <a:ext cx="3830420" cy="3830420"/>
        </a:xfrm>
        <a:prstGeom prst="triangle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9AB30D5-1480-4AA8-B9B4-37BFA846BABA}" type="pres">
      <dgm:prSet presAssocID="{B49780DB-8F68-4A7A-9AEB-DDCE2F5D577D}" presName="theList" presStyleCnt="0"/>
      <dgm:spPr/>
    </dgm:pt>
    <dgm:pt modelId="{7387CDBE-BCE0-4BBB-8080-AC23B7B0E12F}" type="pres">
      <dgm:prSet presAssocID="{6B4B9FE0-EA90-4A16-81F1-1FB4A8CBFE15}" presName="aNode" presStyleLbl="fgAcc1" presStyleIdx="0" presStyleCnt="3">
        <dgm:presLayoutVars>
          <dgm:bulletEnabled val="1"/>
        </dgm:presLayoutVars>
      </dgm:prSet>
      <dgm:spPr/>
    </dgm:pt>
    <dgm:pt modelId="{0B4DE87D-F8B9-48E4-887B-CF25BA1BD80D}" type="pres">
      <dgm:prSet presAssocID="{6B4B9FE0-EA90-4A16-81F1-1FB4A8CBFE15}" presName="aSpace" presStyleCnt="0"/>
      <dgm:spPr/>
    </dgm:pt>
    <dgm:pt modelId="{F72FA441-FAD2-4F47-92A1-596D5A016C57}" type="pres">
      <dgm:prSet presAssocID="{EB3C4E9B-682C-4FA1-B080-B52BBEACC9DA}" presName="aNode" presStyleLbl="fgAcc1" presStyleIdx="1" presStyleCnt="3">
        <dgm:presLayoutVars>
          <dgm:bulletEnabled val="1"/>
        </dgm:presLayoutVars>
      </dgm:prSet>
      <dgm:spPr/>
    </dgm:pt>
    <dgm:pt modelId="{5F89B939-AA96-47AC-9BA0-E4C230955C56}" type="pres">
      <dgm:prSet presAssocID="{EB3C4E9B-682C-4FA1-B080-B52BBEACC9DA}" presName="aSpace" presStyleCnt="0"/>
      <dgm:spPr/>
    </dgm:pt>
    <dgm:pt modelId="{F265C4BD-FF63-4B2B-9586-E18EA1FB0C91}" type="pres">
      <dgm:prSet presAssocID="{D7AAC1CE-6D1C-43B5-A390-8D80BF60A6C9}" presName="aNode" presStyleLbl="fgAcc1" presStyleIdx="2" presStyleCnt="3">
        <dgm:presLayoutVars>
          <dgm:bulletEnabled val="1"/>
        </dgm:presLayoutVars>
      </dgm:prSet>
      <dgm:spPr/>
    </dgm:pt>
    <dgm:pt modelId="{C53048BB-CC67-433B-BFF4-2E5E960672C1}" type="pres">
      <dgm:prSet presAssocID="{D7AAC1CE-6D1C-43B5-A390-8D80BF60A6C9}" presName="aSpace" presStyleCnt="0"/>
      <dgm:spPr/>
    </dgm:pt>
  </dgm:ptLst>
  <dgm:cxnLst>
    <dgm:cxn modelId="{12B90B0D-AA4D-4F81-A31A-E02C0D8BC0EB}" srcId="{B49780DB-8F68-4A7A-9AEB-DDCE2F5D577D}" destId="{6B4B9FE0-EA90-4A16-81F1-1FB4A8CBFE15}" srcOrd="0" destOrd="0" parTransId="{47234EA9-0483-482C-ABB3-5B14E6143739}" sibTransId="{3E025F9A-C087-454B-9A61-CEA93E276FC0}"/>
    <dgm:cxn modelId="{B33A1E3A-B55B-4814-BFCA-7EF3B84B0E84}" type="presOf" srcId="{D7AAC1CE-6D1C-43B5-A390-8D80BF60A6C9}" destId="{F265C4BD-FF63-4B2B-9586-E18EA1FB0C91}" srcOrd="0" destOrd="0" presId="urn:microsoft.com/office/officeart/2005/8/layout/pyramid2"/>
    <dgm:cxn modelId="{E3425058-1F53-4349-AC8A-7491F007144C}" type="presOf" srcId="{6B4B9FE0-EA90-4A16-81F1-1FB4A8CBFE15}" destId="{7387CDBE-BCE0-4BBB-8080-AC23B7B0E12F}" srcOrd="0" destOrd="0" presId="urn:microsoft.com/office/officeart/2005/8/layout/pyramid2"/>
    <dgm:cxn modelId="{AA580B86-72E8-42BF-9E0B-C2959E08AC41}" srcId="{B49780DB-8F68-4A7A-9AEB-DDCE2F5D577D}" destId="{D7AAC1CE-6D1C-43B5-A390-8D80BF60A6C9}" srcOrd="2" destOrd="0" parTransId="{3E5F6FA8-E429-4C3F-B967-A6AB257F17A4}" sibTransId="{9B2FCEBC-2B60-45A6-B797-BD91461DE86A}"/>
    <dgm:cxn modelId="{562C3D93-00B9-465E-976E-5237F88D3057}" type="presOf" srcId="{B49780DB-8F68-4A7A-9AEB-DDCE2F5D577D}" destId="{E0063E3B-079A-41FD-884B-017DD468B233}" srcOrd="0" destOrd="0" presId="urn:microsoft.com/office/officeart/2005/8/layout/pyramid2"/>
    <dgm:cxn modelId="{58794BD5-52BF-454A-9B3B-1100301A773B}" srcId="{B49780DB-8F68-4A7A-9AEB-DDCE2F5D577D}" destId="{EB3C4E9B-682C-4FA1-B080-B52BBEACC9DA}" srcOrd="1" destOrd="0" parTransId="{7F76FA4B-7118-4D3C-9614-8D643F99E123}" sibTransId="{FE0DC1AD-FE21-4BD0-AD64-CA8D730197D7}"/>
    <dgm:cxn modelId="{0A01C7E9-7B06-4A2B-A387-31E4F89E0B62}" type="presOf" srcId="{EB3C4E9B-682C-4FA1-B080-B52BBEACC9DA}" destId="{F72FA441-FAD2-4F47-92A1-596D5A016C57}" srcOrd="0" destOrd="0" presId="urn:microsoft.com/office/officeart/2005/8/layout/pyramid2"/>
    <dgm:cxn modelId="{1C721645-6FDD-45E0-96A6-5BE228812416}" type="presParOf" srcId="{E0063E3B-079A-41FD-884B-017DD468B233}" destId="{443CD7EA-8DF9-488D-AEF8-561273E7E936}" srcOrd="0" destOrd="0" presId="urn:microsoft.com/office/officeart/2005/8/layout/pyramid2"/>
    <dgm:cxn modelId="{7EB12F15-4BE1-404F-8EBE-5C71B1F23830}" type="presParOf" srcId="{E0063E3B-079A-41FD-884B-017DD468B233}" destId="{89AB30D5-1480-4AA8-B9B4-37BFA846BABA}" srcOrd="1" destOrd="0" presId="urn:microsoft.com/office/officeart/2005/8/layout/pyramid2"/>
    <dgm:cxn modelId="{56EE8075-CE05-488E-8570-019447B290A5}" type="presParOf" srcId="{89AB30D5-1480-4AA8-B9B4-37BFA846BABA}" destId="{7387CDBE-BCE0-4BBB-8080-AC23B7B0E12F}" srcOrd="0" destOrd="0" presId="urn:microsoft.com/office/officeart/2005/8/layout/pyramid2"/>
    <dgm:cxn modelId="{BC4E37BF-353E-488A-B16B-484A15DC21A8}" type="presParOf" srcId="{89AB30D5-1480-4AA8-B9B4-37BFA846BABA}" destId="{0B4DE87D-F8B9-48E4-887B-CF25BA1BD80D}" srcOrd="1" destOrd="0" presId="urn:microsoft.com/office/officeart/2005/8/layout/pyramid2"/>
    <dgm:cxn modelId="{3CDBC408-38D5-480D-9F6C-D420BD87055F}" type="presParOf" srcId="{89AB30D5-1480-4AA8-B9B4-37BFA846BABA}" destId="{F72FA441-FAD2-4F47-92A1-596D5A016C57}" srcOrd="2" destOrd="0" presId="urn:microsoft.com/office/officeart/2005/8/layout/pyramid2"/>
    <dgm:cxn modelId="{12A83108-AEBD-4061-9D95-534235446B94}" type="presParOf" srcId="{89AB30D5-1480-4AA8-B9B4-37BFA846BABA}" destId="{5F89B939-AA96-47AC-9BA0-E4C230955C56}" srcOrd="3" destOrd="0" presId="urn:microsoft.com/office/officeart/2005/8/layout/pyramid2"/>
    <dgm:cxn modelId="{0FBAA59E-546F-42C5-95E3-9F4836412FCA}" type="presParOf" srcId="{89AB30D5-1480-4AA8-B9B4-37BFA846BABA}" destId="{F265C4BD-FF63-4B2B-9586-E18EA1FB0C91}" srcOrd="4" destOrd="0" presId="urn:microsoft.com/office/officeart/2005/8/layout/pyramid2"/>
    <dgm:cxn modelId="{66C0FC96-A243-49B4-88A1-A7476929CE72}" type="presParOf" srcId="{89AB30D5-1480-4AA8-B9B4-37BFA846BABA}" destId="{C53048BB-CC67-433B-BFF4-2E5E960672C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9780DB-8F68-4A7A-9AEB-DDCE2F5D577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B4B9FE0-EA90-4A16-81F1-1FB4A8CBFE15}">
      <dgm:prSet phldrT="[Text]" custT="1"/>
      <dgm:spPr>
        <a:xfrm>
          <a:off x="2567440" y="385099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chemeClr val="tx2">
                  <a:lumMod val="90000"/>
                </a:schemeClr>
              </a:solidFill>
              <a:latin typeface="+mj-lt"/>
              <a:ea typeface="+mn-ea"/>
              <a:cs typeface="Arial" panose="020B0604020202020204" pitchFamily="34" charset="0"/>
            </a:rPr>
            <a:t>Patient-specific entitlements </a:t>
          </a:r>
        </a:p>
      </dgm:t>
    </dgm:pt>
    <dgm:pt modelId="{47234EA9-0483-482C-ABB3-5B14E6143739}" type="parTrans" cxnId="{12B90B0D-AA4D-4F81-A31A-E02C0D8BC0E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025F9A-C087-454B-9A61-CEA93E276FC0}" type="sibTrans" cxnId="{12B90B0D-AA4D-4F81-A31A-E02C0D8BC0E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C4E9B-682C-4FA1-B080-B52BBEACC9DA}">
      <dgm:prSet phldrT="[Text]" custT="1"/>
      <dgm:spPr>
        <a:xfrm>
          <a:off x="2567440" y="1405173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600" b="1" dirty="0">
              <a:solidFill>
                <a:schemeClr val="accent4"/>
              </a:solidFill>
              <a:latin typeface="+mj-lt"/>
              <a:ea typeface="+mn-ea"/>
              <a:cs typeface="Arial" panose="020B0604020202020204" pitchFamily="34" charset="0"/>
            </a:rPr>
            <a:t>Condition-specific entitlements </a:t>
          </a:r>
        </a:p>
      </dgm:t>
    </dgm:pt>
    <dgm:pt modelId="{7F76FA4B-7118-4D3C-9614-8D643F99E123}" type="parTrans" cxnId="{58794BD5-52BF-454A-9B3B-1100301A773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0DC1AD-FE21-4BD0-AD64-CA8D730197D7}" type="sibTrans" cxnId="{58794BD5-52BF-454A-9B3B-1100301A773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AAC1CE-6D1C-43B5-A390-8D80BF60A6C9}">
      <dgm:prSet phldrT="[Text]" custT="1"/>
      <dgm:spPr>
        <a:xfrm>
          <a:off x="2567440" y="2425246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200" b="0" dirty="0">
              <a:solidFill>
                <a:schemeClr val="tx2"/>
              </a:solidFill>
              <a:latin typeface="+mj-lt"/>
              <a:ea typeface="+mn-ea"/>
              <a:cs typeface="Arial" panose="020B0604020202020204" pitchFamily="34" charset="0"/>
            </a:rPr>
            <a:t>Overarching benefit entitlements </a:t>
          </a:r>
        </a:p>
      </dgm:t>
    </dgm:pt>
    <dgm:pt modelId="{3E5F6FA8-E429-4C3F-B967-A6AB257F17A4}" type="parTrans" cxnId="{AA580B86-72E8-42BF-9E0B-C2959E08AC41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2FCEBC-2B60-45A6-B797-BD91461DE86A}" type="sibTrans" cxnId="{AA580B86-72E8-42BF-9E0B-C2959E08AC41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63E3B-079A-41FD-884B-017DD468B233}" type="pres">
      <dgm:prSet presAssocID="{B49780DB-8F68-4A7A-9AEB-DDCE2F5D577D}" presName="compositeShape" presStyleCnt="0">
        <dgm:presLayoutVars>
          <dgm:dir/>
          <dgm:resizeHandles/>
        </dgm:presLayoutVars>
      </dgm:prSet>
      <dgm:spPr/>
    </dgm:pt>
    <dgm:pt modelId="{443CD7EA-8DF9-488D-AEF8-561273E7E936}" type="pres">
      <dgm:prSet presAssocID="{B49780DB-8F68-4A7A-9AEB-DDCE2F5D577D}" presName="pyramid" presStyleLbl="node1" presStyleIdx="0" presStyleCnt="1"/>
      <dgm:spPr>
        <a:xfrm>
          <a:off x="652230" y="0"/>
          <a:ext cx="3830420" cy="3830420"/>
        </a:xfrm>
        <a:prstGeom prst="triangle">
          <a:avLst/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9AB30D5-1480-4AA8-B9B4-37BFA846BABA}" type="pres">
      <dgm:prSet presAssocID="{B49780DB-8F68-4A7A-9AEB-DDCE2F5D577D}" presName="theList" presStyleCnt="0"/>
      <dgm:spPr/>
    </dgm:pt>
    <dgm:pt modelId="{7387CDBE-BCE0-4BBB-8080-AC23B7B0E12F}" type="pres">
      <dgm:prSet presAssocID="{6B4B9FE0-EA90-4A16-81F1-1FB4A8CBFE15}" presName="aNode" presStyleLbl="fgAcc1" presStyleIdx="0" presStyleCnt="3">
        <dgm:presLayoutVars>
          <dgm:bulletEnabled val="1"/>
        </dgm:presLayoutVars>
      </dgm:prSet>
      <dgm:spPr/>
    </dgm:pt>
    <dgm:pt modelId="{0B4DE87D-F8B9-48E4-887B-CF25BA1BD80D}" type="pres">
      <dgm:prSet presAssocID="{6B4B9FE0-EA90-4A16-81F1-1FB4A8CBFE15}" presName="aSpace" presStyleCnt="0"/>
      <dgm:spPr/>
    </dgm:pt>
    <dgm:pt modelId="{F72FA441-FAD2-4F47-92A1-596D5A016C57}" type="pres">
      <dgm:prSet presAssocID="{EB3C4E9B-682C-4FA1-B080-B52BBEACC9DA}" presName="aNode" presStyleLbl="fgAcc1" presStyleIdx="1" presStyleCnt="3">
        <dgm:presLayoutVars>
          <dgm:bulletEnabled val="1"/>
        </dgm:presLayoutVars>
      </dgm:prSet>
      <dgm:spPr/>
    </dgm:pt>
    <dgm:pt modelId="{5F89B939-AA96-47AC-9BA0-E4C230955C56}" type="pres">
      <dgm:prSet presAssocID="{EB3C4E9B-682C-4FA1-B080-B52BBEACC9DA}" presName="aSpace" presStyleCnt="0"/>
      <dgm:spPr/>
    </dgm:pt>
    <dgm:pt modelId="{F265C4BD-FF63-4B2B-9586-E18EA1FB0C91}" type="pres">
      <dgm:prSet presAssocID="{D7AAC1CE-6D1C-43B5-A390-8D80BF60A6C9}" presName="aNode" presStyleLbl="fgAcc1" presStyleIdx="2" presStyleCnt="3">
        <dgm:presLayoutVars>
          <dgm:bulletEnabled val="1"/>
        </dgm:presLayoutVars>
      </dgm:prSet>
      <dgm:spPr/>
    </dgm:pt>
    <dgm:pt modelId="{C53048BB-CC67-433B-BFF4-2E5E960672C1}" type="pres">
      <dgm:prSet presAssocID="{D7AAC1CE-6D1C-43B5-A390-8D80BF60A6C9}" presName="aSpace" presStyleCnt="0"/>
      <dgm:spPr/>
    </dgm:pt>
  </dgm:ptLst>
  <dgm:cxnLst>
    <dgm:cxn modelId="{12B90B0D-AA4D-4F81-A31A-E02C0D8BC0EB}" srcId="{B49780DB-8F68-4A7A-9AEB-DDCE2F5D577D}" destId="{6B4B9FE0-EA90-4A16-81F1-1FB4A8CBFE15}" srcOrd="0" destOrd="0" parTransId="{47234EA9-0483-482C-ABB3-5B14E6143739}" sibTransId="{3E025F9A-C087-454B-9A61-CEA93E276FC0}"/>
    <dgm:cxn modelId="{B33A1E3A-B55B-4814-BFCA-7EF3B84B0E84}" type="presOf" srcId="{D7AAC1CE-6D1C-43B5-A390-8D80BF60A6C9}" destId="{F265C4BD-FF63-4B2B-9586-E18EA1FB0C91}" srcOrd="0" destOrd="0" presId="urn:microsoft.com/office/officeart/2005/8/layout/pyramid2"/>
    <dgm:cxn modelId="{E3425058-1F53-4349-AC8A-7491F007144C}" type="presOf" srcId="{6B4B9FE0-EA90-4A16-81F1-1FB4A8CBFE15}" destId="{7387CDBE-BCE0-4BBB-8080-AC23B7B0E12F}" srcOrd="0" destOrd="0" presId="urn:microsoft.com/office/officeart/2005/8/layout/pyramid2"/>
    <dgm:cxn modelId="{AA580B86-72E8-42BF-9E0B-C2959E08AC41}" srcId="{B49780DB-8F68-4A7A-9AEB-DDCE2F5D577D}" destId="{D7AAC1CE-6D1C-43B5-A390-8D80BF60A6C9}" srcOrd="2" destOrd="0" parTransId="{3E5F6FA8-E429-4C3F-B967-A6AB257F17A4}" sibTransId="{9B2FCEBC-2B60-45A6-B797-BD91461DE86A}"/>
    <dgm:cxn modelId="{562C3D93-00B9-465E-976E-5237F88D3057}" type="presOf" srcId="{B49780DB-8F68-4A7A-9AEB-DDCE2F5D577D}" destId="{E0063E3B-079A-41FD-884B-017DD468B233}" srcOrd="0" destOrd="0" presId="urn:microsoft.com/office/officeart/2005/8/layout/pyramid2"/>
    <dgm:cxn modelId="{58794BD5-52BF-454A-9B3B-1100301A773B}" srcId="{B49780DB-8F68-4A7A-9AEB-DDCE2F5D577D}" destId="{EB3C4E9B-682C-4FA1-B080-B52BBEACC9DA}" srcOrd="1" destOrd="0" parTransId="{7F76FA4B-7118-4D3C-9614-8D643F99E123}" sibTransId="{FE0DC1AD-FE21-4BD0-AD64-CA8D730197D7}"/>
    <dgm:cxn modelId="{0A01C7E9-7B06-4A2B-A387-31E4F89E0B62}" type="presOf" srcId="{EB3C4E9B-682C-4FA1-B080-B52BBEACC9DA}" destId="{F72FA441-FAD2-4F47-92A1-596D5A016C57}" srcOrd="0" destOrd="0" presId="urn:microsoft.com/office/officeart/2005/8/layout/pyramid2"/>
    <dgm:cxn modelId="{1C721645-6FDD-45E0-96A6-5BE228812416}" type="presParOf" srcId="{E0063E3B-079A-41FD-884B-017DD468B233}" destId="{443CD7EA-8DF9-488D-AEF8-561273E7E936}" srcOrd="0" destOrd="0" presId="urn:microsoft.com/office/officeart/2005/8/layout/pyramid2"/>
    <dgm:cxn modelId="{7EB12F15-4BE1-404F-8EBE-5C71B1F23830}" type="presParOf" srcId="{E0063E3B-079A-41FD-884B-017DD468B233}" destId="{89AB30D5-1480-4AA8-B9B4-37BFA846BABA}" srcOrd="1" destOrd="0" presId="urn:microsoft.com/office/officeart/2005/8/layout/pyramid2"/>
    <dgm:cxn modelId="{56EE8075-CE05-488E-8570-019447B290A5}" type="presParOf" srcId="{89AB30D5-1480-4AA8-B9B4-37BFA846BABA}" destId="{7387CDBE-BCE0-4BBB-8080-AC23B7B0E12F}" srcOrd="0" destOrd="0" presId="urn:microsoft.com/office/officeart/2005/8/layout/pyramid2"/>
    <dgm:cxn modelId="{BC4E37BF-353E-488A-B16B-484A15DC21A8}" type="presParOf" srcId="{89AB30D5-1480-4AA8-B9B4-37BFA846BABA}" destId="{0B4DE87D-F8B9-48E4-887B-CF25BA1BD80D}" srcOrd="1" destOrd="0" presId="urn:microsoft.com/office/officeart/2005/8/layout/pyramid2"/>
    <dgm:cxn modelId="{3CDBC408-38D5-480D-9F6C-D420BD87055F}" type="presParOf" srcId="{89AB30D5-1480-4AA8-B9B4-37BFA846BABA}" destId="{F72FA441-FAD2-4F47-92A1-596D5A016C57}" srcOrd="2" destOrd="0" presId="urn:microsoft.com/office/officeart/2005/8/layout/pyramid2"/>
    <dgm:cxn modelId="{12A83108-AEBD-4061-9D95-534235446B94}" type="presParOf" srcId="{89AB30D5-1480-4AA8-B9B4-37BFA846BABA}" destId="{5F89B939-AA96-47AC-9BA0-E4C230955C56}" srcOrd="3" destOrd="0" presId="urn:microsoft.com/office/officeart/2005/8/layout/pyramid2"/>
    <dgm:cxn modelId="{0FBAA59E-546F-42C5-95E3-9F4836412FCA}" type="presParOf" srcId="{89AB30D5-1480-4AA8-B9B4-37BFA846BABA}" destId="{F265C4BD-FF63-4B2B-9586-E18EA1FB0C91}" srcOrd="4" destOrd="0" presId="urn:microsoft.com/office/officeart/2005/8/layout/pyramid2"/>
    <dgm:cxn modelId="{66C0FC96-A243-49B4-88A1-A7476929CE72}" type="presParOf" srcId="{89AB30D5-1480-4AA8-B9B4-37BFA846BABA}" destId="{C53048BB-CC67-433B-BFF4-2E5E960672C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134AE5-19C0-41B6-B61A-32F338538E3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7A5BC9E7-C6CE-4F31-9740-1C3C8203CCDB}">
      <dgm:prSet phldrT="[Text]" custT="1"/>
      <dgm:spPr>
        <a:xfrm>
          <a:off x="1162974" y="284686"/>
          <a:ext cx="3863276" cy="3863276"/>
        </a:xfrm>
        <a:prstGeom prst="pie">
          <a:avLst>
            <a:gd name="adj1" fmla="val 16200000"/>
            <a:gd name="adj2" fmla="val 2052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3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% of deaths                  at home</a:t>
          </a:r>
        </a:p>
      </dgm:t>
    </dgm:pt>
    <dgm:pt modelId="{2699D21C-CA5E-4FFD-B696-7C4A2AE22375}" type="parTrans" cxnId="{3A73EDF5-10D3-43C1-881B-D192EEEB19AC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689C58-B7EE-4BE7-9278-1AAB101762C0}" type="sibTrans" cxnId="{3A73EDF5-10D3-43C1-881B-D192EEEB19AC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F000C7-7AEB-42D8-8C11-B4BED08536E9}">
      <dgm:prSet phldrT="[Text]" custT="1"/>
      <dgm:spPr>
        <a:xfrm>
          <a:off x="1196088" y="387707"/>
          <a:ext cx="3863276" cy="3863276"/>
        </a:xfrm>
        <a:prstGeom prst="pie">
          <a:avLst>
            <a:gd name="adj1" fmla="val 20520000"/>
            <a:gd name="adj2" fmla="val 324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3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Non beneficial care – chemo</a:t>
          </a:r>
        </a:p>
      </dgm:t>
    </dgm:pt>
    <dgm:pt modelId="{819795B0-3B94-402A-A40F-E37C4BDD0958}" type="parTrans" cxnId="{0C3BF15B-9E39-41B2-B4D1-99DEA3F6A66B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7FCC96-F6D8-4BF6-9366-F5D2DACA8076}" type="sibTrans" cxnId="{0C3BF15B-9E39-41B2-B4D1-99DEA3F6A66B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9A9DF2-DDF4-46B6-BA72-F2B194C80B10}">
      <dgm:prSet phldrT="[Text]" custT="1"/>
      <dgm:spPr>
        <a:xfrm>
          <a:off x="1108704" y="451175"/>
          <a:ext cx="3863276" cy="3863276"/>
        </a:xfrm>
        <a:prstGeom prst="pie">
          <a:avLst>
            <a:gd name="adj1" fmla="val 3240000"/>
            <a:gd name="adj2" fmla="val 756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3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Non beneficial care – surgery</a:t>
          </a:r>
        </a:p>
      </dgm:t>
    </dgm:pt>
    <dgm:pt modelId="{C39E1C58-7BCE-41C3-97D3-F8858658CACE}" type="parTrans" cxnId="{33E66376-87BB-4A44-8BDE-A2F76D2264AB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14377F-49AD-479A-B1C3-2F76DFA9C47F}" type="sibTrans" cxnId="{33E66376-87BB-4A44-8BDE-A2F76D2264AB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494128-D5EF-4FCC-BF87-7C0E6AAB6543}">
      <dgm:prSet custT="1"/>
      <dgm:spPr>
        <a:xfrm>
          <a:off x="1021320" y="387707"/>
          <a:ext cx="3863276" cy="3863276"/>
        </a:xfrm>
        <a:prstGeom prst="pie">
          <a:avLst>
            <a:gd name="adj1" fmla="val 7560000"/>
            <a:gd name="adj2" fmla="val 1188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3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Total costs                     of care</a:t>
          </a:r>
        </a:p>
      </dgm:t>
    </dgm:pt>
    <dgm:pt modelId="{80DBBDA4-4F6B-4CE6-BC96-03A5E5D11DB3}" type="parTrans" cxnId="{EF704997-0562-4534-9842-EBE9F49E7242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281BD-705F-493F-94D1-FC5461ACB297}" type="sibTrans" cxnId="{EF704997-0562-4534-9842-EBE9F49E7242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E3C4FA-8711-4462-AD5A-DE25BF70F03B}">
      <dgm:prSet custT="1"/>
      <dgm:spPr>
        <a:xfrm>
          <a:off x="1054434" y="284686"/>
          <a:ext cx="3863276" cy="3863276"/>
        </a:xfrm>
        <a:prstGeom prst="pie">
          <a:avLst>
            <a:gd name="adj1" fmla="val 11880000"/>
            <a:gd name="adj2" fmla="val 1620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3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Patient/</a:t>
          </a:r>
        </a:p>
        <a:p>
          <a:pPr>
            <a:buNone/>
          </a:pPr>
          <a:r>
            <a:rPr lang="en-ZA" sz="13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family experience</a:t>
          </a:r>
        </a:p>
      </dgm:t>
    </dgm:pt>
    <dgm:pt modelId="{5424991C-1662-4479-B98F-91551EB5550F}" type="parTrans" cxnId="{CC0FFC6D-7022-4CA2-98A1-444AF5C76FF8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DE63DA-C44B-4924-B97A-FBD28CE9EBB2}" type="sibTrans" cxnId="{CC0FFC6D-7022-4CA2-98A1-444AF5C76FF8}">
      <dgm:prSet/>
      <dgm:spPr/>
      <dgm:t>
        <a:bodyPr/>
        <a:lstStyle/>
        <a:p>
          <a:endParaRPr lang="en-ZA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7FD1DF-026A-416D-93C6-FF4B8FF5EDCE}" type="pres">
      <dgm:prSet presAssocID="{CB134AE5-19C0-41B6-B61A-32F338538E32}" presName="compositeShape" presStyleCnt="0">
        <dgm:presLayoutVars>
          <dgm:chMax val="7"/>
          <dgm:dir/>
          <dgm:resizeHandles val="exact"/>
        </dgm:presLayoutVars>
      </dgm:prSet>
      <dgm:spPr/>
    </dgm:pt>
    <dgm:pt modelId="{B88E7605-A512-4EE8-AE12-9C36847AE93C}" type="pres">
      <dgm:prSet presAssocID="{CB134AE5-19C0-41B6-B61A-32F338538E32}" presName="wedge1" presStyleLbl="node1" presStyleIdx="0" presStyleCnt="5"/>
      <dgm:spPr/>
    </dgm:pt>
    <dgm:pt modelId="{8EFA2F5B-C092-4F7B-A6DF-DBA80189AE4C}" type="pres">
      <dgm:prSet presAssocID="{CB134AE5-19C0-41B6-B61A-32F338538E32}" presName="dummy1a" presStyleCnt="0"/>
      <dgm:spPr/>
    </dgm:pt>
    <dgm:pt modelId="{50A522FE-1B39-43C2-831D-4A1DDE7340C7}" type="pres">
      <dgm:prSet presAssocID="{CB134AE5-19C0-41B6-B61A-32F338538E32}" presName="dummy1b" presStyleCnt="0"/>
      <dgm:spPr/>
    </dgm:pt>
    <dgm:pt modelId="{52C23E63-AF3D-4CC7-B747-8DD15991C335}" type="pres">
      <dgm:prSet presAssocID="{CB134AE5-19C0-41B6-B61A-32F338538E32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9F98BBC-10C8-4EBC-AED8-BAB6B190026B}" type="pres">
      <dgm:prSet presAssocID="{CB134AE5-19C0-41B6-B61A-32F338538E32}" presName="wedge2" presStyleLbl="node1" presStyleIdx="1" presStyleCnt="5"/>
      <dgm:spPr/>
    </dgm:pt>
    <dgm:pt modelId="{B1269686-DBAD-4032-80CE-B862989551D2}" type="pres">
      <dgm:prSet presAssocID="{CB134AE5-19C0-41B6-B61A-32F338538E32}" presName="dummy2a" presStyleCnt="0"/>
      <dgm:spPr/>
    </dgm:pt>
    <dgm:pt modelId="{8BB7008B-8030-4FB8-B19B-43B1D3497DB3}" type="pres">
      <dgm:prSet presAssocID="{CB134AE5-19C0-41B6-B61A-32F338538E32}" presName="dummy2b" presStyleCnt="0"/>
      <dgm:spPr/>
    </dgm:pt>
    <dgm:pt modelId="{1067CD35-64C8-4AA9-BD0D-0E1B9DF29430}" type="pres">
      <dgm:prSet presAssocID="{CB134AE5-19C0-41B6-B61A-32F338538E32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FA73990-F225-4FC5-B4E3-70C224F49566}" type="pres">
      <dgm:prSet presAssocID="{CB134AE5-19C0-41B6-B61A-32F338538E32}" presName="wedge3" presStyleLbl="node1" presStyleIdx="2" presStyleCnt="5"/>
      <dgm:spPr/>
    </dgm:pt>
    <dgm:pt modelId="{29A03323-C90B-4BD9-BD1F-00A5E7CA3203}" type="pres">
      <dgm:prSet presAssocID="{CB134AE5-19C0-41B6-B61A-32F338538E32}" presName="dummy3a" presStyleCnt="0"/>
      <dgm:spPr/>
    </dgm:pt>
    <dgm:pt modelId="{9250D774-9C5A-4E1F-A6BC-095B74F3A8E1}" type="pres">
      <dgm:prSet presAssocID="{CB134AE5-19C0-41B6-B61A-32F338538E32}" presName="dummy3b" presStyleCnt="0"/>
      <dgm:spPr/>
    </dgm:pt>
    <dgm:pt modelId="{8A609AF2-FB57-431C-B103-7C2368BED377}" type="pres">
      <dgm:prSet presAssocID="{CB134AE5-19C0-41B6-B61A-32F338538E32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A044B37-9BD1-4A52-B849-D51DAAB1AD7E}" type="pres">
      <dgm:prSet presAssocID="{CB134AE5-19C0-41B6-B61A-32F338538E32}" presName="wedge4" presStyleLbl="node1" presStyleIdx="3" presStyleCnt="5"/>
      <dgm:spPr/>
    </dgm:pt>
    <dgm:pt modelId="{D747E2E7-ED4F-446F-A36D-3ADFFF8F7FA2}" type="pres">
      <dgm:prSet presAssocID="{CB134AE5-19C0-41B6-B61A-32F338538E32}" presName="dummy4a" presStyleCnt="0"/>
      <dgm:spPr/>
    </dgm:pt>
    <dgm:pt modelId="{8563C998-5140-482A-88C2-5E383A3DBF2E}" type="pres">
      <dgm:prSet presAssocID="{CB134AE5-19C0-41B6-B61A-32F338538E32}" presName="dummy4b" presStyleCnt="0"/>
      <dgm:spPr/>
    </dgm:pt>
    <dgm:pt modelId="{B20CC036-340D-4A32-9F2D-CA2A209DED54}" type="pres">
      <dgm:prSet presAssocID="{CB134AE5-19C0-41B6-B61A-32F338538E32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E1DEA327-31F7-4C57-AA04-5A446671281B}" type="pres">
      <dgm:prSet presAssocID="{CB134AE5-19C0-41B6-B61A-32F338538E32}" presName="wedge5" presStyleLbl="node1" presStyleIdx="4" presStyleCnt="5"/>
      <dgm:spPr/>
    </dgm:pt>
    <dgm:pt modelId="{65CCD420-E296-4F82-85EF-CBF6A1F65048}" type="pres">
      <dgm:prSet presAssocID="{CB134AE5-19C0-41B6-B61A-32F338538E32}" presName="dummy5a" presStyleCnt="0"/>
      <dgm:spPr/>
    </dgm:pt>
    <dgm:pt modelId="{F41D8DF8-76DC-47F9-AF99-4B6E2AF9EFB4}" type="pres">
      <dgm:prSet presAssocID="{CB134AE5-19C0-41B6-B61A-32F338538E32}" presName="dummy5b" presStyleCnt="0"/>
      <dgm:spPr/>
    </dgm:pt>
    <dgm:pt modelId="{3F56E5C7-485E-42BA-AF0F-EE3BBEC0C6F4}" type="pres">
      <dgm:prSet presAssocID="{CB134AE5-19C0-41B6-B61A-32F338538E32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5F5DE3AF-8359-4420-BAC4-8C8B14114E59}" type="pres">
      <dgm:prSet presAssocID="{00689C58-B7EE-4BE7-9278-1AAB101762C0}" presName="arrowWedge1" presStyleLbl="fgSibTrans2D1" presStyleIdx="0" presStyleCnt="5"/>
      <dgm:spPr>
        <a:xfrm>
          <a:off x="923637" y="45531"/>
          <a:ext cx="4341587" cy="4341587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gm:spPr>
    </dgm:pt>
    <dgm:pt modelId="{EABB36CF-BBED-4E4B-9808-0FE55816430B}" type="pres">
      <dgm:prSet presAssocID="{707FCC96-F6D8-4BF6-9366-F5D2DACA8076}" presName="arrowWedge2" presStyleLbl="fgSibTrans2D1" presStyleIdx="1" presStyleCnt="5"/>
      <dgm:spPr>
        <a:xfrm>
          <a:off x="957199" y="148518"/>
          <a:ext cx="4341587" cy="4341587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gm:spPr>
    </dgm:pt>
    <dgm:pt modelId="{B42FF0A1-0106-44AB-8C59-3571B362389B}" type="pres">
      <dgm:prSet presAssocID="{8C14377F-49AD-479A-B1C3-2F76DFA9C47F}" presName="arrowWedge3" presStyleLbl="fgSibTrans2D1" presStyleIdx="2" presStyleCnt="5" custLinFactNeighborX="-1416"/>
      <dgm:spPr>
        <a:xfrm>
          <a:off x="808072" y="212180"/>
          <a:ext cx="4341587" cy="4341587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gm:spPr>
    </dgm:pt>
    <dgm:pt modelId="{C509352C-88ED-480A-9DD1-4540D7FB041B}" type="pres">
      <dgm:prSet presAssocID="{C12281BD-705F-493F-94D1-FC5461ACB297}" presName="arrowWedge4" presStyleLbl="fgSibTrans2D1" presStyleIdx="3" presStyleCnt="5"/>
      <dgm:spPr>
        <a:xfrm>
          <a:off x="781898" y="148518"/>
          <a:ext cx="4341587" cy="4341587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gm:spPr>
    </dgm:pt>
    <dgm:pt modelId="{B823ECC3-F065-4B72-A061-DBF244DA6F49}" type="pres">
      <dgm:prSet presAssocID="{ABDE63DA-C44B-4924-B97A-FBD28CE9EBB2}" presName="arrowWedge5" presStyleLbl="fgSibTrans2D1" presStyleIdx="4" presStyleCnt="5"/>
      <dgm:spPr>
        <a:xfrm>
          <a:off x="815461" y="45531"/>
          <a:ext cx="4341587" cy="4341587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gm:spPr>
    </dgm:pt>
  </dgm:ptLst>
  <dgm:cxnLst>
    <dgm:cxn modelId="{BF41D302-BC68-42BC-A53E-53CE627F0854}" type="presOf" srcId="{5B494128-D5EF-4FCC-BF87-7C0E6AAB6543}" destId="{B20CC036-340D-4A32-9F2D-CA2A209DED54}" srcOrd="1" destOrd="0" presId="urn:microsoft.com/office/officeart/2005/8/layout/cycle8"/>
    <dgm:cxn modelId="{98B5CA16-750B-4EAA-ABC0-924879C1AE0C}" type="presOf" srcId="{6FE3C4FA-8711-4462-AD5A-DE25BF70F03B}" destId="{3F56E5C7-485E-42BA-AF0F-EE3BBEC0C6F4}" srcOrd="1" destOrd="0" presId="urn:microsoft.com/office/officeart/2005/8/layout/cycle8"/>
    <dgm:cxn modelId="{0C3BF15B-9E39-41B2-B4D1-99DEA3F6A66B}" srcId="{CB134AE5-19C0-41B6-B61A-32F338538E32}" destId="{ECF000C7-7AEB-42D8-8C11-B4BED08536E9}" srcOrd="1" destOrd="0" parTransId="{819795B0-3B94-402A-A40F-E37C4BDD0958}" sibTransId="{707FCC96-F6D8-4BF6-9366-F5D2DACA8076}"/>
    <dgm:cxn modelId="{B8BFA046-BF21-47E0-914B-9D871BDC0BEF}" type="presOf" srcId="{7A5BC9E7-C6CE-4F31-9740-1C3C8203CCDB}" destId="{B88E7605-A512-4EE8-AE12-9C36847AE93C}" srcOrd="0" destOrd="0" presId="urn:microsoft.com/office/officeart/2005/8/layout/cycle8"/>
    <dgm:cxn modelId="{E460D74B-57F1-4291-8F36-93BB74BF92C1}" type="presOf" srcId="{ECF000C7-7AEB-42D8-8C11-B4BED08536E9}" destId="{1067CD35-64C8-4AA9-BD0D-0E1B9DF29430}" srcOrd="1" destOrd="0" presId="urn:microsoft.com/office/officeart/2005/8/layout/cycle8"/>
    <dgm:cxn modelId="{CC0FFC6D-7022-4CA2-98A1-444AF5C76FF8}" srcId="{CB134AE5-19C0-41B6-B61A-32F338538E32}" destId="{6FE3C4FA-8711-4462-AD5A-DE25BF70F03B}" srcOrd="4" destOrd="0" parTransId="{5424991C-1662-4479-B98F-91551EB5550F}" sibTransId="{ABDE63DA-C44B-4924-B97A-FBD28CE9EBB2}"/>
    <dgm:cxn modelId="{D661D552-1FA6-465D-828A-9578B8277C5F}" type="presOf" srcId="{5B494128-D5EF-4FCC-BF87-7C0E6AAB6543}" destId="{2A044B37-9BD1-4A52-B849-D51DAAB1AD7E}" srcOrd="0" destOrd="0" presId="urn:microsoft.com/office/officeart/2005/8/layout/cycle8"/>
    <dgm:cxn modelId="{33E66376-87BB-4A44-8BDE-A2F76D2264AB}" srcId="{CB134AE5-19C0-41B6-B61A-32F338538E32}" destId="{229A9DF2-DDF4-46B6-BA72-F2B194C80B10}" srcOrd="2" destOrd="0" parTransId="{C39E1C58-7BCE-41C3-97D3-F8858658CACE}" sibTransId="{8C14377F-49AD-479A-B1C3-2F76DFA9C47F}"/>
    <dgm:cxn modelId="{E9E7C07C-C245-4F4C-B81C-EFD6D8796925}" type="presOf" srcId="{229A9DF2-DDF4-46B6-BA72-F2B194C80B10}" destId="{2FA73990-F225-4FC5-B4E3-70C224F49566}" srcOrd="0" destOrd="0" presId="urn:microsoft.com/office/officeart/2005/8/layout/cycle8"/>
    <dgm:cxn modelId="{232F4B85-E3A2-4FD8-AD55-8281AFAB45C4}" type="presOf" srcId="{CB134AE5-19C0-41B6-B61A-32F338538E32}" destId="{8C7FD1DF-026A-416D-93C6-FF4B8FF5EDCE}" srcOrd="0" destOrd="0" presId="urn:microsoft.com/office/officeart/2005/8/layout/cycle8"/>
    <dgm:cxn modelId="{EF704997-0562-4534-9842-EBE9F49E7242}" srcId="{CB134AE5-19C0-41B6-B61A-32F338538E32}" destId="{5B494128-D5EF-4FCC-BF87-7C0E6AAB6543}" srcOrd="3" destOrd="0" parTransId="{80DBBDA4-4F6B-4CE6-BC96-03A5E5D11DB3}" sibTransId="{C12281BD-705F-493F-94D1-FC5461ACB297}"/>
    <dgm:cxn modelId="{3FBFF7C5-78F5-41E1-8AD4-F3B3A2F22CE2}" type="presOf" srcId="{229A9DF2-DDF4-46B6-BA72-F2B194C80B10}" destId="{8A609AF2-FB57-431C-B103-7C2368BED377}" srcOrd="1" destOrd="0" presId="urn:microsoft.com/office/officeart/2005/8/layout/cycle8"/>
    <dgm:cxn modelId="{2172CBD6-0E4C-4B2B-B222-4D2DACD3977C}" type="presOf" srcId="{6FE3C4FA-8711-4462-AD5A-DE25BF70F03B}" destId="{E1DEA327-31F7-4C57-AA04-5A446671281B}" srcOrd="0" destOrd="0" presId="urn:microsoft.com/office/officeart/2005/8/layout/cycle8"/>
    <dgm:cxn modelId="{D91537D7-F392-46F2-A457-F27EB539D7F8}" type="presOf" srcId="{ECF000C7-7AEB-42D8-8C11-B4BED08536E9}" destId="{49F98BBC-10C8-4EBC-AED8-BAB6B190026B}" srcOrd="0" destOrd="0" presId="urn:microsoft.com/office/officeart/2005/8/layout/cycle8"/>
    <dgm:cxn modelId="{19F6D4E3-AA36-4918-AA48-FE01CCDCBD2A}" type="presOf" srcId="{7A5BC9E7-C6CE-4F31-9740-1C3C8203CCDB}" destId="{52C23E63-AF3D-4CC7-B747-8DD15991C335}" srcOrd="1" destOrd="0" presId="urn:microsoft.com/office/officeart/2005/8/layout/cycle8"/>
    <dgm:cxn modelId="{3A73EDF5-10D3-43C1-881B-D192EEEB19AC}" srcId="{CB134AE5-19C0-41B6-B61A-32F338538E32}" destId="{7A5BC9E7-C6CE-4F31-9740-1C3C8203CCDB}" srcOrd="0" destOrd="0" parTransId="{2699D21C-CA5E-4FFD-B696-7C4A2AE22375}" sibTransId="{00689C58-B7EE-4BE7-9278-1AAB101762C0}"/>
    <dgm:cxn modelId="{86506CEE-708D-407A-9611-7420550FDAC7}" type="presParOf" srcId="{8C7FD1DF-026A-416D-93C6-FF4B8FF5EDCE}" destId="{B88E7605-A512-4EE8-AE12-9C36847AE93C}" srcOrd="0" destOrd="0" presId="urn:microsoft.com/office/officeart/2005/8/layout/cycle8"/>
    <dgm:cxn modelId="{F17C4A44-D2A7-46D4-861C-2D9D77E93F45}" type="presParOf" srcId="{8C7FD1DF-026A-416D-93C6-FF4B8FF5EDCE}" destId="{8EFA2F5B-C092-4F7B-A6DF-DBA80189AE4C}" srcOrd="1" destOrd="0" presId="urn:microsoft.com/office/officeart/2005/8/layout/cycle8"/>
    <dgm:cxn modelId="{7CA6351D-85DE-40AB-946D-B96F7C48B2DB}" type="presParOf" srcId="{8C7FD1DF-026A-416D-93C6-FF4B8FF5EDCE}" destId="{50A522FE-1B39-43C2-831D-4A1DDE7340C7}" srcOrd="2" destOrd="0" presId="urn:microsoft.com/office/officeart/2005/8/layout/cycle8"/>
    <dgm:cxn modelId="{AFF4E352-CD89-4ECC-BCA0-70B4E3FEDD30}" type="presParOf" srcId="{8C7FD1DF-026A-416D-93C6-FF4B8FF5EDCE}" destId="{52C23E63-AF3D-4CC7-B747-8DD15991C335}" srcOrd="3" destOrd="0" presId="urn:microsoft.com/office/officeart/2005/8/layout/cycle8"/>
    <dgm:cxn modelId="{A9916EBE-791A-4421-BE0A-91355C3E0C75}" type="presParOf" srcId="{8C7FD1DF-026A-416D-93C6-FF4B8FF5EDCE}" destId="{49F98BBC-10C8-4EBC-AED8-BAB6B190026B}" srcOrd="4" destOrd="0" presId="urn:microsoft.com/office/officeart/2005/8/layout/cycle8"/>
    <dgm:cxn modelId="{7D04ECAF-4008-4222-B5B6-A66975DFE95E}" type="presParOf" srcId="{8C7FD1DF-026A-416D-93C6-FF4B8FF5EDCE}" destId="{B1269686-DBAD-4032-80CE-B862989551D2}" srcOrd="5" destOrd="0" presId="urn:microsoft.com/office/officeart/2005/8/layout/cycle8"/>
    <dgm:cxn modelId="{337DA42F-B64A-4E25-AB48-7C3E65A97718}" type="presParOf" srcId="{8C7FD1DF-026A-416D-93C6-FF4B8FF5EDCE}" destId="{8BB7008B-8030-4FB8-B19B-43B1D3497DB3}" srcOrd="6" destOrd="0" presId="urn:microsoft.com/office/officeart/2005/8/layout/cycle8"/>
    <dgm:cxn modelId="{3966F710-439A-4D35-AEF6-94BF5D7C4714}" type="presParOf" srcId="{8C7FD1DF-026A-416D-93C6-FF4B8FF5EDCE}" destId="{1067CD35-64C8-4AA9-BD0D-0E1B9DF29430}" srcOrd="7" destOrd="0" presId="urn:microsoft.com/office/officeart/2005/8/layout/cycle8"/>
    <dgm:cxn modelId="{0E081138-70D2-4CFA-B5A6-6FE3DCF543A3}" type="presParOf" srcId="{8C7FD1DF-026A-416D-93C6-FF4B8FF5EDCE}" destId="{2FA73990-F225-4FC5-B4E3-70C224F49566}" srcOrd="8" destOrd="0" presId="urn:microsoft.com/office/officeart/2005/8/layout/cycle8"/>
    <dgm:cxn modelId="{46F1C0C0-602E-4099-83FB-423C2ECFC09B}" type="presParOf" srcId="{8C7FD1DF-026A-416D-93C6-FF4B8FF5EDCE}" destId="{29A03323-C90B-4BD9-BD1F-00A5E7CA3203}" srcOrd="9" destOrd="0" presId="urn:microsoft.com/office/officeart/2005/8/layout/cycle8"/>
    <dgm:cxn modelId="{48BB568C-53F5-4685-B02D-A1389A6A481B}" type="presParOf" srcId="{8C7FD1DF-026A-416D-93C6-FF4B8FF5EDCE}" destId="{9250D774-9C5A-4E1F-A6BC-095B74F3A8E1}" srcOrd="10" destOrd="0" presId="urn:microsoft.com/office/officeart/2005/8/layout/cycle8"/>
    <dgm:cxn modelId="{62A748F5-093C-44BF-A2B1-DFC2B071B2EA}" type="presParOf" srcId="{8C7FD1DF-026A-416D-93C6-FF4B8FF5EDCE}" destId="{8A609AF2-FB57-431C-B103-7C2368BED377}" srcOrd="11" destOrd="0" presId="urn:microsoft.com/office/officeart/2005/8/layout/cycle8"/>
    <dgm:cxn modelId="{7069B8F4-4C09-4B34-B79A-5266C15721A3}" type="presParOf" srcId="{8C7FD1DF-026A-416D-93C6-FF4B8FF5EDCE}" destId="{2A044B37-9BD1-4A52-B849-D51DAAB1AD7E}" srcOrd="12" destOrd="0" presId="urn:microsoft.com/office/officeart/2005/8/layout/cycle8"/>
    <dgm:cxn modelId="{DB71351E-5D52-447B-B26F-C87C5D65F3BB}" type="presParOf" srcId="{8C7FD1DF-026A-416D-93C6-FF4B8FF5EDCE}" destId="{D747E2E7-ED4F-446F-A36D-3ADFFF8F7FA2}" srcOrd="13" destOrd="0" presId="urn:microsoft.com/office/officeart/2005/8/layout/cycle8"/>
    <dgm:cxn modelId="{2A1E1801-D285-456E-AD4A-C750FF46732A}" type="presParOf" srcId="{8C7FD1DF-026A-416D-93C6-FF4B8FF5EDCE}" destId="{8563C998-5140-482A-88C2-5E383A3DBF2E}" srcOrd="14" destOrd="0" presId="urn:microsoft.com/office/officeart/2005/8/layout/cycle8"/>
    <dgm:cxn modelId="{4FD35454-CC68-4903-88B2-A7CC01859003}" type="presParOf" srcId="{8C7FD1DF-026A-416D-93C6-FF4B8FF5EDCE}" destId="{B20CC036-340D-4A32-9F2D-CA2A209DED54}" srcOrd="15" destOrd="0" presId="urn:microsoft.com/office/officeart/2005/8/layout/cycle8"/>
    <dgm:cxn modelId="{48F63FC7-B08F-43E6-9F5D-40A2CCAC56B9}" type="presParOf" srcId="{8C7FD1DF-026A-416D-93C6-FF4B8FF5EDCE}" destId="{E1DEA327-31F7-4C57-AA04-5A446671281B}" srcOrd="16" destOrd="0" presId="urn:microsoft.com/office/officeart/2005/8/layout/cycle8"/>
    <dgm:cxn modelId="{90BA2AAF-E2EC-4A49-8ED4-5338BBAC07B1}" type="presParOf" srcId="{8C7FD1DF-026A-416D-93C6-FF4B8FF5EDCE}" destId="{65CCD420-E296-4F82-85EF-CBF6A1F65048}" srcOrd="17" destOrd="0" presId="urn:microsoft.com/office/officeart/2005/8/layout/cycle8"/>
    <dgm:cxn modelId="{8DCE3D60-497F-4F4F-9B73-80F945DF8EB8}" type="presParOf" srcId="{8C7FD1DF-026A-416D-93C6-FF4B8FF5EDCE}" destId="{F41D8DF8-76DC-47F9-AF99-4B6E2AF9EFB4}" srcOrd="18" destOrd="0" presId="urn:microsoft.com/office/officeart/2005/8/layout/cycle8"/>
    <dgm:cxn modelId="{32E37691-1E9C-47E1-B604-8873F4B99A6D}" type="presParOf" srcId="{8C7FD1DF-026A-416D-93C6-FF4B8FF5EDCE}" destId="{3F56E5C7-485E-42BA-AF0F-EE3BBEC0C6F4}" srcOrd="19" destOrd="0" presId="urn:microsoft.com/office/officeart/2005/8/layout/cycle8"/>
    <dgm:cxn modelId="{BA2DF6EE-F903-4756-ADA7-94DFA3786FB3}" type="presParOf" srcId="{8C7FD1DF-026A-416D-93C6-FF4B8FF5EDCE}" destId="{5F5DE3AF-8359-4420-BAC4-8C8B14114E59}" srcOrd="20" destOrd="0" presId="urn:microsoft.com/office/officeart/2005/8/layout/cycle8"/>
    <dgm:cxn modelId="{7B3685B4-1342-4B97-B314-1EFE7AA9A4F7}" type="presParOf" srcId="{8C7FD1DF-026A-416D-93C6-FF4B8FF5EDCE}" destId="{EABB36CF-BBED-4E4B-9808-0FE55816430B}" srcOrd="21" destOrd="0" presId="urn:microsoft.com/office/officeart/2005/8/layout/cycle8"/>
    <dgm:cxn modelId="{1FBA8578-05E7-4182-9BB1-AB18289E0F96}" type="presParOf" srcId="{8C7FD1DF-026A-416D-93C6-FF4B8FF5EDCE}" destId="{B42FF0A1-0106-44AB-8C59-3571B362389B}" srcOrd="22" destOrd="0" presId="urn:microsoft.com/office/officeart/2005/8/layout/cycle8"/>
    <dgm:cxn modelId="{7D5EB00E-321B-4832-BF58-1C03BC110A35}" type="presParOf" srcId="{8C7FD1DF-026A-416D-93C6-FF4B8FF5EDCE}" destId="{C509352C-88ED-480A-9DD1-4540D7FB041B}" srcOrd="23" destOrd="0" presId="urn:microsoft.com/office/officeart/2005/8/layout/cycle8"/>
    <dgm:cxn modelId="{BB2FA53B-C722-4DF0-8FB1-C79B8230B1FF}" type="presParOf" srcId="{8C7FD1DF-026A-416D-93C6-FF4B8FF5EDCE}" destId="{B823ECC3-F065-4B72-A061-DBF244DA6F49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9780DB-8F68-4A7A-9AEB-DDCE2F5D577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B4B9FE0-EA90-4A16-81F1-1FB4A8CBFE15}">
      <dgm:prSet phldrT="[Text]" custT="1"/>
      <dgm:spPr>
        <a:xfrm>
          <a:off x="2567440" y="385099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600" b="1" dirty="0">
              <a:solidFill>
                <a:schemeClr val="accent5"/>
              </a:solidFill>
              <a:latin typeface="+mj-lt"/>
              <a:ea typeface="+mn-ea"/>
              <a:cs typeface="Arial" panose="020B0604020202020204" pitchFamily="34" charset="0"/>
            </a:rPr>
            <a:t>Patient-specific entitlements </a:t>
          </a:r>
        </a:p>
      </dgm:t>
    </dgm:pt>
    <dgm:pt modelId="{47234EA9-0483-482C-ABB3-5B14E6143739}" type="parTrans" cxnId="{12B90B0D-AA4D-4F81-A31A-E02C0D8BC0E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025F9A-C087-454B-9A61-CEA93E276FC0}" type="sibTrans" cxnId="{12B90B0D-AA4D-4F81-A31A-E02C0D8BC0E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C4E9B-682C-4FA1-B080-B52BBEACC9DA}">
      <dgm:prSet phldrT="[Text]" custT="1"/>
      <dgm:spPr>
        <a:xfrm>
          <a:off x="2567440" y="1405173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200" dirty="0">
              <a:solidFill>
                <a:schemeClr val="tx2">
                  <a:lumMod val="90000"/>
                </a:schemeClr>
              </a:solidFill>
              <a:latin typeface="+mj-lt"/>
              <a:ea typeface="+mn-ea"/>
              <a:cs typeface="Arial" panose="020B0604020202020204" pitchFamily="34" charset="0"/>
            </a:rPr>
            <a:t>Condition specific  entitlements </a:t>
          </a:r>
        </a:p>
      </dgm:t>
    </dgm:pt>
    <dgm:pt modelId="{7F76FA4B-7118-4D3C-9614-8D643F99E123}" type="parTrans" cxnId="{58794BD5-52BF-454A-9B3B-1100301A773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0DC1AD-FE21-4BD0-AD64-CA8D730197D7}" type="sibTrans" cxnId="{58794BD5-52BF-454A-9B3B-1100301A773B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AAC1CE-6D1C-43B5-A390-8D80BF60A6C9}">
      <dgm:prSet phldrT="[Text]" custT="1"/>
      <dgm:spPr>
        <a:xfrm>
          <a:off x="2567440" y="2425246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200" b="0" dirty="0">
              <a:solidFill>
                <a:schemeClr val="tx2"/>
              </a:solidFill>
              <a:latin typeface="+mj-lt"/>
              <a:ea typeface="+mn-ea"/>
              <a:cs typeface="Arial" panose="020B0604020202020204" pitchFamily="34" charset="0"/>
            </a:rPr>
            <a:t>Overarching benefit entitlements </a:t>
          </a:r>
        </a:p>
      </dgm:t>
    </dgm:pt>
    <dgm:pt modelId="{3E5F6FA8-E429-4C3F-B967-A6AB257F17A4}" type="parTrans" cxnId="{AA580B86-72E8-42BF-9E0B-C2959E08AC41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2FCEBC-2B60-45A6-B797-BD91461DE86A}" type="sibTrans" cxnId="{AA580B86-72E8-42BF-9E0B-C2959E08AC41}">
      <dgm:prSet/>
      <dgm:spPr/>
      <dgm:t>
        <a:bodyPr/>
        <a:lstStyle/>
        <a:p>
          <a:endParaRPr lang="en-ZA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63E3B-079A-41FD-884B-017DD468B233}" type="pres">
      <dgm:prSet presAssocID="{B49780DB-8F68-4A7A-9AEB-DDCE2F5D577D}" presName="compositeShape" presStyleCnt="0">
        <dgm:presLayoutVars>
          <dgm:dir/>
          <dgm:resizeHandles/>
        </dgm:presLayoutVars>
      </dgm:prSet>
      <dgm:spPr/>
    </dgm:pt>
    <dgm:pt modelId="{443CD7EA-8DF9-488D-AEF8-561273E7E936}" type="pres">
      <dgm:prSet presAssocID="{B49780DB-8F68-4A7A-9AEB-DDCE2F5D577D}" presName="pyramid" presStyleLbl="node1" presStyleIdx="0" presStyleCnt="1"/>
      <dgm:spPr>
        <a:xfrm>
          <a:off x="652230" y="0"/>
          <a:ext cx="3830420" cy="3830420"/>
        </a:xfrm>
        <a:prstGeom prst="triangl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9AB30D5-1480-4AA8-B9B4-37BFA846BABA}" type="pres">
      <dgm:prSet presAssocID="{B49780DB-8F68-4A7A-9AEB-DDCE2F5D577D}" presName="theList" presStyleCnt="0"/>
      <dgm:spPr/>
    </dgm:pt>
    <dgm:pt modelId="{7387CDBE-BCE0-4BBB-8080-AC23B7B0E12F}" type="pres">
      <dgm:prSet presAssocID="{6B4B9FE0-EA90-4A16-81F1-1FB4A8CBFE15}" presName="aNode" presStyleLbl="fgAcc1" presStyleIdx="0" presStyleCnt="3">
        <dgm:presLayoutVars>
          <dgm:bulletEnabled val="1"/>
        </dgm:presLayoutVars>
      </dgm:prSet>
      <dgm:spPr/>
    </dgm:pt>
    <dgm:pt modelId="{0B4DE87D-F8B9-48E4-887B-CF25BA1BD80D}" type="pres">
      <dgm:prSet presAssocID="{6B4B9FE0-EA90-4A16-81F1-1FB4A8CBFE15}" presName="aSpace" presStyleCnt="0"/>
      <dgm:spPr/>
    </dgm:pt>
    <dgm:pt modelId="{F72FA441-FAD2-4F47-92A1-596D5A016C57}" type="pres">
      <dgm:prSet presAssocID="{EB3C4E9B-682C-4FA1-B080-B52BBEACC9DA}" presName="aNode" presStyleLbl="fgAcc1" presStyleIdx="1" presStyleCnt="3">
        <dgm:presLayoutVars>
          <dgm:bulletEnabled val="1"/>
        </dgm:presLayoutVars>
      </dgm:prSet>
      <dgm:spPr/>
    </dgm:pt>
    <dgm:pt modelId="{5F89B939-AA96-47AC-9BA0-E4C230955C56}" type="pres">
      <dgm:prSet presAssocID="{EB3C4E9B-682C-4FA1-B080-B52BBEACC9DA}" presName="aSpace" presStyleCnt="0"/>
      <dgm:spPr/>
    </dgm:pt>
    <dgm:pt modelId="{F265C4BD-FF63-4B2B-9586-E18EA1FB0C91}" type="pres">
      <dgm:prSet presAssocID="{D7AAC1CE-6D1C-43B5-A390-8D80BF60A6C9}" presName="aNode" presStyleLbl="fgAcc1" presStyleIdx="2" presStyleCnt="3">
        <dgm:presLayoutVars>
          <dgm:bulletEnabled val="1"/>
        </dgm:presLayoutVars>
      </dgm:prSet>
      <dgm:spPr/>
    </dgm:pt>
    <dgm:pt modelId="{C53048BB-CC67-433B-BFF4-2E5E960672C1}" type="pres">
      <dgm:prSet presAssocID="{D7AAC1CE-6D1C-43B5-A390-8D80BF60A6C9}" presName="aSpace" presStyleCnt="0"/>
      <dgm:spPr/>
    </dgm:pt>
  </dgm:ptLst>
  <dgm:cxnLst>
    <dgm:cxn modelId="{12B90B0D-AA4D-4F81-A31A-E02C0D8BC0EB}" srcId="{B49780DB-8F68-4A7A-9AEB-DDCE2F5D577D}" destId="{6B4B9FE0-EA90-4A16-81F1-1FB4A8CBFE15}" srcOrd="0" destOrd="0" parTransId="{47234EA9-0483-482C-ABB3-5B14E6143739}" sibTransId="{3E025F9A-C087-454B-9A61-CEA93E276FC0}"/>
    <dgm:cxn modelId="{B33A1E3A-B55B-4814-BFCA-7EF3B84B0E84}" type="presOf" srcId="{D7AAC1CE-6D1C-43B5-A390-8D80BF60A6C9}" destId="{F265C4BD-FF63-4B2B-9586-E18EA1FB0C91}" srcOrd="0" destOrd="0" presId="urn:microsoft.com/office/officeart/2005/8/layout/pyramid2"/>
    <dgm:cxn modelId="{E3425058-1F53-4349-AC8A-7491F007144C}" type="presOf" srcId="{6B4B9FE0-EA90-4A16-81F1-1FB4A8CBFE15}" destId="{7387CDBE-BCE0-4BBB-8080-AC23B7B0E12F}" srcOrd="0" destOrd="0" presId="urn:microsoft.com/office/officeart/2005/8/layout/pyramid2"/>
    <dgm:cxn modelId="{AA580B86-72E8-42BF-9E0B-C2959E08AC41}" srcId="{B49780DB-8F68-4A7A-9AEB-DDCE2F5D577D}" destId="{D7AAC1CE-6D1C-43B5-A390-8D80BF60A6C9}" srcOrd="2" destOrd="0" parTransId="{3E5F6FA8-E429-4C3F-B967-A6AB257F17A4}" sibTransId="{9B2FCEBC-2B60-45A6-B797-BD91461DE86A}"/>
    <dgm:cxn modelId="{562C3D93-00B9-465E-976E-5237F88D3057}" type="presOf" srcId="{B49780DB-8F68-4A7A-9AEB-DDCE2F5D577D}" destId="{E0063E3B-079A-41FD-884B-017DD468B233}" srcOrd="0" destOrd="0" presId="urn:microsoft.com/office/officeart/2005/8/layout/pyramid2"/>
    <dgm:cxn modelId="{58794BD5-52BF-454A-9B3B-1100301A773B}" srcId="{B49780DB-8F68-4A7A-9AEB-DDCE2F5D577D}" destId="{EB3C4E9B-682C-4FA1-B080-B52BBEACC9DA}" srcOrd="1" destOrd="0" parTransId="{7F76FA4B-7118-4D3C-9614-8D643F99E123}" sibTransId="{FE0DC1AD-FE21-4BD0-AD64-CA8D730197D7}"/>
    <dgm:cxn modelId="{0A01C7E9-7B06-4A2B-A387-31E4F89E0B62}" type="presOf" srcId="{EB3C4E9B-682C-4FA1-B080-B52BBEACC9DA}" destId="{F72FA441-FAD2-4F47-92A1-596D5A016C57}" srcOrd="0" destOrd="0" presId="urn:microsoft.com/office/officeart/2005/8/layout/pyramid2"/>
    <dgm:cxn modelId="{1C721645-6FDD-45E0-96A6-5BE228812416}" type="presParOf" srcId="{E0063E3B-079A-41FD-884B-017DD468B233}" destId="{443CD7EA-8DF9-488D-AEF8-561273E7E936}" srcOrd="0" destOrd="0" presId="urn:microsoft.com/office/officeart/2005/8/layout/pyramid2"/>
    <dgm:cxn modelId="{7EB12F15-4BE1-404F-8EBE-5C71B1F23830}" type="presParOf" srcId="{E0063E3B-079A-41FD-884B-017DD468B233}" destId="{89AB30D5-1480-4AA8-B9B4-37BFA846BABA}" srcOrd="1" destOrd="0" presId="urn:microsoft.com/office/officeart/2005/8/layout/pyramid2"/>
    <dgm:cxn modelId="{56EE8075-CE05-488E-8570-019447B290A5}" type="presParOf" srcId="{89AB30D5-1480-4AA8-B9B4-37BFA846BABA}" destId="{7387CDBE-BCE0-4BBB-8080-AC23B7B0E12F}" srcOrd="0" destOrd="0" presId="urn:microsoft.com/office/officeart/2005/8/layout/pyramid2"/>
    <dgm:cxn modelId="{BC4E37BF-353E-488A-B16B-484A15DC21A8}" type="presParOf" srcId="{89AB30D5-1480-4AA8-B9B4-37BFA846BABA}" destId="{0B4DE87D-F8B9-48E4-887B-CF25BA1BD80D}" srcOrd="1" destOrd="0" presId="urn:microsoft.com/office/officeart/2005/8/layout/pyramid2"/>
    <dgm:cxn modelId="{3CDBC408-38D5-480D-9F6C-D420BD87055F}" type="presParOf" srcId="{89AB30D5-1480-4AA8-B9B4-37BFA846BABA}" destId="{F72FA441-FAD2-4F47-92A1-596D5A016C57}" srcOrd="2" destOrd="0" presId="urn:microsoft.com/office/officeart/2005/8/layout/pyramid2"/>
    <dgm:cxn modelId="{12A83108-AEBD-4061-9D95-534235446B94}" type="presParOf" srcId="{89AB30D5-1480-4AA8-B9B4-37BFA846BABA}" destId="{5F89B939-AA96-47AC-9BA0-E4C230955C56}" srcOrd="3" destOrd="0" presId="urn:microsoft.com/office/officeart/2005/8/layout/pyramid2"/>
    <dgm:cxn modelId="{0FBAA59E-546F-42C5-95E3-9F4836412FCA}" type="presParOf" srcId="{89AB30D5-1480-4AA8-B9B4-37BFA846BABA}" destId="{F265C4BD-FF63-4B2B-9586-E18EA1FB0C91}" srcOrd="4" destOrd="0" presId="urn:microsoft.com/office/officeart/2005/8/layout/pyramid2"/>
    <dgm:cxn modelId="{66C0FC96-A243-49B4-88A1-A7476929CE72}" type="presParOf" srcId="{89AB30D5-1480-4AA8-B9B4-37BFA846BABA}" destId="{C53048BB-CC67-433B-BFF4-2E5E960672C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CD7EA-8DF9-488D-AEF8-561273E7E936}">
      <dsp:nvSpPr>
        <dsp:cNvPr id="0" name=""/>
        <dsp:cNvSpPr/>
      </dsp:nvSpPr>
      <dsp:spPr>
        <a:xfrm>
          <a:off x="817354" y="0"/>
          <a:ext cx="3830420" cy="3830420"/>
        </a:xfrm>
        <a:prstGeom prst="triangle">
          <a:avLst/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7CDBE-BCE0-4BBB-8080-AC23B7B0E12F}">
      <dsp:nvSpPr>
        <dsp:cNvPr id="0" name=""/>
        <dsp:cNvSpPr/>
      </dsp:nvSpPr>
      <dsp:spPr>
        <a:xfrm>
          <a:off x="2732565" y="385099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anose="020B0604020202020204" pitchFamily="34" charset="0"/>
            </a:rPr>
            <a:t>Patient-specific entitlements </a:t>
          </a:r>
        </a:p>
      </dsp:txBody>
      <dsp:txXfrm>
        <a:off x="2776828" y="429362"/>
        <a:ext cx="2401247" cy="818206"/>
      </dsp:txXfrm>
    </dsp:sp>
    <dsp:sp modelId="{F72FA441-FAD2-4F47-92A1-596D5A016C57}">
      <dsp:nvSpPr>
        <dsp:cNvPr id="0" name=""/>
        <dsp:cNvSpPr/>
      </dsp:nvSpPr>
      <dsp:spPr>
        <a:xfrm>
          <a:off x="2732565" y="1405173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anose="020B0604020202020204" pitchFamily="34" charset="0"/>
            </a:rPr>
            <a:t>Condition-specific  entitlements </a:t>
          </a:r>
        </a:p>
      </dsp:txBody>
      <dsp:txXfrm>
        <a:off x="2776828" y="1449436"/>
        <a:ext cx="2401247" cy="818206"/>
      </dsp:txXfrm>
    </dsp:sp>
    <dsp:sp modelId="{F265C4BD-FF63-4B2B-9586-E18EA1FB0C91}">
      <dsp:nvSpPr>
        <dsp:cNvPr id="0" name=""/>
        <dsp:cNvSpPr/>
      </dsp:nvSpPr>
      <dsp:spPr>
        <a:xfrm>
          <a:off x="2732565" y="2425246"/>
          <a:ext cx="2489773" cy="9067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anose="020B0604020202020204" pitchFamily="34" charset="0"/>
            </a:rPr>
            <a:t>Overarching benefit entitlements </a:t>
          </a:r>
        </a:p>
      </dsp:txBody>
      <dsp:txXfrm>
        <a:off x="2776828" y="2469509"/>
        <a:ext cx="2401247" cy="818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CD7EA-8DF9-488D-AEF8-561273E7E936}">
      <dsp:nvSpPr>
        <dsp:cNvPr id="0" name=""/>
        <dsp:cNvSpPr/>
      </dsp:nvSpPr>
      <dsp:spPr>
        <a:xfrm>
          <a:off x="1452438" y="0"/>
          <a:ext cx="2830085" cy="2830085"/>
        </a:xfrm>
        <a:prstGeom prst="triangle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7CDBE-BCE0-4BBB-8080-AC23B7B0E12F}">
      <dsp:nvSpPr>
        <dsp:cNvPr id="0" name=""/>
        <dsp:cNvSpPr/>
      </dsp:nvSpPr>
      <dsp:spPr>
        <a:xfrm>
          <a:off x="2867480" y="284528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chemeClr val="tx2">
                  <a:lumMod val="90000"/>
                </a:schemeClr>
              </a:solidFill>
              <a:latin typeface="+mj-lt"/>
              <a:ea typeface="+mn-ea"/>
              <a:cs typeface="Arial" panose="020B0604020202020204" pitchFamily="34" charset="0"/>
            </a:rPr>
            <a:t>Patient-specific entitlements </a:t>
          </a:r>
        </a:p>
      </dsp:txBody>
      <dsp:txXfrm>
        <a:off x="2900183" y="317231"/>
        <a:ext cx="1774149" cy="604528"/>
      </dsp:txXfrm>
    </dsp:sp>
    <dsp:sp modelId="{F72FA441-FAD2-4F47-92A1-596D5A016C57}">
      <dsp:nvSpPr>
        <dsp:cNvPr id="0" name=""/>
        <dsp:cNvSpPr/>
      </dsp:nvSpPr>
      <dsp:spPr>
        <a:xfrm>
          <a:off x="2867480" y="1038204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 dirty="0">
              <a:solidFill>
                <a:schemeClr val="tx2">
                  <a:lumMod val="90000"/>
                </a:schemeClr>
              </a:solidFill>
              <a:latin typeface="+mj-lt"/>
              <a:ea typeface="+mn-ea"/>
              <a:cs typeface="Arial" panose="020B0604020202020204" pitchFamily="34" charset="0"/>
            </a:rPr>
            <a:t>Condition-specific  entitlements </a:t>
          </a:r>
        </a:p>
      </dsp:txBody>
      <dsp:txXfrm>
        <a:off x="2900183" y="1070907"/>
        <a:ext cx="1774149" cy="604528"/>
      </dsp:txXfrm>
    </dsp:sp>
    <dsp:sp modelId="{F265C4BD-FF63-4B2B-9586-E18EA1FB0C91}">
      <dsp:nvSpPr>
        <dsp:cNvPr id="0" name=""/>
        <dsp:cNvSpPr/>
      </dsp:nvSpPr>
      <dsp:spPr>
        <a:xfrm>
          <a:off x="2867480" y="1791880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>
              <a:solidFill>
                <a:schemeClr val="accent2"/>
              </a:solidFill>
              <a:latin typeface="+mj-lt"/>
              <a:ea typeface="+mn-ea"/>
              <a:cs typeface="Arial" panose="020B0604020202020204" pitchFamily="34" charset="0"/>
            </a:rPr>
            <a:t>Overarching benefit entitlements </a:t>
          </a:r>
        </a:p>
      </dsp:txBody>
      <dsp:txXfrm>
        <a:off x="2900183" y="1824583"/>
        <a:ext cx="1774149" cy="6045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CD7EA-8DF9-488D-AEF8-561273E7E936}">
      <dsp:nvSpPr>
        <dsp:cNvPr id="0" name=""/>
        <dsp:cNvSpPr/>
      </dsp:nvSpPr>
      <dsp:spPr>
        <a:xfrm>
          <a:off x="1452438" y="0"/>
          <a:ext cx="2830085" cy="2830085"/>
        </a:xfrm>
        <a:prstGeom prst="triangle">
          <a:avLst/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7CDBE-BCE0-4BBB-8080-AC23B7B0E12F}">
      <dsp:nvSpPr>
        <dsp:cNvPr id="0" name=""/>
        <dsp:cNvSpPr/>
      </dsp:nvSpPr>
      <dsp:spPr>
        <a:xfrm>
          <a:off x="2867480" y="284528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chemeClr val="tx2">
                  <a:lumMod val="90000"/>
                </a:schemeClr>
              </a:solidFill>
              <a:latin typeface="+mj-lt"/>
              <a:ea typeface="+mn-ea"/>
              <a:cs typeface="Arial" panose="020B0604020202020204" pitchFamily="34" charset="0"/>
            </a:rPr>
            <a:t>Patient-specific entitlements </a:t>
          </a:r>
        </a:p>
      </dsp:txBody>
      <dsp:txXfrm>
        <a:off x="2900183" y="317231"/>
        <a:ext cx="1774149" cy="604528"/>
      </dsp:txXfrm>
    </dsp:sp>
    <dsp:sp modelId="{F72FA441-FAD2-4F47-92A1-596D5A016C57}">
      <dsp:nvSpPr>
        <dsp:cNvPr id="0" name=""/>
        <dsp:cNvSpPr/>
      </dsp:nvSpPr>
      <dsp:spPr>
        <a:xfrm>
          <a:off x="2867480" y="1038204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>
              <a:solidFill>
                <a:schemeClr val="accent4"/>
              </a:solidFill>
              <a:latin typeface="+mj-lt"/>
              <a:ea typeface="+mn-ea"/>
              <a:cs typeface="Arial" panose="020B0604020202020204" pitchFamily="34" charset="0"/>
            </a:rPr>
            <a:t>Condition-specific entitlements </a:t>
          </a:r>
        </a:p>
      </dsp:txBody>
      <dsp:txXfrm>
        <a:off x="2900183" y="1070907"/>
        <a:ext cx="1774149" cy="604528"/>
      </dsp:txXfrm>
    </dsp:sp>
    <dsp:sp modelId="{F265C4BD-FF63-4B2B-9586-E18EA1FB0C91}">
      <dsp:nvSpPr>
        <dsp:cNvPr id="0" name=""/>
        <dsp:cNvSpPr/>
      </dsp:nvSpPr>
      <dsp:spPr>
        <a:xfrm>
          <a:off x="2867480" y="1791880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0" kern="1200" dirty="0">
              <a:solidFill>
                <a:schemeClr val="tx2"/>
              </a:solidFill>
              <a:latin typeface="+mj-lt"/>
              <a:ea typeface="+mn-ea"/>
              <a:cs typeface="Arial" panose="020B0604020202020204" pitchFamily="34" charset="0"/>
            </a:rPr>
            <a:t>Overarching benefit entitlements </a:t>
          </a:r>
        </a:p>
      </dsp:txBody>
      <dsp:txXfrm>
        <a:off x="2900183" y="1824583"/>
        <a:ext cx="1774149" cy="6045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E7605-A512-4EE8-AE12-9C36847AE93C}">
      <dsp:nvSpPr>
        <dsp:cNvPr id="0" name=""/>
        <dsp:cNvSpPr/>
      </dsp:nvSpPr>
      <dsp:spPr>
        <a:xfrm>
          <a:off x="1162974" y="284686"/>
          <a:ext cx="3863276" cy="3863276"/>
        </a:xfrm>
        <a:prstGeom prst="pie">
          <a:avLst>
            <a:gd name="adj1" fmla="val 16200000"/>
            <a:gd name="adj2" fmla="val 2052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% of deaths                  at home</a:t>
          </a:r>
        </a:p>
      </dsp:txBody>
      <dsp:txXfrm>
        <a:off x="3360170" y="1055320"/>
        <a:ext cx="878061" cy="585375"/>
      </dsp:txXfrm>
    </dsp:sp>
    <dsp:sp modelId="{49F98BBC-10C8-4EBC-AED8-BAB6B190026B}">
      <dsp:nvSpPr>
        <dsp:cNvPr id="0" name=""/>
        <dsp:cNvSpPr/>
      </dsp:nvSpPr>
      <dsp:spPr>
        <a:xfrm>
          <a:off x="1196088" y="387707"/>
          <a:ext cx="3863276" cy="3863276"/>
        </a:xfrm>
        <a:prstGeom prst="pie">
          <a:avLst>
            <a:gd name="adj1" fmla="val 20520000"/>
            <a:gd name="adj2" fmla="val 324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Non beneficial care – chemo</a:t>
          </a:r>
        </a:p>
      </dsp:txBody>
      <dsp:txXfrm>
        <a:off x="3852604" y="2287562"/>
        <a:ext cx="813020" cy="650415"/>
      </dsp:txXfrm>
    </dsp:sp>
    <dsp:sp modelId="{2FA73990-F225-4FC5-B4E3-70C224F49566}">
      <dsp:nvSpPr>
        <dsp:cNvPr id="0" name=""/>
        <dsp:cNvSpPr/>
      </dsp:nvSpPr>
      <dsp:spPr>
        <a:xfrm>
          <a:off x="1108704" y="451175"/>
          <a:ext cx="3863276" cy="3863276"/>
        </a:xfrm>
        <a:prstGeom prst="pie">
          <a:avLst>
            <a:gd name="adj1" fmla="val 3240000"/>
            <a:gd name="adj2" fmla="val 756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Non beneficial care – surgery</a:t>
          </a:r>
        </a:p>
      </dsp:txBody>
      <dsp:txXfrm>
        <a:off x="2650093" y="3312843"/>
        <a:ext cx="780499" cy="715458"/>
      </dsp:txXfrm>
    </dsp:sp>
    <dsp:sp modelId="{2A044B37-9BD1-4A52-B849-D51DAAB1AD7E}">
      <dsp:nvSpPr>
        <dsp:cNvPr id="0" name=""/>
        <dsp:cNvSpPr/>
      </dsp:nvSpPr>
      <dsp:spPr>
        <a:xfrm>
          <a:off x="1021320" y="387707"/>
          <a:ext cx="3863276" cy="3863276"/>
        </a:xfrm>
        <a:prstGeom prst="pie">
          <a:avLst>
            <a:gd name="adj1" fmla="val 7560000"/>
            <a:gd name="adj2" fmla="val 1188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Total costs                     of care</a:t>
          </a:r>
        </a:p>
      </dsp:txBody>
      <dsp:txXfrm>
        <a:off x="1415060" y="2287562"/>
        <a:ext cx="813020" cy="650415"/>
      </dsp:txXfrm>
    </dsp:sp>
    <dsp:sp modelId="{E1DEA327-31F7-4C57-AA04-5A446671281B}">
      <dsp:nvSpPr>
        <dsp:cNvPr id="0" name=""/>
        <dsp:cNvSpPr/>
      </dsp:nvSpPr>
      <dsp:spPr>
        <a:xfrm>
          <a:off x="1054434" y="284686"/>
          <a:ext cx="3863276" cy="3863276"/>
        </a:xfrm>
        <a:prstGeom prst="pie">
          <a:avLst>
            <a:gd name="adj1" fmla="val 11880000"/>
            <a:gd name="adj2" fmla="val 1620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Patient/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3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family experience</a:t>
          </a:r>
        </a:p>
      </dsp:txBody>
      <dsp:txXfrm>
        <a:off x="1842454" y="1055320"/>
        <a:ext cx="878061" cy="585375"/>
      </dsp:txXfrm>
    </dsp:sp>
    <dsp:sp modelId="{5F5DE3AF-8359-4420-BAC4-8C8B14114E59}">
      <dsp:nvSpPr>
        <dsp:cNvPr id="0" name=""/>
        <dsp:cNvSpPr/>
      </dsp:nvSpPr>
      <dsp:spPr>
        <a:xfrm>
          <a:off x="923637" y="45531"/>
          <a:ext cx="4341587" cy="4341587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B36CF-BBED-4E4B-9808-0FE55816430B}">
      <dsp:nvSpPr>
        <dsp:cNvPr id="0" name=""/>
        <dsp:cNvSpPr/>
      </dsp:nvSpPr>
      <dsp:spPr>
        <a:xfrm>
          <a:off x="957199" y="148518"/>
          <a:ext cx="4341587" cy="4341587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FF0A1-0106-44AB-8C59-3571B362389B}">
      <dsp:nvSpPr>
        <dsp:cNvPr id="0" name=""/>
        <dsp:cNvSpPr/>
      </dsp:nvSpPr>
      <dsp:spPr>
        <a:xfrm>
          <a:off x="808072" y="212180"/>
          <a:ext cx="4341587" cy="4341587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9352C-88ED-480A-9DD1-4540D7FB041B}">
      <dsp:nvSpPr>
        <dsp:cNvPr id="0" name=""/>
        <dsp:cNvSpPr/>
      </dsp:nvSpPr>
      <dsp:spPr>
        <a:xfrm>
          <a:off x="781898" y="148518"/>
          <a:ext cx="4341587" cy="4341587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3ECC3-F065-4B72-A061-DBF244DA6F49}">
      <dsp:nvSpPr>
        <dsp:cNvPr id="0" name=""/>
        <dsp:cNvSpPr/>
      </dsp:nvSpPr>
      <dsp:spPr>
        <a:xfrm>
          <a:off x="815461" y="45531"/>
          <a:ext cx="4341587" cy="4341587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 w="38100">
          <a:solidFill>
            <a:sysClr val="windowText" lastClr="0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CD7EA-8DF9-488D-AEF8-561273E7E936}">
      <dsp:nvSpPr>
        <dsp:cNvPr id="0" name=""/>
        <dsp:cNvSpPr/>
      </dsp:nvSpPr>
      <dsp:spPr>
        <a:xfrm>
          <a:off x="1452438" y="0"/>
          <a:ext cx="2830085" cy="2830085"/>
        </a:xfrm>
        <a:prstGeom prst="triangl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7CDBE-BCE0-4BBB-8080-AC23B7B0E12F}">
      <dsp:nvSpPr>
        <dsp:cNvPr id="0" name=""/>
        <dsp:cNvSpPr/>
      </dsp:nvSpPr>
      <dsp:spPr>
        <a:xfrm>
          <a:off x="2867480" y="284528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>
              <a:solidFill>
                <a:schemeClr val="accent5"/>
              </a:solidFill>
              <a:latin typeface="+mj-lt"/>
              <a:ea typeface="+mn-ea"/>
              <a:cs typeface="Arial" panose="020B0604020202020204" pitchFamily="34" charset="0"/>
            </a:rPr>
            <a:t>Patient-specific entitlements </a:t>
          </a:r>
        </a:p>
      </dsp:txBody>
      <dsp:txXfrm>
        <a:off x="2900183" y="317231"/>
        <a:ext cx="1774149" cy="604528"/>
      </dsp:txXfrm>
    </dsp:sp>
    <dsp:sp modelId="{F72FA441-FAD2-4F47-92A1-596D5A016C57}">
      <dsp:nvSpPr>
        <dsp:cNvPr id="0" name=""/>
        <dsp:cNvSpPr/>
      </dsp:nvSpPr>
      <dsp:spPr>
        <a:xfrm>
          <a:off x="2867480" y="1038204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 dirty="0">
              <a:solidFill>
                <a:schemeClr val="tx2">
                  <a:lumMod val="90000"/>
                </a:schemeClr>
              </a:solidFill>
              <a:latin typeface="+mj-lt"/>
              <a:ea typeface="+mn-ea"/>
              <a:cs typeface="Arial" panose="020B0604020202020204" pitchFamily="34" charset="0"/>
            </a:rPr>
            <a:t>Condition specific  entitlements </a:t>
          </a:r>
        </a:p>
      </dsp:txBody>
      <dsp:txXfrm>
        <a:off x="2900183" y="1070907"/>
        <a:ext cx="1774149" cy="604528"/>
      </dsp:txXfrm>
    </dsp:sp>
    <dsp:sp modelId="{F265C4BD-FF63-4B2B-9586-E18EA1FB0C91}">
      <dsp:nvSpPr>
        <dsp:cNvPr id="0" name=""/>
        <dsp:cNvSpPr/>
      </dsp:nvSpPr>
      <dsp:spPr>
        <a:xfrm>
          <a:off x="2867480" y="1791880"/>
          <a:ext cx="1839555" cy="66993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0" kern="1200" dirty="0">
              <a:solidFill>
                <a:schemeClr val="tx2"/>
              </a:solidFill>
              <a:latin typeface="+mj-lt"/>
              <a:ea typeface="+mn-ea"/>
              <a:cs typeface="Arial" panose="020B0604020202020204" pitchFamily="34" charset="0"/>
            </a:rPr>
            <a:t>Overarching benefit entitlements </a:t>
          </a:r>
        </a:p>
      </dsp:txBody>
      <dsp:txXfrm>
        <a:off x="2900183" y="1824583"/>
        <a:ext cx="1774149" cy="604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0.17544</cdr:x>
      <cdr:y>0.2427</cdr:y>
    </cdr:from>
    <cdr:to>
      <cdr:x>0.33201</cdr:x>
      <cdr:y>0.37258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2D54AB6B-5277-6001-855C-9093180179F6}"/>
            </a:ext>
          </a:extLst>
        </cdr:cNvPr>
        <cdr:cNvSpPr/>
      </cdr:nvSpPr>
      <cdr:spPr>
        <a:xfrm xmlns:a="http://schemas.openxmlformats.org/drawingml/2006/main">
          <a:off x="685803" y="874471"/>
          <a:ext cx="612000" cy="468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 w="28575"/>
      </cdr:spPr>
      <cdr:style>
        <a:lnRef xmlns:a="http://schemas.openxmlformats.org/drawingml/2006/main" idx="2">
          <a:schemeClr val="accent6">
            <a:shade val="15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ZA" kern="1200" dirty="0"/>
            <a:t>35%</a:t>
          </a:r>
        </a:p>
      </cdr:txBody>
    </cdr:sp>
  </cdr:relSizeAnchor>
  <cdr:relSizeAnchor xmlns:cdr="http://schemas.openxmlformats.org/drawingml/2006/chartDrawing">
    <cdr:from>
      <cdr:x>0.36002</cdr:x>
      <cdr:y>0.24076</cdr:y>
    </cdr:from>
    <cdr:to>
      <cdr:x>0.36002</cdr:x>
      <cdr:y>0.37065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8EF4F80A-A6AA-141C-0BE9-8F63509B2BBC}"/>
            </a:ext>
          </a:extLst>
        </cdr:cNvPr>
        <cdr:cNvCxnSpPr/>
      </cdr:nvCxnSpPr>
      <cdr:spPr>
        <a:xfrm xmlns:a="http://schemas.openxmlformats.org/drawingml/2006/main">
          <a:off x="1407322" y="867500"/>
          <a:ext cx="0" cy="4680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261FE-B5F2-366A-5791-2B16378C3D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BECEB-0C5C-E17A-9A1A-A59640BA8A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2135F-955F-4CEE-9388-979BB443F4E2}" type="datetimeFigureOut">
              <a:rPr lang="en-ZA" smtClean="0"/>
              <a:t>2025/08/27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22355-C75B-F02F-7D21-EBCD2CB6D4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A8B54-B667-505C-10E8-F1B622F56E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8202-1866-4DF4-A105-9C0D6929A0F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44442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9C5F8-FB12-4CDC-9316-390BA65E4AF5}" type="datetimeFigureOut">
              <a:rPr lang="en-ZA" smtClean="0"/>
              <a:t>2025/08/27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6607-6074-42C7-BF62-0B07057ABEF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54480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062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22EBEAEC-6163-B207-E861-9C80ED03D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12531-D6D0-9D28-CADD-5744884C4A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0EB2BE-E2B0-8ADB-16CA-9C2F5BFA0212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8426C-5603-8DB7-6AC4-4D730DF0B0F1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F3ABEE-7624-DF2E-D98C-4CCD23CC1D83}"/>
              </a:ext>
            </a:extLst>
          </p:cNvPr>
          <p:cNvSpPr/>
          <p:nvPr userDrawn="1"/>
        </p:nvSpPr>
        <p:spPr>
          <a:xfrm>
            <a:off x="3560618" y="3694395"/>
            <a:ext cx="5070764" cy="480291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14F780-259D-4DC6-92A1-AD7BA0F892A6}"/>
              </a:ext>
            </a:extLst>
          </p:cNvPr>
          <p:cNvSpPr/>
          <p:nvPr userDrawn="1"/>
        </p:nvSpPr>
        <p:spPr>
          <a:xfrm>
            <a:off x="3135746" y="4124284"/>
            <a:ext cx="5920508" cy="62822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399868-5DF2-C3E8-FAD4-E7820B93FF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5" y="3721922"/>
            <a:ext cx="4918364" cy="425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53055C-123F-2605-A7BF-12E284058E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7" y="4189931"/>
            <a:ext cx="5745018" cy="5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3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9EC59D03-CEB1-D6D2-57F7-E78EAB2E0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039"/>
            <a:ext cx="12192002" cy="6867039"/>
          </a:xfrm>
          <a:prstGeom prst="rect">
            <a:avLst/>
          </a:prstGeom>
        </p:spPr>
      </p:pic>
      <p:pic>
        <p:nvPicPr>
          <p:cNvPr id="25" name="Picture 24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BE645CE9-CF0D-E820-A6EB-F0FD0759F3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r="32580" b="29910"/>
          <a:stretch>
            <a:fillRect/>
          </a:stretch>
        </p:blipFill>
        <p:spPr>
          <a:xfrm>
            <a:off x="0" y="-9039"/>
            <a:ext cx="8219872" cy="35772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7DB2F9-9284-969D-2610-B4DBF6C016F4}"/>
              </a:ext>
            </a:extLst>
          </p:cNvPr>
          <p:cNvSpPr/>
          <p:nvPr userDrawn="1"/>
        </p:nvSpPr>
        <p:spPr>
          <a:xfrm>
            <a:off x="4834647" y="-9039"/>
            <a:ext cx="2976664" cy="579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E633CE-6FD8-C3F4-915C-5A63A3DEFE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DAEBC-8944-5091-DF00-265C52472CD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64495" y="1355464"/>
            <a:ext cx="5331504" cy="2387600"/>
          </a:xfrm>
        </p:spPr>
        <p:txBody>
          <a:bodyPr anchor="ctr">
            <a:normAutofit/>
          </a:bodyPr>
          <a:lstStyle>
            <a:lvl1pPr algn="ctr">
              <a:defRPr sz="5400" cap="all" spc="300" baseline="0"/>
            </a:lvl1pPr>
          </a:lstStyle>
          <a:p>
            <a:r>
              <a:rPr lang="en-US" dirty="0"/>
              <a:t>ADD NAME HERE</a:t>
            </a:r>
            <a:endParaRPr lang="en-ZA" dirty="0"/>
          </a:p>
        </p:txBody>
      </p:sp>
      <p:pic>
        <p:nvPicPr>
          <p:cNvPr id="15" name="Picture 14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8289D8D3-0EED-E6CC-7624-A3A0B1962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/>
        </p:blipFill>
        <p:spPr>
          <a:xfrm flipH="1">
            <a:off x="0" y="3216094"/>
            <a:ext cx="7603406" cy="24770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84A75A5-2C80-0FE9-7939-071CF0D421F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64495" y="3932393"/>
            <a:ext cx="5331505" cy="10160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topic here</a:t>
            </a:r>
            <a:endParaRPr lang="en-ZA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2EB8418-0067-C461-ED3C-B4A6EF9ADC7A}"/>
              </a:ext>
            </a:extLst>
          </p:cNvPr>
          <p:cNvSpPr/>
          <p:nvPr userDrawn="1"/>
        </p:nvSpPr>
        <p:spPr>
          <a:xfrm>
            <a:off x="6956076" y="1262993"/>
            <a:ext cx="4202546" cy="3629891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29AC11C-6862-7993-37D4-0752A3ECFAA9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042938" y="1355464"/>
            <a:ext cx="4014549" cy="3451302"/>
          </a:xfrm>
          <a:prstGeom prst="hexagon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82282C-6684-EA9D-E0C9-A4F75BD8F76A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C17C78-E358-9443-ABF1-1B220EE746F1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8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17DFAF-7CF3-E4D7-F70B-A70ED7E9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C7E30-99CB-1172-FA75-E1248378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42" y="1371599"/>
            <a:ext cx="10515600" cy="42887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0BA69D69-45FD-B0C2-CC52-4EFD95466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039"/>
            <a:ext cx="12192002" cy="6867039"/>
          </a:xfrm>
          <a:prstGeom prst="rect">
            <a:avLst/>
          </a:prstGeom>
        </p:spPr>
      </p:pic>
      <p:pic>
        <p:nvPicPr>
          <p:cNvPr id="16" name="Picture 15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B1748CEB-390D-80B8-2EE0-137E8A780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r="32580" b="29910"/>
          <a:stretch>
            <a:fillRect/>
          </a:stretch>
        </p:blipFill>
        <p:spPr>
          <a:xfrm>
            <a:off x="0" y="-9039"/>
            <a:ext cx="8219872" cy="35772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B707A4-1D8B-1D6E-0789-81C8E19450BD}"/>
              </a:ext>
            </a:extLst>
          </p:cNvPr>
          <p:cNvSpPr/>
          <p:nvPr userDrawn="1"/>
        </p:nvSpPr>
        <p:spPr>
          <a:xfrm>
            <a:off x="4834647" y="-9039"/>
            <a:ext cx="2976664" cy="579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768A3-D868-7DE0-F2AF-E9F4A6E64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363207"/>
          </a:xfrm>
        </p:spPr>
        <p:txBody>
          <a:bodyPr anchor="b">
            <a:normAutofit/>
          </a:bodyPr>
          <a:lstStyle>
            <a:lvl1pPr algn="ctr">
              <a:defRPr sz="54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A7D14-390D-97CA-19A4-62A0F52A4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1597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AFCA74-016B-119B-1296-1CC9EDABE9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B9B8E8-0B4E-473D-619C-15DC0FEF7162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77BC4-01BD-B75E-4095-30A9A7F59FF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74444A-547F-8657-AE39-DF81BC665054}"/>
              </a:ext>
            </a:extLst>
          </p:cNvPr>
          <p:cNvSpPr/>
          <p:nvPr userDrawn="1"/>
        </p:nvSpPr>
        <p:spPr>
          <a:xfrm>
            <a:off x="9221821" y="-9039"/>
            <a:ext cx="2976664" cy="12022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9" name="Picture 1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CA70982-3FC7-B4F7-E5F1-122E5A15D2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60" y="372800"/>
            <a:ext cx="2566480" cy="13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17D37C53-F0E3-BD1C-611C-E9408D9A2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1565D-C5CE-66F7-D33B-80A2D8CB7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0435D-AB20-DD99-6174-A528DF173175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67B5C-799E-1724-D578-4F138F76C9F7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95969-0C34-BCC8-682D-83B8C6CB1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672" y="1396419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8E873-3E97-B188-01B0-7790D97FF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672" y="1396419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10" name="Picture 9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C9854BD8-35D2-16E1-04E7-BD0D912F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41908-B8FE-F659-9A71-5DBCE04A3619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705A26F-D0EA-5602-E08C-B6D518CA2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1419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BA1561-9D5A-CBE6-2461-CE5A7255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6437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4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8D230-558E-D9E3-D315-E76782C7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AC3BE-D3C9-A1E7-0328-0A60FBEB3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503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71" r:id="rId6"/>
    <p:sldLayoutId id="214748367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5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6C02-304A-4450-6811-BD03B5A3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17" y="203502"/>
            <a:ext cx="9687128" cy="734101"/>
          </a:xfrm>
        </p:spPr>
        <p:txBody>
          <a:bodyPr/>
          <a:lstStyle/>
          <a:p>
            <a:r>
              <a:rPr lang="en-ZA" b="1" dirty="0">
                <a:solidFill>
                  <a:schemeClr val="bg1">
                    <a:lumMod val="50000"/>
                  </a:schemeClr>
                </a:solidFill>
              </a:rPr>
              <a:t>Personalised Healthcare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1A795D-F420-6F85-0A4A-4EDE11F318EC}"/>
              </a:ext>
            </a:extLst>
          </p:cNvPr>
          <p:cNvGrpSpPr/>
          <p:nvPr/>
        </p:nvGrpSpPr>
        <p:grpSpPr>
          <a:xfrm>
            <a:off x="1432147" y="1513790"/>
            <a:ext cx="7954086" cy="3830420"/>
            <a:chOff x="1117733" y="1513790"/>
            <a:chExt cx="7519158" cy="3830420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4A576EF-1DA6-6868-9B61-090D8770040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69037702"/>
                </p:ext>
              </p:extLst>
            </p:nvPr>
          </p:nvGraphicFramePr>
          <p:xfrm>
            <a:off x="2927447" y="1513790"/>
            <a:ext cx="5709444" cy="38304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F993AB-696C-5626-59F7-84A4231F6CC0}"/>
                </a:ext>
              </a:extLst>
            </p:cNvPr>
            <p:cNvSpPr txBox="1"/>
            <p:nvPr/>
          </p:nvSpPr>
          <p:spPr>
            <a:xfrm>
              <a:off x="1117733" y="2795387"/>
              <a:ext cx="2936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400" b="1" dirty="0">
                  <a:latin typeface="+mj-lt"/>
                  <a:cs typeface="Arial" panose="020B0604020202020204" pitchFamily="34" charset="0"/>
                </a:rPr>
                <a:t>Three levels of personalisation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5474714-4D05-61B1-E6B3-685784ECC3BE}"/>
                </a:ext>
              </a:extLst>
            </p:cNvPr>
            <p:cNvSpPr/>
            <p:nvPr/>
          </p:nvSpPr>
          <p:spPr>
            <a:xfrm>
              <a:off x="5180181" y="4083526"/>
              <a:ext cx="400050" cy="40719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1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E839D7-B24B-3929-E6B4-9DEB9C36134B}"/>
                </a:ext>
              </a:extLst>
            </p:cNvPr>
            <p:cNvSpPr/>
            <p:nvPr/>
          </p:nvSpPr>
          <p:spPr>
            <a:xfrm>
              <a:off x="5180181" y="3075694"/>
              <a:ext cx="400050" cy="40719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AE1E67-F9C5-D773-53A9-7CD3F5B5DD79}"/>
                </a:ext>
              </a:extLst>
            </p:cNvPr>
            <p:cNvSpPr/>
            <p:nvPr/>
          </p:nvSpPr>
          <p:spPr>
            <a:xfrm>
              <a:off x="5180181" y="2070265"/>
              <a:ext cx="400050" cy="40719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518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9F11-D8A3-8B8E-B1A7-E49A50C3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3D12C0-ABF5-147A-F43C-F780945E9714}"/>
              </a:ext>
            </a:extLst>
          </p:cNvPr>
          <p:cNvSpPr/>
          <p:nvPr/>
        </p:nvSpPr>
        <p:spPr>
          <a:xfrm>
            <a:off x="2232870" y="1715644"/>
            <a:ext cx="1451453" cy="11246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D25EED-00F8-7BD3-F871-5A51D5ADBE3B}"/>
              </a:ext>
            </a:extLst>
          </p:cNvPr>
          <p:cNvGrpSpPr/>
          <p:nvPr/>
        </p:nvGrpSpPr>
        <p:grpSpPr>
          <a:xfrm>
            <a:off x="2615411" y="2840256"/>
            <a:ext cx="6159474" cy="2830085"/>
            <a:chOff x="2927447" y="1513790"/>
            <a:chExt cx="5709444" cy="3830420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E26AE3DD-BE54-EDA8-6532-B829432593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49501512"/>
                </p:ext>
              </p:extLst>
            </p:nvPr>
          </p:nvGraphicFramePr>
          <p:xfrm>
            <a:off x="2927447" y="1513790"/>
            <a:ext cx="5709444" cy="38304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C2167B-ED5A-498E-2726-BB6A33787496}"/>
                </a:ext>
              </a:extLst>
            </p:cNvPr>
            <p:cNvSpPr/>
            <p:nvPr/>
          </p:nvSpPr>
          <p:spPr>
            <a:xfrm>
              <a:off x="5180181" y="4083526"/>
              <a:ext cx="400050" cy="40719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9D0CB6-5F34-588A-6CB0-51936329A66D}"/>
                </a:ext>
              </a:extLst>
            </p:cNvPr>
            <p:cNvSpPr/>
            <p:nvPr/>
          </p:nvSpPr>
          <p:spPr>
            <a:xfrm>
              <a:off x="5180181" y="3075694"/>
              <a:ext cx="400050" cy="407194"/>
            </a:xfrm>
            <a:prstGeom prst="ellipse">
              <a:avLst/>
            </a:prstGeom>
            <a:solidFill>
              <a:srgbClr val="D2AAAA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F22348-CEE0-4F9C-79E8-C7BDCF1A5238}"/>
                </a:ext>
              </a:extLst>
            </p:cNvPr>
            <p:cNvSpPr/>
            <p:nvPr/>
          </p:nvSpPr>
          <p:spPr>
            <a:xfrm>
              <a:off x="5180181" y="2070265"/>
              <a:ext cx="400050" cy="407194"/>
            </a:xfrm>
            <a:prstGeom prst="ellipse">
              <a:avLst/>
            </a:prstGeom>
            <a:solidFill>
              <a:srgbClr val="D2AAAA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5F4A3C1-AD72-B800-B1AF-FEA9FCD6F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142" y="1809775"/>
            <a:ext cx="6031684" cy="8270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F09625-A61D-995C-025A-17F60A243DC0}"/>
              </a:ext>
            </a:extLst>
          </p:cNvPr>
          <p:cNvSpPr txBox="1"/>
          <p:nvPr/>
        </p:nvSpPr>
        <p:spPr>
          <a:xfrm>
            <a:off x="3977780" y="2013202"/>
            <a:ext cx="6098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Personalised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Healthcare </a:t>
            </a:r>
            <a:endParaRPr lang="en-ZA" sz="2400" dirty="0"/>
          </a:p>
        </p:txBody>
      </p:sp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92A74CBB-2501-E0FE-E0AF-DF19B9A94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15411" y="1961810"/>
            <a:ext cx="564447" cy="5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69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AED4-F398-6E03-FBFA-ADE11CE9E828}"/>
              </a:ext>
            </a:extLst>
          </p:cNvPr>
          <p:cNvSpPr txBox="1">
            <a:spLocks/>
          </p:cNvSpPr>
          <p:nvPr/>
        </p:nvSpPr>
        <p:spPr>
          <a:xfrm>
            <a:off x="100414" y="239290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OVERARCHING BENEFIT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E1E34-017A-DDA1-1CE1-A482E19AD20F}"/>
              </a:ext>
            </a:extLst>
          </p:cNvPr>
          <p:cNvSpPr/>
          <p:nvPr/>
        </p:nvSpPr>
        <p:spPr>
          <a:xfrm>
            <a:off x="407537" y="1660026"/>
            <a:ext cx="3629025" cy="3830421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Personalisation:                          benefit entitlements</a:t>
            </a:r>
          </a:p>
          <a:p>
            <a:pPr algn="ctr"/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Multiple options offering varying benefit entitlements at different price levels </a:t>
            </a:r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2" descr="Tanzanite One">
            <a:extLst>
              <a:ext uri="{FF2B5EF4-FFF2-40B4-BE49-F238E27FC236}">
                <a16:creationId xmlns:a16="http://schemas.microsoft.com/office/drawing/2014/main" id="{914E547A-F908-D5CE-C5CF-7C82442A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0" y="1783974"/>
            <a:ext cx="2343829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anzanite One">
            <a:extLst>
              <a:ext uri="{FF2B5EF4-FFF2-40B4-BE49-F238E27FC236}">
                <a16:creationId xmlns:a16="http://schemas.microsoft.com/office/drawing/2014/main" id="{C4C5DBE0-8A6F-CFED-2CAF-DB864FCC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26" y="1783974"/>
            <a:ext cx="234383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anzanite One">
            <a:extLst>
              <a:ext uri="{FF2B5EF4-FFF2-40B4-BE49-F238E27FC236}">
                <a16:creationId xmlns:a16="http://schemas.microsoft.com/office/drawing/2014/main" id="{15B0CA5B-B7BD-E139-1695-5008B85D0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173" y="1783974"/>
            <a:ext cx="234383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48F41-766E-DA7B-500B-A12BCF711C5C}"/>
              </a:ext>
            </a:extLst>
          </p:cNvPr>
          <p:cNvSpPr txBox="1"/>
          <p:nvPr/>
        </p:nvSpPr>
        <p:spPr>
          <a:xfrm>
            <a:off x="4306279" y="3142661"/>
            <a:ext cx="23438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A basic benefit option with an emphasis on primary and preventative care</a:t>
            </a:r>
          </a:p>
          <a:p>
            <a:pPr algn="just"/>
            <a:endParaRPr lang="en-ZA" sz="1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Unlimited GP consultations and basic pathology and radiology </a:t>
            </a:r>
          </a:p>
          <a:p>
            <a:pPr algn="just"/>
            <a:endParaRPr lang="en-ZA" sz="1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Hospital network as well as mandatory coordination of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C0A888-60CF-6007-2D2C-0FDE300A8FB0}"/>
              </a:ext>
            </a:extLst>
          </p:cNvPr>
          <p:cNvSpPr txBox="1"/>
          <p:nvPr/>
        </p:nvSpPr>
        <p:spPr>
          <a:xfrm>
            <a:off x="6856727" y="3142660"/>
            <a:ext cx="23438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A basic benefit option with an emphasis on primary and preventative care</a:t>
            </a:r>
          </a:p>
          <a:p>
            <a:pPr algn="just"/>
            <a:endParaRPr lang="en-ZA" sz="1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Unlimited GP consultations and basic pathology and radiology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FEA5D-73D3-F6C7-13E6-42DA37D3AD9E}"/>
              </a:ext>
            </a:extLst>
          </p:cNvPr>
          <p:cNvSpPr txBox="1"/>
          <p:nvPr/>
        </p:nvSpPr>
        <p:spPr>
          <a:xfrm>
            <a:off x="9470273" y="3142661"/>
            <a:ext cx="2343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Underpinned by a personal medical savings account and a primary extender benefit </a:t>
            </a:r>
          </a:p>
        </p:txBody>
      </p:sp>
    </p:spTree>
    <p:extLst>
      <p:ext uri="{BB962C8B-B14F-4D97-AF65-F5344CB8AC3E}">
        <p14:creationId xmlns:p14="http://schemas.microsoft.com/office/powerpoint/2010/main" val="1068307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06E09-07FD-11C0-2516-4C88936B3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6E40-1009-ADDF-C4D4-EFBA4158A40C}"/>
              </a:ext>
            </a:extLst>
          </p:cNvPr>
          <p:cNvSpPr txBox="1">
            <a:spLocks/>
          </p:cNvSpPr>
          <p:nvPr/>
        </p:nvSpPr>
        <p:spPr>
          <a:xfrm>
            <a:off x="117192" y="323180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OVERARCHING BENEFIT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40170-5315-70BB-FE28-663B9D26E3D7}"/>
              </a:ext>
            </a:extLst>
          </p:cNvPr>
          <p:cNvSpPr/>
          <p:nvPr/>
        </p:nvSpPr>
        <p:spPr>
          <a:xfrm>
            <a:off x="407537" y="1660026"/>
            <a:ext cx="3629025" cy="3830421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Personalisation:                          benefit entitlements</a:t>
            </a:r>
          </a:p>
          <a:p>
            <a:pPr algn="ctr"/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Multiple options offering varying benefit entitlements at different price levels </a:t>
            </a:r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B1E01-8B0E-38B5-1DE6-24E39E0DDC3E}"/>
              </a:ext>
            </a:extLst>
          </p:cNvPr>
          <p:cNvSpPr txBox="1"/>
          <p:nvPr/>
        </p:nvSpPr>
        <p:spPr>
          <a:xfrm>
            <a:off x="4332158" y="3496344"/>
            <a:ext cx="2343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Comprehensive benefit entitlements beyond that which would be associated with a basic benefit option </a:t>
            </a:r>
          </a:p>
          <a:p>
            <a:pPr algn="just"/>
            <a:endParaRPr lang="en-ZA" sz="1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Hospital network as well as mandatory coordination of care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F409D-E0C4-91EB-3167-155E8AFF6B8D}"/>
              </a:ext>
            </a:extLst>
          </p:cNvPr>
          <p:cNvSpPr txBox="1"/>
          <p:nvPr/>
        </p:nvSpPr>
        <p:spPr>
          <a:xfrm>
            <a:off x="6882606" y="3496343"/>
            <a:ext cx="2343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Comprehensive benefit entitlements beyond that which would be associated with a basic benefit option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6B9AA-A571-0CF9-5D2C-DD03775C865B}"/>
              </a:ext>
            </a:extLst>
          </p:cNvPr>
          <p:cNvSpPr txBox="1"/>
          <p:nvPr/>
        </p:nvSpPr>
        <p:spPr>
          <a:xfrm>
            <a:off x="9496152" y="3496344"/>
            <a:ext cx="2343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Exceptionally comprehensive benefit entitlements </a:t>
            </a:r>
          </a:p>
        </p:txBody>
      </p:sp>
      <p:pic>
        <p:nvPicPr>
          <p:cNvPr id="13" name="Picture 2" descr="Tanzanite One">
            <a:extLst>
              <a:ext uri="{FF2B5EF4-FFF2-40B4-BE49-F238E27FC236}">
                <a16:creationId xmlns:a16="http://schemas.microsoft.com/office/drawing/2014/main" id="{EB32259B-12B7-13EF-9E92-8C2B4E4F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08" y="2137657"/>
            <a:ext cx="234383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merald">
            <a:extLst>
              <a:ext uri="{FF2B5EF4-FFF2-40B4-BE49-F238E27FC236}">
                <a16:creationId xmlns:a16="http://schemas.microsoft.com/office/drawing/2014/main" id="{EDA6C368-4C9B-8A95-92A5-7C9F66E7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06" y="2137657"/>
            <a:ext cx="234383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Onyx">
            <a:extLst>
              <a:ext uri="{FF2B5EF4-FFF2-40B4-BE49-F238E27FC236}">
                <a16:creationId xmlns:a16="http://schemas.microsoft.com/office/drawing/2014/main" id="{3E9798DC-0F8B-7F46-2D1A-ED054EB0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151" y="2137656"/>
            <a:ext cx="234383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796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C2A8D-87B8-7F82-B7B7-045C8B0B6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0733-FFF0-332A-252D-D2D3BF1750EB}"/>
              </a:ext>
            </a:extLst>
          </p:cNvPr>
          <p:cNvSpPr txBox="1">
            <a:spLocks/>
          </p:cNvSpPr>
          <p:nvPr/>
        </p:nvSpPr>
        <p:spPr>
          <a:xfrm>
            <a:off x="184304" y="306402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OVERARCHING BENEFIT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86DA84-F267-101B-B90D-356D8392AAFB}"/>
              </a:ext>
            </a:extLst>
          </p:cNvPr>
          <p:cNvSpPr/>
          <p:nvPr/>
        </p:nvSpPr>
        <p:spPr>
          <a:xfrm>
            <a:off x="407537" y="1660026"/>
            <a:ext cx="3629025" cy="3830421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Personalisation:                          benefit entitlements</a:t>
            </a:r>
          </a:p>
          <a:p>
            <a:pPr algn="ctr"/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Older beneficiaries with chronic conditions are more likely to opt           for more comprehensive options</a:t>
            </a:r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53F618C-99EF-7AFC-A997-736A0216AF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350178"/>
              </p:ext>
            </p:extLst>
          </p:nvPr>
        </p:nvGraphicFramePr>
        <p:xfrm>
          <a:off x="4188000" y="1660005"/>
          <a:ext cx="3816000" cy="383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82F1E6-EFA5-7F12-41EE-B8FA1D2AD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465026"/>
              </p:ext>
            </p:extLst>
          </p:nvPr>
        </p:nvGraphicFramePr>
        <p:xfrm>
          <a:off x="8155438" y="1660026"/>
          <a:ext cx="3816000" cy="383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985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21267-9103-6B04-1E0C-1A4E91056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191DA-ABD1-664E-A753-80362AD118B6}"/>
              </a:ext>
            </a:extLst>
          </p:cNvPr>
          <p:cNvSpPr txBox="1">
            <a:spLocks/>
          </p:cNvSpPr>
          <p:nvPr/>
        </p:nvSpPr>
        <p:spPr>
          <a:xfrm>
            <a:off x="142359" y="247679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OVERARCHING BENEFIT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C3C0C-088D-1866-BDA2-2E3DBCFCBC8C}"/>
              </a:ext>
            </a:extLst>
          </p:cNvPr>
          <p:cNvSpPr/>
          <p:nvPr/>
        </p:nvSpPr>
        <p:spPr>
          <a:xfrm>
            <a:off x="2012045" y="1660026"/>
            <a:ext cx="3629025" cy="3830421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Personalisation:                          benefit entitlements</a:t>
            </a:r>
          </a:p>
          <a:p>
            <a:pPr algn="ctr"/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Beneficiaries who are more likely to require in-hospital care opt for more comprehensive options whilst those who are more likely to require primary care opt for basic benefit options</a:t>
            </a:r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D054B73-A40F-B7E0-6F3C-CFAA1896BF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712044"/>
              </p:ext>
            </p:extLst>
          </p:nvPr>
        </p:nvGraphicFramePr>
        <p:xfrm>
          <a:off x="5828770" y="1660026"/>
          <a:ext cx="4860000" cy="383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6786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9F11-D8A3-8B8E-B1A7-E49A50C3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3D12C0-ABF5-147A-F43C-F780945E9714}"/>
              </a:ext>
            </a:extLst>
          </p:cNvPr>
          <p:cNvSpPr/>
          <p:nvPr/>
        </p:nvSpPr>
        <p:spPr>
          <a:xfrm>
            <a:off x="2276970" y="1688332"/>
            <a:ext cx="1377350" cy="1111401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D25EED-00F8-7BD3-F871-5A51D5ADBE3B}"/>
              </a:ext>
            </a:extLst>
          </p:cNvPr>
          <p:cNvGrpSpPr/>
          <p:nvPr/>
        </p:nvGrpSpPr>
        <p:grpSpPr>
          <a:xfrm>
            <a:off x="2897634" y="2840256"/>
            <a:ext cx="6159474" cy="2830085"/>
            <a:chOff x="2927447" y="1513790"/>
            <a:chExt cx="5709444" cy="3830420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E26AE3DD-BE54-EDA8-6532-B829432593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20439712"/>
                </p:ext>
              </p:extLst>
            </p:nvPr>
          </p:nvGraphicFramePr>
          <p:xfrm>
            <a:off x="2927447" y="1513790"/>
            <a:ext cx="5709444" cy="38304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C2167B-ED5A-498E-2726-BB6A33787496}"/>
                </a:ext>
              </a:extLst>
            </p:cNvPr>
            <p:cNvSpPr/>
            <p:nvPr/>
          </p:nvSpPr>
          <p:spPr>
            <a:xfrm>
              <a:off x="5180181" y="4083526"/>
              <a:ext cx="400050" cy="407194"/>
            </a:xfrm>
            <a:prstGeom prst="ellipse">
              <a:avLst/>
            </a:prstGeom>
            <a:solidFill>
              <a:srgbClr val="D2AAAA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9D0CB6-5F34-588A-6CB0-51936329A66D}"/>
                </a:ext>
              </a:extLst>
            </p:cNvPr>
            <p:cNvSpPr/>
            <p:nvPr/>
          </p:nvSpPr>
          <p:spPr>
            <a:xfrm>
              <a:off x="5180181" y="3075694"/>
              <a:ext cx="400050" cy="40719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F22348-CEE0-4F9C-79E8-C7BDCF1A5238}"/>
                </a:ext>
              </a:extLst>
            </p:cNvPr>
            <p:cNvSpPr/>
            <p:nvPr/>
          </p:nvSpPr>
          <p:spPr>
            <a:xfrm>
              <a:off x="5180181" y="2070265"/>
              <a:ext cx="400050" cy="407194"/>
            </a:xfrm>
            <a:prstGeom prst="ellipse">
              <a:avLst/>
            </a:prstGeom>
            <a:solidFill>
              <a:srgbClr val="D2AAAA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5F4A3C1-AD72-B800-B1AF-FEA9FCD6F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411" y="1805250"/>
            <a:ext cx="6031684" cy="8270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F09625-A61D-995C-025A-17F60A243DC0}"/>
              </a:ext>
            </a:extLst>
          </p:cNvPr>
          <p:cNvSpPr txBox="1"/>
          <p:nvPr/>
        </p:nvSpPr>
        <p:spPr>
          <a:xfrm>
            <a:off x="4128782" y="1985887"/>
            <a:ext cx="6098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+mj-lt"/>
              </a:rPr>
              <a:t>Personalised</a:t>
            </a:r>
            <a:r>
              <a:rPr lang="en-US" sz="2400" b="1" dirty="0">
                <a:solidFill>
                  <a:schemeClr val="accent4"/>
                </a:solidFill>
                <a:latin typeface="+mj-lt"/>
              </a:rPr>
              <a:t> Healthcare </a:t>
            </a:r>
            <a:endParaRPr lang="en-ZA" sz="2400" dirty="0">
              <a:solidFill>
                <a:schemeClr val="accent4"/>
              </a:solidFill>
            </a:endParaRPr>
          </a:p>
        </p:txBody>
      </p:sp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92A74CBB-2501-E0FE-E0AF-DF19B9A94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15411" y="1961810"/>
            <a:ext cx="564447" cy="5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0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3DBF7-1854-030A-3B3B-8B84C079A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66092-4583-7D02-5864-67757D329DDF}"/>
              </a:ext>
            </a:extLst>
          </p:cNvPr>
          <p:cNvSpPr txBox="1">
            <a:spLocks/>
          </p:cNvSpPr>
          <p:nvPr/>
        </p:nvSpPr>
        <p:spPr>
          <a:xfrm>
            <a:off x="175915" y="230901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CONDITION SPECIFIC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24FE04-A80F-5208-D42E-007E2077675E}"/>
              </a:ext>
            </a:extLst>
          </p:cNvPr>
          <p:cNvSpPr/>
          <p:nvPr/>
        </p:nvSpPr>
        <p:spPr>
          <a:xfrm>
            <a:off x="407537" y="1660026"/>
            <a:ext cx="3629025" cy="3830421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Personalisation: </a:t>
            </a:r>
          </a:p>
          <a:p>
            <a:pPr algn="ctr"/>
            <a:r>
              <a:rPr lang="en-ZA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condition specific </a:t>
            </a:r>
          </a:p>
          <a:p>
            <a:pPr algn="ctr"/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ZA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Extraordinary benefit entitlements are linked to specific conditions taking cognisance of member needs</a:t>
            </a:r>
            <a:endParaRPr lang="en-ZA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2" descr="Maternity - Free people icons">
            <a:extLst>
              <a:ext uri="{FF2B5EF4-FFF2-40B4-BE49-F238E27FC236}">
                <a16:creationId xmlns:a16="http://schemas.microsoft.com/office/drawing/2014/main" id="{970FF631-E408-343E-8A19-DA092B4F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02" y="2313363"/>
            <a:ext cx="1528763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54525-A764-344C-FDB0-55F32CAA1BA5}"/>
              </a:ext>
            </a:extLst>
          </p:cNvPr>
          <p:cNvSpPr txBox="1"/>
          <p:nvPr/>
        </p:nvSpPr>
        <p:spPr>
          <a:xfrm>
            <a:off x="6792023" y="4221701"/>
            <a:ext cx="217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latin typeface="+mj-lt"/>
                <a:cs typeface="Arial" panose="020B0604020202020204" pitchFamily="34" charset="0"/>
              </a:rPr>
              <a:t>Maternity                  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9099E-9631-8764-267E-2E56E8ADF592}"/>
              </a:ext>
            </a:extLst>
          </p:cNvPr>
          <p:cNvSpPr txBox="1"/>
          <p:nvPr/>
        </p:nvSpPr>
        <p:spPr>
          <a:xfrm>
            <a:off x="9293041" y="4221700"/>
            <a:ext cx="217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latin typeface="+mj-lt"/>
                <a:cs typeface="Arial" panose="020B0604020202020204" pitchFamily="34" charset="0"/>
              </a:rPr>
              <a:t>Structured value based care initiatives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D61FD0-1DA2-35A4-3600-02E26C93FC13}"/>
              </a:ext>
            </a:extLst>
          </p:cNvPr>
          <p:cNvSpPr txBox="1"/>
          <p:nvPr/>
        </p:nvSpPr>
        <p:spPr>
          <a:xfrm>
            <a:off x="4338925" y="4221701"/>
            <a:ext cx="217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latin typeface="+mj-lt"/>
                <a:cs typeface="Arial" panose="020B0604020202020204" pitchFamily="34" charset="0"/>
              </a:rPr>
              <a:t>Disease management programs  </a:t>
            </a:r>
          </a:p>
        </p:txBody>
      </p:sp>
      <p:pic>
        <p:nvPicPr>
          <p:cNvPr id="13" name="Picture 4" descr="10+ Thousand Disease Management Icon Royalty-Free Images, Stock Photos &amp;  Pictures | Shutterstock">
            <a:extLst>
              <a:ext uri="{FF2B5EF4-FFF2-40B4-BE49-F238E27FC236}">
                <a16:creationId xmlns:a16="http://schemas.microsoft.com/office/drawing/2014/main" id="{949DBAB1-FF0C-3534-5089-DD7DC11C2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92" y="2313363"/>
            <a:ext cx="1530000" cy="15300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592CA7-45BD-9042-CB10-F1048F22446A}"/>
              </a:ext>
            </a:extLst>
          </p:cNvPr>
          <p:cNvSpPr/>
          <p:nvPr/>
        </p:nvSpPr>
        <p:spPr>
          <a:xfrm>
            <a:off x="4267482" y="1855049"/>
            <a:ext cx="2336007" cy="32932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83A67-B883-C210-0968-104AF92F352E}"/>
              </a:ext>
            </a:extLst>
          </p:cNvPr>
          <p:cNvSpPr/>
          <p:nvPr/>
        </p:nvSpPr>
        <p:spPr>
          <a:xfrm>
            <a:off x="6720579" y="1855048"/>
            <a:ext cx="2336007" cy="32932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6F3F97-3017-F568-D678-4698145B7E55}"/>
              </a:ext>
            </a:extLst>
          </p:cNvPr>
          <p:cNvSpPr/>
          <p:nvPr/>
        </p:nvSpPr>
        <p:spPr>
          <a:xfrm>
            <a:off x="9221600" y="1855049"/>
            <a:ext cx="2336007" cy="32932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 descr="Drive Walk Icons - Free SVG &amp; PNG Drive Walk Images - Noun Project">
            <a:extLst>
              <a:ext uri="{FF2B5EF4-FFF2-40B4-BE49-F238E27FC236}">
                <a16:creationId xmlns:a16="http://schemas.microsoft.com/office/drawing/2014/main" id="{D2818743-D2A2-B7C1-4A47-25FEED1C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602" y="2313363"/>
            <a:ext cx="1530000" cy="15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160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FA308-BD1D-2803-E30C-4DA770999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BB60-6DD3-4D47-3CE1-1C3E9B8D23D9}"/>
              </a:ext>
            </a:extLst>
          </p:cNvPr>
          <p:cNvSpPr txBox="1">
            <a:spLocks/>
          </p:cNvSpPr>
          <p:nvPr/>
        </p:nvSpPr>
        <p:spPr>
          <a:xfrm>
            <a:off x="193492" y="222512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CONDITION SPECIFIC ENTITLEMENTS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A7DF1-BC2D-8415-3897-C6F616BA06BD}"/>
              </a:ext>
            </a:extLst>
          </p:cNvPr>
          <p:cNvSpPr/>
          <p:nvPr/>
        </p:nvSpPr>
        <p:spPr>
          <a:xfrm>
            <a:off x="433416" y="4682098"/>
            <a:ext cx="11341358" cy="65003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Disease management program, diabetes example 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C0A1D8-68BB-802D-3AF9-69394216B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731185"/>
              </p:ext>
            </p:extLst>
          </p:nvPr>
        </p:nvGraphicFramePr>
        <p:xfrm>
          <a:off x="433416" y="1671498"/>
          <a:ext cx="4308642" cy="2585720"/>
        </p:xfrm>
        <a:graphic>
          <a:graphicData uri="http://schemas.openxmlformats.org/drawingml/2006/table">
            <a:tbl>
              <a:tblPr firstRow="1" bandRow="1"/>
              <a:tblGrid>
                <a:gridCol w="2196783">
                  <a:extLst>
                    <a:ext uri="{9D8B030D-6E8A-4147-A177-3AD203B41FA5}">
                      <a16:colId xmlns:a16="http://schemas.microsoft.com/office/drawing/2014/main" val="2168260871"/>
                    </a:ext>
                  </a:extLst>
                </a:gridCol>
                <a:gridCol w="2111859">
                  <a:extLst>
                    <a:ext uri="{9D8B030D-6E8A-4147-A177-3AD203B41FA5}">
                      <a16:colId xmlns:a16="http://schemas.microsoft.com/office/drawing/2014/main" val="13999384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b="1" kern="1200" dirty="0">
                          <a:solidFill>
                            <a:srgbClr val="F8F8F8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Discipline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solidFill>
                            <a:srgbClr val="FFFFFF"/>
                          </a:solidFill>
                          <a:latin typeface="+mj-lt"/>
                          <a:cs typeface="Arial" panose="020B0604020202020204" pitchFamily="34" charset="0"/>
                        </a:rPr>
                        <a:t>Consultations per year over and above standard benefits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2197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General practitioners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629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Ophthalmologists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937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Dieticians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95523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Nurses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066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Podiatrists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84624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45F303-2B42-5B99-8E30-C18271EB3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779869"/>
              </p:ext>
            </p:extLst>
          </p:nvPr>
        </p:nvGraphicFramePr>
        <p:xfrm>
          <a:off x="5037056" y="1671498"/>
          <a:ext cx="3221360" cy="2001520"/>
        </p:xfrm>
        <a:graphic>
          <a:graphicData uri="http://schemas.openxmlformats.org/drawingml/2006/table">
            <a:tbl>
              <a:tblPr firstRow="1" bandRow="1"/>
              <a:tblGrid>
                <a:gridCol w="1642426">
                  <a:extLst>
                    <a:ext uri="{9D8B030D-6E8A-4147-A177-3AD203B41FA5}">
                      <a16:colId xmlns:a16="http://schemas.microsoft.com/office/drawing/2014/main" val="2168260871"/>
                    </a:ext>
                  </a:extLst>
                </a:gridCol>
                <a:gridCol w="1578934">
                  <a:extLst>
                    <a:ext uri="{9D8B030D-6E8A-4147-A177-3AD203B41FA5}">
                      <a16:colId xmlns:a16="http://schemas.microsoft.com/office/drawing/2014/main" val="139993845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Pathology tests over and above standard benefits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2197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Hba1C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Cholesterol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629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Creatinine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937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Potassiumh</a:t>
                      </a:r>
                      <a:endParaRPr lang="en-Z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Sodium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95523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Urea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 albumin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0666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3B02622-B8DD-777C-5742-6D5AD4499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889256"/>
              </p:ext>
            </p:extLst>
          </p:nvPr>
        </p:nvGraphicFramePr>
        <p:xfrm>
          <a:off x="8553414" y="1682861"/>
          <a:ext cx="3221360" cy="2001520"/>
        </p:xfrm>
        <a:graphic>
          <a:graphicData uri="http://schemas.openxmlformats.org/drawingml/2006/table">
            <a:tbl>
              <a:tblPr firstRow="1" bandRow="1"/>
              <a:tblGrid>
                <a:gridCol w="1642426">
                  <a:extLst>
                    <a:ext uri="{9D8B030D-6E8A-4147-A177-3AD203B41FA5}">
                      <a16:colId xmlns:a16="http://schemas.microsoft.com/office/drawing/2014/main" val="2168260871"/>
                    </a:ext>
                  </a:extLst>
                </a:gridCol>
                <a:gridCol w="1578934">
                  <a:extLst>
                    <a:ext uri="{9D8B030D-6E8A-4147-A177-3AD203B41FA5}">
                      <a16:colId xmlns:a16="http://schemas.microsoft.com/office/drawing/2014/main" val="139993845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solidFill>
                            <a:srgbClr val="FFFFFF"/>
                          </a:solidFill>
                          <a:latin typeface="+mj-lt"/>
                          <a:cs typeface="Arial" panose="020B0604020202020204" pitchFamily="34" charset="0"/>
                        </a:rPr>
                        <a:t>Procedures</a:t>
                      </a:r>
                      <a:r>
                        <a:rPr lang="en-ZA" sz="14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over and above standard benefits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2197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Tonometry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62925"/>
                  </a:ext>
                </a:extLst>
              </a:tr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Fundus examination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937006"/>
                  </a:ext>
                </a:extLst>
              </a:tr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Fundus photography 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955235"/>
                  </a:ext>
                </a:extLst>
              </a:tr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Retinal threshold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906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573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1BEC-F775-BD0B-8591-3BE70CB4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484E-E246-92B3-3719-01EFC9C16804}"/>
              </a:ext>
            </a:extLst>
          </p:cNvPr>
          <p:cNvSpPr txBox="1">
            <a:spLocks/>
          </p:cNvSpPr>
          <p:nvPr/>
        </p:nvSpPr>
        <p:spPr>
          <a:xfrm>
            <a:off x="536642" y="365125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/>
              <a:t>Condition Specific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A84F68-C28B-A9D5-23BF-1EE62BF6DA05}"/>
              </a:ext>
            </a:extLst>
          </p:cNvPr>
          <p:cNvSpPr/>
          <p:nvPr/>
        </p:nvSpPr>
        <p:spPr>
          <a:xfrm>
            <a:off x="467922" y="4673471"/>
            <a:ext cx="11341358" cy="65003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 management program, weight management pilot example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7C0029-254B-1FC0-C7B4-67C3DCC6C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205976"/>
              </p:ext>
            </p:extLst>
          </p:nvPr>
        </p:nvGraphicFramePr>
        <p:xfrm>
          <a:off x="467922" y="1288292"/>
          <a:ext cx="4308642" cy="741680"/>
        </p:xfrm>
        <a:graphic>
          <a:graphicData uri="http://schemas.openxmlformats.org/drawingml/2006/table">
            <a:tbl>
              <a:tblPr firstRow="1" bandRow="1"/>
              <a:tblGrid>
                <a:gridCol w="2196783">
                  <a:extLst>
                    <a:ext uri="{9D8B030D-6E8A-4147-A177-3AD203B41FA5}">
                      <a16:colId xmlns:a16="http://schemas.microsoft.com/office/drawing/2014/main" val="2168260871"/>
                    </a:ext>
                  </a:extLst>
                </a:gridCol>
                <a:gridCol w="2111859">
                  <a:extLst>
                    <a:ext uri="{9D8B030D-6E8A-4147-A177-3AD203B41FA5}">
                      <a16:colId xmlns:a16="http://schemas.microsoft.com/office/drawing/2014/main" val="139993845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Medication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2197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Metformin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Saxenda</a:t>
                      </a:r>
                      <a:endParaRPr lang="en-Z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6292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209839-CF52-E172-4869-DC4FA8A20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871969"/>
              </p:ext>
            </p:extLst>
          </p:nvPr>
        </p:nvGraphicFramePr>
        <p:xfrm>
          <a:off x="467922" y="2409910"/>
          <a:ext cx="4308642" cy="1894840"/>
        </p:xfrm>
        <a:graphic>
          <a:graphicData uri="http://schemas.openxmlformats.org/drawingml/2006/table">
            <a:tbl>
              <a:tblPr firstRow="1" bandRow="1"/>
              <a:tblGrid>
                <a:gridCol w="2196783">
                  <a:extLst>
                    <a:ext uri="{9D8B030D-6E8A-4147-A177-3AD203B41FA5}">
                      <a16:colId xmlns:a16="http://schemas.microsoft.com/office/drawing/2014/main" val="2168260871"/>
                    </a:ext>
                  </a:extLst>
                </a:gridCol>
                <a:gridCol w="2111859">
                  <a:extLst>
                    <a:ext uri="{9D8B030D-6E8A-4147-A177-3AD203B41FA5}">
                      <a16:colId xmlns:a16="http://schemas.microsoft.com/office/drawing/2014/main" val="139993845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solidFill>
                            <a:srgbClr val="FFFFFF"/>
                          </a:solidFill>
                          <a:latin typeface="+mj-lt"/>
                          <a:cs typeface="Arial" panose="020B0604020202020204" pitchFamily="34" charset="0"/>
                        </a:rPr>
                        <a:t>Pathology Tests 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2197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Fasting lipogram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GGT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6292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TSH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FT4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515514"/>
                  </a:ext>
                </a:extLst>
              </a:tr>
              <a:tr h="152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Fasting insulin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HbA1C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8909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Cortisol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Vitamin 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33641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Testosterone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n-ZA" sz="1400" dirty="0">
                          <a:latin typeface="+mj-lt"/>
                          <a:cs typeface="Arial" panose="020B0604020202020204" pitchFamily="34" charset="0"/>
                        </a:rPr>
                        <a:t>LG/FSH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643347"/>
                  </a:ext>
                </a:extLst>
              </a:tr>
            </a:tbl>
          </a:graphicData>
        </a:graphic>
      </p:graphicFrame>
      <p:pic>
        <p:nvPicPr>
          <p:cNvPr id="6" name="Picture 2" descr="Doctor Icon Images – Browse 1,348,273 Stock Photos, Vectors ...">
            <a:extLst>
              <a:ext uri="{FF2B5EF4-FFF2-40B4-BE49-F238E27FC236}">
                <a16:creationId xmlns:a16="http://schemas.microsoft.com/office/drawing/2014/main" id="{543FBA80-9D00-5103-E750-CDDB67C98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86" y="2263924"/>
            <a:ext cx="1080000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853D29-CDCC-2C22-E347-32DEC598C018}"/>
              </a:ext>
            </a:extLst>
          </p:cNvPr>
          <p:cNvSpPr txBox="1"/>
          <p:nvPr/>
        </p:nvSpPr>
        <p:spPr>
          <a:xfrm>
            <a:off x="5012828" y="3481196"/>
            <a:ext cx="147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General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practitioners</a:t>
            </a:r>
          </a:p>
        </p:txBody>
      </p:sp>
      <p:pic>
        <p:nvPicPr>
          <p:cNvPr id="12" name="Picture 4" descr="Assistant, coach, fitness, gym, partner, people, trainer icon - Download on  Iconfinder">
            <a:extLst>
              <a:ext uri="{FF2B5EF4-FFF2-40B4-BE49-F238E27FC236}">
                <a16:creationId xmlns:a16="http://schemas.microsoft.com/office/drawing/2014/main" id="{F3B8C0D1-27F3-F080-31C1-EE98416F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90" y="2263924"/>
            <a:ext cx="1080000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7949FF-149E-40C8-724F-550EACB41260}"/>
              </a:ext>
            </a:extLst>
          </p:cNvPr>
          <p:cNvSpPr txBox="1"/>
          <p:nvPr/>
        </p:nvSpPr>
        <p:spPr>
          <a:xfrm>
            <a:off x="6805532" y="3481196"/>
            <a:ext cx="147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Biokineticist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6" descr="Psychological Icon SVG Vector &amp; PNG Free Download | UXWing">
            <a:extLst>
              <a:ext uri="{FF2B5EF4-FFF2-40B4-BE49-F238E27FC236}">
                <a16:creationId xmlns:a16="http://schemas.microsoft.com/office/drawing/2014/main" id="{6AA32835-346E-D77B-2055-4453693723E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94" y="2256914"/>
            <a:ext cx="1080000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7FC1AD-ED3E-696C-80B5-1182C68CEAB5}"/>
              </a:ext>
            </a:extLst>
          </p:cNvPr>
          <p:cNvSpPr txBox="1"/>
          <p:nvPr/>
        </p:nvSpPr>
        <p:spPr>
          <a:xfrm>
            <a:off x="8598236" y="3451194"/>
            <a:ext cx="147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Psychologist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8" descr="Dietitian Icon Images – Browse 12,336 Stock Photos, Vectors, and Video |  Adobe Stock">
            <a:extLst>
              <a:ext uri="{FF2B5EF4-FFF2-40B4-BE49-F238E27FC236}">
                <a16:creationId xmlns:a16="http://schemas.microsoft.com/office/drawing/2014/main" id="{51DF7A1B-C4DE-FE42-680C-696091909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198" y="2256914"/>
            <a:ext cx="1080000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861041-1358-A202-F7EB-41CEA86754A5}"/>
              </a:ext>
            </a:extLst>
          </p:cNvPr>
          <p:cNvSpPr txBox="1"/>
          <p:nvPr/>
        </p:nvSpPr>
        <p:spPr>
          <a:xfrm>
            <a:off x="10390940" y="3481196"/>
            <a:ext cx="147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Dietician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1D77EB-6243-542E-DC3F-CD282083E833}"/>
              </a:ext>
            </a:extLst>
          </p:cNvPr>
          <p:cNvSpPr txBox="1"/>
          <p:nvPr/>
        </p:nvSpPr>
        <p:spPr>
          <a:xfrm>
            <a:off x="5090870" y="1514041"/>
            <a:ext cx="657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Consultative</a:t>
            </a:r>
            <a:r>
              <a:rPr lang="en-ZA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44925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9A1A-F66C-22DC-9E40-88CB35114C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sz="2800" b="1" cap="none" dirty="0"/>
              <a:t>Dr Vuyo Gqola</a:t>
            </a:r>
            <a:br>
              <a:rPr lang="en-ZA" sz="2800" cap="none" dirty="0"/>
            </a:br>
            <a:r>
              <a:rPr lang="en-ZA" sz="2800" cap="none" dirty="0"/>
              <a:t>Chief Operations Officer, GEMS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4BD3E-F2FB-A049-A38C-3C1B7B886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60059" y="3935423"/>
            <a:ext cx="6946973" cy="871343"/>
          </a:xfrm>
        </p:spPr>
        <p:txBody>
          <a:bodyPr>
            <a:noAutofit/>
          </a:bodyPr>
          <a:lstStyle/>
          <a:p>
            <a:r>
              <a:rPr lang="en-GB" sz="3000" b="1" i="1" dirty="0"/>
              <a:t>Putting Members First: </a:t>
            </a:r>
          </a:p>
          <a:p>
            <a:r>
              <a:rPr lang="en-GB" sz="3000" b="1" i="1" dirty="0"/>
              <a:t>Beyond One-Size-Fits-All Benefits</a:t>
            </a:r>
          </a:p>
        </p:txBody>
      </p:sp>
      <p:pic>
        <p:nvPicPr>
          <p:cNvPr id="6" name="Picture Placeholder 5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E62CA69B-E4F3-E962-B2EA-898913604A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" b="39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130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67367-3219-CD41-64F7-3C62237C7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03F1-19B3-54C3-438B-43D2193A961C}"/>
              </a:ext>
            </a:extLst>
          </p:cNvPr>
          <p:cNvSpPr txBox="1">
            <a:spLocks/>
          </p:cNvSpPr>
          <p:nvPr/>
        </p:nvSpPr>
        <p:spPr>
          <a:xfrm>
            <a:off x="256943" y="222423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CONDITION SPECIFIC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845A3-0B8E-E9F6-DE23-191B8889BAA2}"/>
              </a:ext>
            </a:extLst>
          </p:cNvPr>
          <p:cNvSpPr/>
          <p:nvPr/>
        </p:nvSpPr>
        <p:spPr>
          <a:xfrm>
            <a:off x="433416" y="4630339"/>
            <a:ext cx="11341358" cy="65003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Structured value-based care initiatives, palliative care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5188AE-3F05-6786-FA56-851547522E96}"/>
              </a:ext>
            </a:extLst>
          </p:cNvPr>
          <p:cNvSpPr/>
          <p:nvPr/>
        </p:nvSpPr>
        <p:spPr>
          <a:xfrm>
            <a:off x="433416" y="1444366"/>
            <a:ext cx="3629025" cy="274041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Patients with terminal cancer have access to a multidisciplinary care team which delivers comprehensive palliative care services.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CA955-6BB6-A436-E7C8-B25B8DCCCC6B}"/>
              </a:ext>
            </a:extLst>
          </p:cNvPr>
          <p:cNvSpPr/>
          <p:nvPr/>
        </p:nvSpPr>
        <p:spPr>
          <a:xfrm>
            <a:off x="4281487" y="1444366"/>
            <a:ext cx="3629025" cy="274041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The team comprises of general practitioners, oncologists, nurses and social workers to deliver coordinated care in accordance with best-practice clinical guidelines.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EF690D-004E-F46C-7EEA-9EF42777B6A5}"/>
              </a:ext>
            </a:extLst>
          </p:cNvPr>
          <p:cNvSpPr/>
          <p:nvPr/>
        </p:nvSpPr>
        <p:spPr>
          <a:xfrm>
            <a:off x="8205060" y="1444366"/>
            <a:ext cx="3629025" cy="274041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Access to the program is funded over and above standard benefit entitlements in recognition of the extraordinary needs of terminal cancer patients. </a:t>
            </a:r>
          </a:p>
        </p:txBody>
      </p:sp>
    </p:spTree>
    <p:extLst>
      <p:ext uri="{BB962C8B-B14F-4D97-AF65-F5344CB8AC3E}">
        <p14:creationId xmlns:p14="http://schemas.microsoft.com/office/powerpoint/2010/main" val="3912931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DFB94-921E-3DDF-EF68-37BAFC3DB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6E946-1202-D06B-455B-D83729FDBD7D}"/>
              </a:ext>
            </a:extLst>
          </p:cNvPr>
          <p:cNvSpPr txBox="1">
            <a:spLocks/>
          </p:cNvSpPr>
          <p:nvPr/>
        </p:nvSpPr>
        <p:spPr>
          <a:xfrm>
            <a:off x="108803" y="124698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CONDITION SPECIFIC ENTITLEMENTS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3858544-99C3-4B8E-66E3-7ED07B342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1661268"/>
              </p:ext>
            </p:extLst>
          </p:nvPr>
        </p:nvGraphicFramePr>
        <p:xfrm>
          <a:off x="5786437" y="1131111"/>
          <a:ext cx="6080686" cy="4599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4A21D20-DA9B-6CC1-5F70-88C1F80FC775}"/>
              </a:ext>
            </a:extLst>
          </p:cNvPr>
          <p:cNvSpPr/>
          <p:nvPr/>
        </p:nvSpPr>
        <p:spPr>
          <a:xfrm>
            <a:off x="737359" y="4807900"/>
            <a:ext cx="5345878" cy="65003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Structured </a:t>
            </a:r>
            <a:r>
              <a:rPr kumimoji="0" lang="en-ZA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value-based</a:t>
            </a:r>
            <a:r>
              <a:rPr kumimoji="0" lang="en-ZA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initiatives, palliative care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B58B86-A0E2-E1AE-B0A4-2FA46C8B53B1}"/>
              </a:ext>
            </a:extLst>
          </p:cNvPr>
          <p:cNvSpPr/>
          <p:nvPr/>
        </p:nvSpPr>
        <p:spPr>
          <a:xfrm>
            <a:off x="737359" y="1621927"/>
            <a:ext cx="5345878" cy="274041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Payments are linked to the value delivered by the program. Improved process and surrogate outcome measures translate into higher fees. </a:t>
            </a:r>
          </a:p>
        </p:txBody>
      </p:sp>
    </p:spTree>
    <p:extLst>
      <p:ext uri="{BB962C8B-B14F-4D97-AF65-F5344CB8AC3E}">
        <p14:creationId xmlns:p14="http://schemas.microsoft.com/office/powerpoint/2010/main" val="4123329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BACE9-8F4F-72A8-8F1C-DC41B0F1F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85D5B-70F8-148E-CF60-A56C6F5D82C5}"/>
              </a:ext>
            </a:extLst>
          </p:cNvPr>
          <p:cNvSpPr/>
          <p:nvPr/>
        </p:nvSpPr>
        <p:spPr>
          <a:xfrm>
            <a:off x="340544" y="4833782"/>
            <a:ext cx="11569441" cy="600862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value-based care initiatives, palliative care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9487B3F-522C-E6DF-BA5F-86556A4090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575988"/>
              </p:ext>
            </p:extLst>
          </p:nvPr>
        </p:nvGraphicFramePr>
        <p:xfrm>
          <a:off x="340543" y="1162946"/>
          <a:ext cx="4010017" cy="360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3727095-470C-B321-0469-B561AC5D4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878157"/>
              </p:ext>
            </p:extLst>
          </p:nvPr>
        </p:nvGraphicFramePr>
        <p:xfrm>
          <a:off x="4460080" y="1162514"/>
          <a:ext cx="3909600" cy="36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3487AB8D-A21E-FD63-10D7-6FA3022411C5}"/>
              </a:ext>
            </a:extLst>
          </p:cNvPr>
          <p:cNvSpPr/>
          <p:nvPr/>
        </p:nvSpPr>
        <p:spPr>
          <a:xfrm>
            <a:off x="5118487" y="2686611"/>
            <a:ext cx="612000" cy="468000"/>
          </a:xfrm>
          <a:prstGeom prst="ellipse">
            <a:avLst/>
          </a:prstGeom>
          <a:solidFill>
            <a:srgbClr val="00B050"/>
          </a:solidFill>
          <a:ln w="28575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dirty="0"/>
              <a:t>66</a:t>
            </a:r>
            <a:r>
              <a:rPr lang="en-ZA" kern="1200" dirty="0"/>
              <a:t>%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82D16A-3194-1D86-06F5-07EB5F6BFB93}"/>
              </a:ext>
            </a:extLst>
          </p:cNvPr>
          <p:cNvCxnSpPr/>
          <p:nvPr/>
        </p:nvCxnSpPr>
        <p:spPr>
          <a:xfrm>
            <a:off x="5840006" y="2679640"/>
            <a:ext cx="0" cy="468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94531CC-FF82-A30D-2CB5-29F8595F20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089514"/>
              </p:ext>
            </p:extLst>
          </p:nvPr>
        </p:nvGraphicFramePr>
        <p:xfrm>
          <a:off x="8479199" y="1162946"/>
          <a:ext cx="3430785" cy="360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199CF86-BA69-1B5B-AB4B-263FED703BC7}"/>
              </a:ext>
            </a:extLst>
          </p:cNvPr>
          <p:cNvSpPr txBox="1">
            <a:spLocks/>
          </p:cNvSpPr>
          <p:nvPr/>
        </p:nvSpPr>
        <p:spPr>
          <a:xfrm>
            <a:off x="340543" y="197345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CONDITION SPECIFIC ENTITLEMENTS </a:t>
            </a:r>
          </a:p>
        </p:txBody>
      </p:sp>
    </p:spTree>
    <p:extLst>
      <p:ext uri="{BB962C8B-B14F-4D97-AF65-F5344CB8AC3E}">
        <p14:creationId xmlns:p14="http://schemas.microsoft.com/office/powerpoint/2010/main" val="4054904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9F11-D8A3-8B8E-B1A7-E49A50C3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3D12C0-ABF5-147A-F43C-F780945E9714}"/>
              </a:ext>
            </a:extLst>
          </p:cNvPr>
          <p:cNvSpPr/>
          <p:nvPr/>
        </p:nvSpPr>
        <p:spPr>
          <a:xfrm>
            <a:off x="2115424" y="1635854"/>
            <a:ext cx="1466675" cy="12065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D25EED-00F8-7BD3-F871-5A51D5ADBE3B}"/>
              </a:ext>
            </a:extLst>
          </p:cNvPr>
          <p:cNvGrpSpPr/>
          <p:nvPr/>
        </p:nvGrpSpPr>
        <p:grpSpPr>
          <a:xfrm>
            <a:off x="2556687" y="2806129"/>
            <a:ext cx="6159474" cy="2830085"/>
            <a:chOff x="2927447" y="1513790"/>
            <a:chExt cx="5709444" cy="3830420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E26AE3DD-BE54-EDA8-6532-B829432593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8275406"/>
                </p:ext>
              </p:extLst>
            </p:nvPr>
          </p:nvGraphicFramePr>
          <p:xfrm>
            <a:off x="2927447" y="1513790"/>
            <a:ext cx="5709444" cy="38304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C2167B-ED5A-498E-2726-BB6A33787496}"/>
                </a:ext>
              </a:extLst>
            </p:cNvPr>
            <p:cNvSpPr/>
            <p:nvPr/>
          </p:nvSpPr>
          <p:spPr>
            <a:xfrm>
              <a:off x="5180181" y="4083526"/>
              <a:ext cx="400050" cy="407194"/>
            </a:xfrm>
            <a:prstGeom prst="ellipse">
              <a:avLst/>
            </a:prstGeom>
            <a:solidFill>
              <a:srgbClr val="D2AAAA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9D0CB6-5F34-588A-6CB0-51936329A66D}"/>
                </a:ext>
              </a:extLst>
            </p:cNvPr>
            <p:cNvSpPr/>
            <p:nvPr/>
          </p:nvSpPr>
          <p:spPr>
            <a:xfrm>
              <a:off x="5180181" y="3075694"/>
              <a:ext cx="400050" cy="407194"/>
            </a:xfrm>
            <a:prstGeom prst="ellipse">
              <a:avLst/>
            </a:prstGeom>
            <a:solidFill>
              <a:srgbClr val="D2AAAA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F22348-CEE0-4F9C-79E8-C7BDCF1A5238}"/>
                </a:ext>
              </a:extLst>
            </p:cNvPr>
            <p:cNvSpPr/>
            <p:nvPr/>
          </p:nvSpPr>
          <p:spPr>
            <a:xfrm>
              <a:off x="5180181" y="2070265"/>
              <a:ext cx="400050" cy="40719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5F4A3C1-AD72-B800-B1AF-FEA9FCD6F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142" y="1809775"/>
            <a:ext cx="6031684" cy="8270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F09625-A61D-995C-025A-17F60A243DC0}"/>
              </a:ext>
            </a:extLst>
          </p:cNvPr>
          <p:cNvSpPr txBox="1"/>
          <p:nvPr/>
        </p:nvSpPr>
        <p:spPr>
          <a:xfrm>
            <a:off x="3977780" y="2013202"/>
            <a:ext cx="6098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Personalised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Healthcare </a:t>
            </a:r>
            <a:endParaRPr lang="en-ZA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" name="Graphic 16" descr="Gears with solid fill">
            <a:extLst>
              <a:ext uri="{FF2B5EF4-FFF2-40B4-BE49-F238E27FC236}">
                <a16:creationId xmlns:a16="http://schemas.microsoft.com/office/drawing/2014/main" id="{92A74CBB-2501-E0FE-E0AF-DF19B9A94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15411" y="1961810"/>
            <a:ext cx="564447" cy="5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24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3E0C5-3466-7F3A-A9AB-EB5323DFC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5DD1E-C128-A79F-19E2-FF460BBE9192}"/>
              </a:ext>
            </a:extLst>
          </p:cNvPr>
          <p:cNvSpPr txBox="1">
            <a:spLocks/>
          </p:cNvSpPr>
          <p:nvPr/>
        </p:nvSpPr>
        <p:spPr>
          <a:xfrm>
            <a:off x="407537" y="312488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PATIENT SPECIFIC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A539E5-B576-2099-2D2E-E3A9F30BE670}"/>
              </a:ext>
            </a:extLst>
          </p:cNvPr>
          <p:cNvSpPr/>
          <p:nvPr/>
        </p:nvSpPr>
        <p:spPr>
          <a:xfrm>
            <a:off x="407537" y="1660026"/>
            <a:ext cx="3629025" cy="3830421"/>
          </a:xfrm>
          <a:prstGeom prst="rect">
            <a:avLst/>
          </a:prstGeom>
          <a:noFill/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Personalisation: </a:t>
            </a:r>
          </a:p>
          <a:p>
            <a:pPr algn="ctr"/>
            <a:r>
              <a:rPr lang="en-ZA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patient specific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2A1AF-256B-C7B1-62F1-8CC7A44FAF4D}"/>
              </a:ext>
            </a:extLst>
          </p:cNvPr>
          <p:cNvSpPr txBox="1"/>
          <p:nvPr/>
        </p:nvSpPr>
        <p:spPr>
          <a:xfrm>
            <a:off x="4534009" y="4176036"/>
            <a:ext cx="3066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High risk member management programs to help beneficiaries to navigate their available benefits and the healthcare system at large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0DB7D-F8B3-E620-6DCD-72D410F66C44}"/>
              </a:ext>
            </a:extLst>
          </p:cNvPr>
          <p:cNvSpPr/>
          <p:nvPr/>
        </p:nvSpPr>
        <p:spPr>
          <a:xfrm>
            <a:off x="4385287" y="1825435"/>
            <a:ext cx="3298322" cy="35763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6B19D7-4CD3-D4C6-DBCC-E1789F683507}"/>
              </a:ext>
            </a:extLst>
          </p:cNvPr>
          <p:cNvSpPr/>
          <p:nvPr/>
        </p:nvSpPr>
        <p:spPr>
          <a:xfrm>
            <a:off x="8095690" y="1825434"/>
            <a:ext cx="3298322" cy="35763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igh Risk Icon SVG Vector &amp; PNG Free Download | UXWing">
            <a:extLst>
              <a:ext uri="{FF2B5EF4-FFF2-40B4-BE49-F238E27FC236}">
                <a16:creationId xmlns:a16="http://schemas.microsoft.com/office/drawing/2014/main" id="{B3DF7F60-847E-3665-AA78-E0617633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55" y="2318209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DB285-8EC3-379F-94BF-58BA7EBABD7D}"/>
              </a:ext>
            </a:extLst>
          </p:cNvPr>
          <p:cNvSpPr txBox="1"/>
          <p:nvPr/>
        </p:nvSpPr>
        <p:spPr>
          <a:xfrm>
            <a:off x="8186248" y="4047091"/>
            <a:ext cx="30662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dirty="0">
                <a:latin typeface="+mj-lt"/>
                <a:cs typeface="Arial" panose="020B0604020202020204" pitchFamily="34" charset="0"/>
              </a:rPr>
              <a:t>Population medicine initiatives whereby beneficiaries receive unlimited primary care at the discretion of a multidisciplinary team of healthcare professionals </a:t>
            </a:r>
          </a:p>
        </p:txBody>
      </p:sp>
      <p:pic>
        <p:nvPicPr>
          <p:cNvPr id="18" name="Picture 6" descr="Unlimited Generic black outline icon | Freepik">
            <a:extLst>
              <a:ext uri="{FF2B5EF4-FFF2-40B4-BE49-F238E27FC236}">
                <a16:creationId xmlns:a16="http://schemas.microsoft.com/office/drawing/2014/main" id="{FBE1214D-D16E-2EC7-CA90-388998AFF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851" y="2388328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19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0C4FB-F780-1DBE-FA98-79544F553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14304-DFAD-AA3D-0AAA-BBDAF6052AB0}"/>
              </a:ext>
            </a:extLst>
          </p:cNvPr>
          <p:cNvSpPr txBox="1">
            <a:spLocks/>
          </p:cNvSpPr>
          <p:nvPr/>
        </p:nvSpPr>
        <p:spPr>
          <a:xfrm>
            <a:off x="256943" y="180567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PATIENT SPECIFIC ENTITLEMENTS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5DD391-43BD-2E72-4DE1-BC1390B98D05}"/>
              </a:ext>
            </a:extLst>
          </p:cNvPr>
          <p:cNvSpPr/>
          <p:nvPr/>
        </p:nvSpPr>
        <p:spPr>
          <a:xfrm>
            <a:off x="433416" y="4630339"/>
            <a:ext cx="11341358" cy="65003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Population</a:t>
            </a:r>
            <a:r>
              <a:rPr kumimoji="0" lang="en-ZA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medicine initiative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05332B-FA53-4F95-B6C4-F8A937D26653}"/>
              </a:ext>
            </a:extLst>
          </p:cNvPr>
          <p:cNvSpPr/>
          <p:nvPr/>
        </p:nvSpPr>
        <p:spPr>
          <a:xfrm>
            <a:off x="433416" y="1444366"/>
            <a:ext cx="3629025" cy="274041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Z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(in certain regions) have access to a multidisciplinary care team which delivers comprehensive primary care services.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476931-9E56-EF54-033E-1DEC007F12E0}"/>
              </a:ext>
            </a:extLst>
          </p:cNvPr>
          <p:cNvSpPr/>
          <p:nvPr/>
        </p:nvSpPr>
        <p:spPr>
          <a:xfrm>
            <a:off x="4281487" y="1444366"/>
            <a:ext cx="3629025" cy="274041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ZA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team comprises of general practitioners, physiotherapists, social workers, OTs and psychologists to deliver highly coordinated care.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26CC0D-5CD2-6524-74BC-855ECB0B1EC7}"/>
              </a:ext>
            </a:extLst>
          </p:cNvPr>
          <p:cNvSpPr/>
          <p:nvPr/>
        </p:nvSpPr>
        <p:spPr>
          <a:xfrm>
            <a:off x="8129559" y="1444366"/>
            <a:ext cx="3629025" cy="274041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ZA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team receives risk-based capitation fees which are linked to both healthcare outcomes as well as downstream cost savings. </a:t>
            </a:r>
          </a:p>
        </p:txBody>
      </p:sp>
    </p:spTree>
    <p:extLst>
      <p:ext uri="{BB962C8B-B14F-4D97-AF65-F5344CB8AC3E}">
        <p14:creationId xmlns:p14="http://schemas.microsoft.com/office/powerpoint/2010/main" val="301490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E982A-7DAC-9171-E12F-6A95EAC9C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AD5D-4882-E531-2119-65605DDC940A}"/>
              </a:ext>
            </a:extLst>
          </p:cNvPr>
          <p:cNvSpPr txBox="1">
            <a:spLocks/>
          </p:cNvSpPr>
          <p:nvPr/>
        </p:nvSpPr>
        <p:spPr>
          <a:xfrm>
            <a:off x="536642" y="365125"/>
            <a:ext cx="9687128" cy="734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>
                <a:solidFill>
                  <a:schemeClr val="bg1">
                    <a:lumMod val="50000"/>
                  </a:schemeClr>
                </a:solidFill>
              </a:rPr>
              <a:t>PATIENT SPECIFIC ENTITLEMENTS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CA631-E336-EBB9-827F-8757B05A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5" y="3220873"/>
            <a:ext cx="645970" cy="816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B75A4-FCAC-CC3C-DFCC-EA3BC135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5" y="4222801"/>
            <a:ext cx="645970" cy="81680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1C58252-86BF-96F8-0735-05984F91B2E1}"/>
              </a:ext>
            </a:extLst>
          </p:cNvPr>
          <p:cNvSpPr txBox="1"/>
          <p:nvPr/>
        </p:nvSpPr>
        <p:spPr>
          <a:xfrm>
            <a:off x="1414798" y="3213776"/>
            <a:ext cx="4491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Reductions in the number of preventable admissions: asthma (0.5%), HIV (8.2%), dehydration (18.7%) and UTIs (12.8%)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045CC63-9A4C-5891-6F9A-25EDAA1E086F}"/>
              </a:ext>
            </a:extLst>
          </p:cNvPr>
          <p:cNvSpPr txBox="1"/>
          <p:nvPr/>
        </p:nvSpPr>
        <p:spPr>
          <a:xfrm>
            <a:off x="1414798" y="4338815"/>
            <a:ext cx="4491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1.0% reduction in overall admission rate for beneficiaries with chronic conditions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B4623E-5A0D-5977-456E-890A1AA4CA32}"/>
              </a:ext>
            </a:extLst>
          </p:cNvPr>
          <p:cNvSpPr/>
          <p:nvPr/>
        </p:nvSpPr>
        <p:spPr>
          <a:xfrm>
            <a:off x="388418" y="2007181"/>
            <a:ext cx="5614440" cy="3277624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991EE-E2E7-4E5B-128C-C408976A8AF7}"/>
              </a:ext>
            </a:extLst>
          </p:cNvPr>
          <p:cNvSpPr txBox="1"/>
          <p:nvPr/>
        </p:nvSpPr>
        <p:spPr>
          <a:xfrm>
            <a:off x="1136475" y="2255431"/>
            <a:ext cx="425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2000" b="1" dirty="0">
                <a:solidFill>
                  <a:srgbClr val="1054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MEDICINE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C8F436A-E342-9E1A-E340-3587EA1B0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460925"/>
              </p:ext>
            </p:extLst>
          </p:nvPr>
        </p:nvGraphicFramePr>
        <p:xfrm>
          <a:off x="6264256" y="1828800"/>
          <a:ext cx="5645730" cy="3587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5041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9F11-D8A3-8B8E-B1A7-E49A50C3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488ED4-4684-2892-157B-BED16147A036}"/>
              </a:ext>
            </a:extLst>
          </p:cNvPr>
          <p:cNvSpPr/>
          <p:nvPr/>
        </p:nvSpPr>
        <p:spPr>
          <a:xfrm>
            <a:off x="2755985" y="2504369"/>
            <a:ext cx="1687445" cy="18492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F1F13-F218-30B9-5B4F-6E1FDD26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549" y="2750141"/>
            <a:ext cx="6148267" cy="1357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79953F-5C3E-24A1-B9C9-33368826A36F}"/>
              </a:ext>
            </a:extLst>
          </p:cNvPr>
          <p:cNvSpPr txBox="1"/>
          <p:nvPr/>
        </p:nvSpPr>
        <p:spPr>
          <a:xfrm>
            <a:off x="4323188" y="3127402"/>
            <a:ext cx="4393949" cy="43327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>
              <a:lnSpc>
                <a:spcPct val="9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The Way Forward</a:t>
            </a:r>
          </a:p>
        </p:txBody>
      </p:sp>
      <p:pic>
        <p:nvPicPr>
          <p:cNvPr id="3" name="Graphic 2" descr="Excellent with solid fill">
            <a:extLst>
              <a:ext uri="{FF2B5EF4-FFF2-40B4-BE49-F238E27FC236}">
                <a16:creationId xmlns:a16="http://schemas.microsoft.com/office/drawing/2014/main" id="{AC5EF343-5815-8965-367B-A9A5BA255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4033" y="2913868"/>
            <a:ext cx="860340" cy="8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35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03D05-C5BA-C666-2577-F38AF050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102223-F1DB-04A6-08FA-4E11CA954521}"/>
              </a:ext>
            </a:extLst>
          </p:cNvPr>
          <p:cNvGrpSpPr/>
          <p:nvPr/>
        </p:nvGrpSpPr>
        <p:grpSpPr>
          <a:xfrm>
            <a:off x="0" y="0"/>
            <a:ext cx="12192000" cy="6599207"/>
            <a:chOff x="0" y="1371599"/>
            <a:chExt cx="12192000" cy="4288701"/>
          </a:xfrm>
        </p:grpSpPr>
        <p:pic>
          <p:nvPicPr>
            <p:cNvPr id="2" name="Picture 4" descr="Striking a balance - Exhibition News | The trade for shows.">
              <a:extLst>
                <a:ext uri="{FF2B5EF4-FFF2-40B4-BE49-F238E27FC236}">
                  <a16:creationId xmlns:a16="http://schemas.microsoft.com/office/drawing/2014/main" id="{8F9A4D8B-FA05-A99C-65F4-BA16CFB05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71599"/>
              <a:ext cx="12192000" cy="4288701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F1C3CA-8116-CE1A-0F62-1C1FCA2F3193}"/>
                </a:ext>
              </a:extLst>
            </p:cNvPr>
            <p:cNvSpPr txBox="1"/>
            <p:nvPr/>
          </p:nvSpPr>
          <p:spPr>
            <a:xfrm>
              <a:off x="144272" y="3719853"/>
              <a:ext cx="4449427" cy="118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Striking a balance between benefits which cater to the needs of the collective and benefits which cater to the needs </a:t>
              </a:r>
              <a:r>
                <a:rPr kumimoji="0" lang="en-Z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of</a:t>
              </a:r>
              <a:r>
                <a:rPr kumimoji="0" lang="en-Z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the individual requires constant refinement and calibration. Personalisation occurs at multiple different levels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641948-E769-C43E-E5E8-9FDE545BDF2A}"/>
              </a:ext>
            </a:extLst>
          </p:cNvPr>
          <p:cNvSpPr txBox="1"/>
          <p:nvPr/>
        </p:nvSpPr>
        <p:spPr>
          <a:xfrm>
            <a:off x="8091181" y="3429000"/>
            <a:ext cx="3956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Collaboration with members and healthcare 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providers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key. There remain many possibilities to explore and the future is 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bright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687004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2EA6-EF88-B271-4F61-3B6CD7D112E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THANK</a:t>
            </a:r>
            <a:r>
              <a:rPr lang="en-US" sz="7200" dirty="0"/>
              <a:t> YOU</a:t>
            </a:r>
            <a:endParaRPr lang="en-ZA" sz="7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F373C-8001-D93D-3148-76724E6A0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We look forward to hosting you next year!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37966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1B075B-4527-1DD7-F3F4-D66768C68D3D}"/>
              </a:ext>
            </a:extLst>
          </p:cNvPr>
          <p:cNvSpPr/>
          <p:nvPr/>
        </p:nvSpPr>
        <p:spPr>
          <a:xfrm>
            <a:off x="611030" y="1600201"/>
            <a:ext cx="1687445" cy="184926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1BA6F4-4F03-2143-3EAD-715B891944D9}"/>
              </a:ext>
            </a:extLst>
          </p:cNvPr>
          <p:cNvSpPr/>
          <p:nvPr/>
        </p:nvSpPr>
        <p:spPr>
          <a:xfrm>
            <a:off x="611030" y="3810001"/>
            <a:ext cx="1687445" cy="184926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57F55B-2D5C-BFE9-023F-A3312F18E9AE}"/>
              </a:ext>
            </a:extLst>
          </p:cNvPr>
          <p:cNvSpPr/>
          <p:nvPr/>
        </p:nvSpPr>
        <p:spPr>
          <a:xfrm>
            <a:off x="4388690" y="1600201"/>
            <a:ext cx="1687445" cy="1849262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F072C0-0B3E-C8D4-236D-51D7B9DFC193}"/>
              </a:ext>
            </a:extLst>
          </p:cNvPr>
          <p:cNvSpPr/>
          <p:nvPr/>
        </p:nvSpPr>
        <p:spPr>
          <a:xfrm>
            <a:off x="4388690" y="3810001"/>
            <a:ext cx="1687445" cy="1849262"/>
          </a:xfrm>
          <a:prstGeom prst="roundRect">
            <a:avLst/>
          </a:prstGeom>
          <a:gradFill>
            <a:gsLst>
              <a:gs pos="1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4F1765-F115-7060-2613-755E299D5CB0}"/>
              </a:ext>
            </a:extLst>
          </p:cNvPr>
          <p:cNvSpPr/>
          <p:nvPr/>
        </p:nvSpPr>
        <p:spPr>
          <a:xfrm>
            <a:off x="8166350" y="1600201"/>
            <a:ext cx="1687445" cy="18492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B9FC9F5-5E3D-9890-3641-B2C9AA8885A8}"/>
              </a:ext>
            </a:extLst>
          </p:cNvPr>
          <p:cNvSpPr/>
          <p:nvPr/>
        </p:nvSpPr>
        <p:spPr>
          <a:xfrm>
            <a:off x="8166350" y="3810001"/>
            <a:ext cx="1687445" cy="1849262"/>
          </a:xfrm>
          <a:prstGeom prst="roundRect">
            <a:avLst/>
          </a:prstGeom>
          <a:gradFill>
            <a:gsLst>
              <a:gs pos="1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3A23F8D-93CC-FDDA-95D7-FE6841F4706B}"/>
              </a:ext>
            </a:extLst>
          </p:cNvPr>
          <p:cNvSpPr/>
          <p:nvPr/>
        </p:nvSpPr>
        <p:spPr>
          <a:xfrm>
            <a:off x="635778" y="1853329"/>
            <a:ext cx="3183047" cy="1596134"/>
          </a:xfrm>
          <a:prstGeom prst="roundRect">
            <a:avLst>
              <a:gd name="adj" fmla="val 12652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66E72D1-781B-9304-D644-37573190F72C}"/>
              </a:ext>
            </a:extLst>
          </p:cNvPr>
          <p:cNvSpPr/>
          <p:nvPr/>
        </p:nvSpPr>
        <p:spPr>
          <a:xfrm>
            <a:off x="635778" y="4063129"/>
            <a:ext cx="3183047" cy="1596134"/>
          </a:xfrm>
          <a:prstGeom prst="roundRect">
            <a:avLst>
              <a:gd name="adj" fmla="val 12652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5530AE7-C8C8-EF47-F4A8-732645183AD3}"/>
              </a:ext>
            </a:extLst>
          </p:cNvPr>
          <p:cNvSpPr/>
          <p:nvPr/>
        </p:nvSpPr>
        <p:spPr>
          <a:xfrm>
            <a:off x="4413438" y="1853329"/>
            <a:ext cx="3183047" cy="1596134"/>
          </a:xfrm>
          <a:prstGeom prst="roundRect">
            <a:avLst>
              <a:gd name="adj" fmla="val 12652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447E5E9-76F7-7E46-B496-8858044F15C6}"/>
              </a:ext>
            </a:extLst>
          </p:cNvPr>
          <p:cNvSpPr/>
          <p:nvPr/>
        </p:nvSpPr>
        <p:spPr>
          <a:xfrm>
            <a:off x="4413438" y="4063129"/>
            <a:ext cx="3183047" cy="1596134"/>
          </a:xfrm>
          <a:prstGeom prst="roundRect">
            <a:avLst>
              <a:gd name="adj" fmla="val 12652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1E46059-C849-BE8F-D4AD-1781D61A9635}"/>
              </a:ext>
            </a:extLst>
          </p:cNvPr>
          <p:cNvSpPr/>
          <p:nvPr/>
        </p:nvSpPr>
        <p:spPr>
          <a:xfrm>
            <a:off x="8191098" y="1853329"/>
            <a:ext cx="3183047" cy="1596134"/>
          </a:xfrm>
          <a:prstGeom prst="roundRect">
            <a:avLst>
              <a:gd name="adj" fmla="val 12652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5D3A2D0-98A7-1E6C-0A2B-753493FD9028}"/>
              </a:ext>
            </a:extLst>
          </p:cNvPr>
          <p:cNvSpPr/>
          <p:nvPr/>
        </p:nvSpPr>
        <p:spPr>
          <a:xfrm>
            <a:off x="8191098" y="4063129"/>
            <a:ext cx="3183047" cy="1596134"/>
          </a:xfrm>
          <a:prstGeom prst="roundRect">
            <a:avLst>
              <a:gd name="adj" fmla="val 12652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BA0FD-34C4-B187-8E0A-F728C1CD17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6364" y="310669"/>
            <a:ext cx="10969625" cy="711200"/>
          </a:xfrm>
        </p:spPr>
        <p:txBody>
          <a:bodyPr/>
          <a:lstStyle/>
          <a:p>
            <a:r>
              <a:rPr lang="en-IN" sz="4000" b="1" dirty="0">
                <a:solidFill>
                  <a:schemeClr val="bg1">
                    <a:lumMod val="50000"/>
                  </a:schemeClr>
                </a:solidFill>
              </a:rPr>
              <a:t>OUTLINE</a:t>
            </a:r>
            <a:r>
              <a:rPr lang="en-IN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943135-1BD3-20C5-32AF-62BEC4CD516A}"/>
              </a:ext>
            </a:extLst>
          </p:cNvPr>
          <p:cNvSpPr/>
          <p:nvPr/>
        </p:nvSpPr>
        <p:spPr>
          <a:xfrm>
            <a:off x="842606" y="1846276"/>
            <a:ext cx="3183047" cy="1342192"/>
          </a:xfrm>
          <a:prstGeom prst="roundRect">
            <a:avLst>
              <a:gd name="adj" fmla="val 126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FD2D6C8-5F50-8198-AF71-C5FD9BF4441E}"/>
              </a:ext>
            </a:extLst>
          </p:cNvPr>
          <p:cNvSpPr/>
          <p:nvPr/>
        </p:nvSpPr>
        <p:spPr>
          <a:xfrm>
            <a:off x="842606" y="4056076"/>
            <a:ext cx="3183047" cy="1342192"/>
          </a:xfrm>
          <a:prstGeom prst="roundRect">
            <a:avLst>
              <a:gd name="adj" fmla="val 126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2B014C-4D84-277A-9E43-B169BBDCF2DD}"/>
              </a:ext>
            </a:extLst>
          </p:cNvPr>
          <p:cNvSpPr/>
          <p:nvPr/>
        </p:nvSpPr>
        <p:spPr>
          <a:xfrm>
            <a:off x="4620266" y="1846276"/>
            <a:ext cx="3183047" cy="1342192"/>
          </a:xfrm>
          <a:prstGeom prst="roundRect">
            <a:avLst>
              <a:gd name="adj" fmla="val 126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B46F496-0049-74B4-C9DB-D94FDC6EA279}"/>
              </a:ext>
            </a:extLst>
          </p:cNvPr>
          <p:cNvSpPr/>
          <p:nvPr/>
        </p:nvSpPr>
        <p:spPr>
          <a:xfrm>
            <a:off x="4620266" y="4056076"/>
            <a:ext cx="3183047" cy="1342192"/>
          </a:xfrm>
          <a:prstGeom prst="roundRect">
            <a:avLst>
              <a:gd name="adj" fmla="val 126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4D601E-A55C-FD17-BC07-14AA111E8C08}"/>
              </a:ext>
            </a:extLst>
          </p:cNvPr>
          <p:cNvSpPr/>
          <p:nvPr/>
        </p:nvSpPr>
        <p:spPr>
          <a:xfrm>
            <a:off x="8397926" y="1846276"/>
            <a:ext cx="3183047" cy="1342192"/>
          </a:xfrm>
          <a:prstGeom prst="roundRect">
            <a:avLst>
              <a:gd name="adj" fmla="val 126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B6CB84B-B839-20C7-FCE0-D884FBC2E6A0}"/>
              </a:ext>
            </a:extLst>
          </p:cNvPr>
          <p:cNvSpPr/>
          <p:nvPr/>
        </p:nvSpPr>
        <p:spPr>
          <a:xfrm>
            <a:off x="8397926" y="4056076"/>
            <a:ext cx="3183047" cy="1342192"/>
          </a:xfrm>
          <a:prstGeom prst="roundRect">
            <a:avLst>
              <a:gd name="adj" fmla="val 126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06F13A-3A37-AC87-0A98-8081CB5BB9F5}"/>
              </a:ext>
            </a:extLst>
          </p:cNvPr>
          <p:cNvSpPr txBox="1"/>
          <p:nvPr/>
        </p:nvSpPr>
        <p:spPr>
          <a:xfrm>
            <a:off x="2062896" y="2329283"/>
            <a:ext cx="1772439" cy="3221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lnSpc>
                <a:spcPct val="90000"/>
              </a:lnSpc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Background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0A268D-FF38-B556-E049-7F34C8934641}"/>
              </a:ext>
            </a:extLst>
          </p:cNvPr>
          <p:cNvSpPr txBox="1"/>
          <p:nvPr/>
        </p:nvSpPr>
        <p:spPr>
          <a:xfrm>
            <a:off x="5831141" y="2329282"/>
            <a:ext cx="1772439" cy="3221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lnSpc>
                <a:spcPct val="90000"/>
              </a:lnSpc>
            </a:pP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Personalised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 Healthcare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C4BDF5-62A5-CBC8-D069-E13811C70B8B}"/>
              </a:ext>
            </a:extLst>
          </p:cNvPr>
          <p:cNvSpPr txBox="1"/>
          <p:nvPr/>
        </p:nvSpPr>
        <p:spPr>
          <a:xfrm>
            <a:off x="9698880" y="2377916"/>
            <a:ext cx="1772439" cy="3221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lnSpc>
                <a:spcPct val="90000"/>
              </a:lnSpc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Overarching Benefit Entitlements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A335F6-1EA2-203B-4A9B-973BCC21CF0C}"/>
              </a:ext>
            </a:extLst>
          </p:cNvPr>
          <p:cNvSpPr txBox="1"/>
          <p:nvPr/>
        </p:nvSpPr>
        <p:spPr>
          <a:xfrm>
            <a:off x="2100735" y="4573575"/>
            <a:ext cx="1772439" cy="3221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lnSpc>
                <a:spcPct val="90000"/>
              </a:lnSpc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Condition Specific Entitlements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6D283B-96C6-ED2C-D94C-77D8CFC5DADD}"/>
              </a:ext>
            </a:extLst>
          </p:cNvPr>
          <p:cNvSpPr txBox="1"/>
          <p:nvPr/>
        </p:nvSpPr>
        <p:spPr>
          <a:xfrm>
            <a:off x="5888004" y="4563343"/>
            <a:ext cx="1772439" cy="3221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lnSpc>
                <a:spcPct val="90000"/>
              </a:lnSpc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Patient Specific Entitlements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6B3A60-D268-0219-0861-A6DD32697575}"/>
              </a:ext>
            </a:extLst>
          </p:cNvPr>
          <p:cNvSpPr txBox="1"/>
          <p:nvPr/>
        </p:nvSpPr>
        <p:spPr>
          <a:xfrm>
            <a:off x="9783783" y="4539083"/>
            <a:ext cx="1772439" cy="3221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lnSpc>
                <a:spcPct val="90000"/>
              </a:lnSpc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The Way Forward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2ED2446-FCA5-23A7-D0B8-232390DCFF44}"/>
              </a:ext>
            </a:extLst>
          </p:cNvPr>
          <p:cNvCxnSpPr>
            <a:cxnSpLocks/>
          </p:cNvCxnSpPr>
          <p:nvPr/>
        </p:nvCxnSpPr>
        <p:spPr>
          <a:xfrm>
            <a:off x="1755000" y="2089070"/>
            <a:ext cx="0" cy="8566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6F5FF4-8B3F-8E68-19A0-57067E02292D}"/>
              </a:ext>
            </a:extLst>
          </p:cNvPr>
          <p:cNvCxnSpPr>
            <a:cxnSpLocks/>
          </p:cNvCxnSpPr>
          <p:nvPr/>
        </p:nvCxnSpPr>
        <p:spPr>
          <a:xfrm>
            <a:off x="5539600" y="2089070"/>
            <a:ext cx="0" cy="8566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58ED3D0-80B4-9700-8F92-9418F6CA8CC4}"/>
              </a:ext>
            </a:extLst>
          </p:cNvPr>
          <p:cNvCxnSpPr>
            <a:cxnSpLocks/>
          </p:cNvCxnSpPr>
          <p:nvPr/>
        </p:nvCxnSpPr>
        <p:spPr>
          <a:xfrm>
            <a:off x="9349600" y="2089070"/>
            <a:ext cx="0" cy="8566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ADC1DC7-033D-3B79-3A75-D05561DCC749}"/>
              </a:ext>
            </a:extLst>
          </p:cNvPr>
          <p:cNvCxnSpPr>
            <a:cxnSpLocks/>
          </p:cNvCxnSpPr>
          <p:nvPr/>
        </p:nvCxnSpPr>
        <p:spPr>
          <a:xfrm>
            <a:off x="1755000" y="4298870"/>
            <a:ext cx="0" cy="8566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DC1DE1A-D33E-2B87-D723-5E4B2D0EB451}"/>
              </a:ext>
            </a:extLst>
          </p:cNvPr>
          <p:cNvCxnSpPr>
            <a:cxnSpLocks/>
          </p:cNvCxnSpPr>
          <p:nvPr/>
        </p:nvCxnSpPr>
        <p:spPr>
          <a:xfrm>
            <a:off x="5539600" y="4298870"/>
            <a:ext cx="0" cy="8566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DE4EC03-8557-6818-C567-9FBBA65019F2}"/>
              </a:ext>
            </a:extLst>
          </p:cNvPr>
          <p:cNvCxnSpPr>
            <a:cxnSpLocks/>
          </p:cNvCxnSpPr>
          <p:nvPr/>
        </p:nvCxnSpPr>
        <p:spPr>
          <a:xfrm>
            <a:off x="9349600" y="4298870"/>
            <a:ext cx="0" cy="8566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Graphic 67" descr="Lights On with solid fill">
            <a:extLst>
              <a:ext uri="{FF2B5EF4-FFF2-40B4-BE49-F238E27FC236}">
                <a16:creationId xmlns:a16="http://schemas.microsoft.com/office/drawing/2014/main" id="{2866B501-9B6C-FA69-E22E-3A1ADB93A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1209" y="4467628"/>
            <a:ext cx="513544" cy="513544"/>
          </a:xfrm>
          <a:prstGeom prst="rect">
            <a:avLst/>
          </a:prstGeom>
        </p:spPr>
      </p:pic>
      <p:pic>
        <p:nvPicPr>
          <p:cNvPr id="70" name="Graphic 69" descr="Document with solid fill">
            <a:extLst>
              <a:ext uri="{FF2B5EF4-FFF2-40B4-BE49-F238E27FC236}">
                <a16:creationId xmlns:a16="http://schemas.microsoft.com/office/drawing/2014/main" id="{73287C39-AF0B-BCD7-AA22-20EAA2BE7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2969" y="2270832"/>
            <a:ext cx="508000" cy="508000"/>
          </a:xfrm>
          <a:prstGeom prst="rect">
            <a:avLst/>
          </a:prstGeom>
        </p:spPr>
      </p:pic>
      <p:pic>
        <p:nvPicPr>
          <p:cNvPr id="72" name="Graphic 71" descr="Gears with solid fill">
            <a:extLst>
              <a:ext uri="{FF2B5EF4-FFF2-40B4-BE49-F238E27FC236}">
                <a16:creationId xmlns:a16="http://schemas.microsoft.com/office/drawing/2014/main" id="{59191860-E32E-5FB0-E04E-D4A35D4E6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47252" y="2270832"/>
            <a:ext cx="508000" cy="508000"/>
          </a:xfrm>
          <a:prstGeom prst="rect">
            <a:avLst/>
          </a:prstGeom>
        </p:spPr>
      </p:pic>
      <p:pic>
        <p:nvPicPr>
          <p:cNvPr id="74" name="Graphic 73" descr="Users with solid fill">
            <a:extLst>
              <a:ext uri="{FF2B5EF4-FFF2-40B4-BE49-F238E27FC236}">
                <a16:creationId xmlns:a16="http://schemas.microsoft.com/office/drawing/2014/main" id="{01800AFF-679D-03C9-D93A-53EBF04CB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288" y="4473172"/>
            <a:ext cx="508000" cy="508000"/>
          </a:xfrm>
          <a:prstGeom prst="rect">
            <a:avLst/>
          </a:prstGeom>
        </p:spPr>
      </p:pic>
      <p:pic>
        <p:nvPicPr>
          <p:cNvPr id="76" name="Graphic 75" descr="Business Growth with solid fill">
            <a:extLst>
              <a:ext uri="{FF2B5EF4-FFF2-40B4-BE49-F238E27FC236}">
                <a16:creationId xmlns:a16="http://schemas.microsoft.com/office/drawing/2014/main" id="{E47E0EDB-51D4-5924-7DD6-EECB9F46AD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6921" y="2270832"/>
            <a:ext cx="508000" cy="508000"/>
          </a:xfrm>
          <a:prstGeom prst="rect">
            <a:avLst/>
          </a:prstGeom>
        </p:spPr>
      </p:pic>
      <p:pic>
        <p:nvPicPr>
          <p:cNvPr id="78" name="Graphic 77" descr="Excellent with solid fill">
            <a:extLst>
              <a:ext uri="{FF2B5EF4-FFF2-40B4-BE49-F238E27FC236}">
                <a16:creationId xmlns:a16="http://schemas.microsoft.com/office/drawing/2014/main" id="{C5648330-F2C5-A706-B283-C421408307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47252" y="4473172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9F11-D8A3-8B8E-B1A7-E49A50C3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488ED4-4684-2892-157B-BED16147A036}"/>
              </a:ext>
            </a:extLst>
          </p:cNvPr>
          <p:cNvSpPr/>
          <p:nvPr/>
        </p:nvSpPr>
        <p:spPr>
          <a:xfrm>
            <a:off x="2646928" y="2504367"/>
            <a:ext cx="1687445" cy="184926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F1F13-F218-30B9-5B4F-6E1FDD26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260" y="2758380"/>
            <a:ext cx="6073630" cy="1341236"/>
          </a:xfrm>
          <a:prstGeom prst="rect">
            <a:avLst/>
          </a:prstGeom>
        </p:spPr>
      </p:pic>
      <p:pic>
        <p:nvPicPr>
          <p:cNvPr id="8" name="Graphic 7" descr="Business Growth with solid fill">
            <a:extLst>
              <a:ext uri="{FF2B5EF4-FFF2-40B4-BE49-F238E27FC236}">
                <a16:creationId xmlns:a16="http://schemas.microsoft.com/office/drawing/2014/main" id="{14E3E7B5-630E-B425-9713-7180ADDA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8927" y="3016114"/>
            <a:ext cx="825769" cy="825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79953F-5C3E-24A1-B9C9-33368826A36F}"/>
              </a:ext>
            </a:extLst>
          </p:cNvPr>
          <p:cNvSpPr txBox="1"/>
          <p:nvPr/>
        </p:nvSpPr>
        <p:spPr>
          <a:xfrm>
            <a:off x="5284268" y="3182384"/>
            <a:ext cx="3104723" cy="43327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lnSpc>
                <a:spcPct val="90000"/>
              </a:lnSpc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93729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395DF7-4A6A-B220-256F-22A319E00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253" y="1481490"/>
            <a:ext cx="5458662" cy="3995690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en-GB" sz="1800" dirty="0">
                <a:latin typeface="+mj-lt"/>
              </a:rPr>
              <a:t>GEMS was established in 2005 to ensure the provision of quality healthcare services to public servants and their dependents that are cost-efficient, effective, and equitable. </a:t>
            </a:r>
          </a:p>
          <a:p>
            <a:pPr marL="0" indent="0" algn="just">
              <a:buNone/>
            </a:pPr>
            <a:endParaRPr lang="en-GB" sz="1800" dirty="0">
              <a:latin typeface="+mj-lt"/>
            </a:endParaRPr>
          </a:p>
          <a:p>
            <a:pPr marL="0" indent="0" algn="just">
              <a:buNone/>
            </a:pPr>
            <a:r>
              <a:rPr lang="en-GB" sz="1800" dirty="0">
                <a:latin typeface="+mj-lt"/>
              </a:rPr>
              <a:t>GEMS is the largest closed medical scheme in South Africa with over 2.4 million beneficiaries. </a:t>
            </a:r>
          </a:p>
          <a:p>
            <a:pPr marL="0" indent="0" algn="just">
              <a:buNone/>
            </a:pPr>
            <a:endParaRPr lang="en-GB" sz="1800" dirty="0">
              <a:latin typeface="+mj-lt"/>
            </a:endParaRPr>
          </a:p>
          <a:p>
            <a:pPr marL="0" indent="0" algn="just">
              <a:buNone/>
            </a:pPr>
            <a:r>
              <a:rPr lang="en-GB" sz="1800" dirty="0">
                <a:latin typeface="+mj-lt"/>
              </a:rPr>
              <a:t>This translates to more than 1 in every 4 medical scheme beneficiaries.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D600F4-02F0-FE30-CD9E-34C87431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0" y="222512"/>
            <a:ext cx="9687128" cy="734101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EB4651D-BE4C-D71A-8AD3-D8EBE89D6C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2928344"/>
              </p:ext>
            </p:extLst>
          </p:nvPr>
        </p:nvGraphicFramePr>
        <p:xfrm>
          <a:off x="6432331" y="1397876"/>
          <a:ext cx="4989506" cy="4079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7A05166-DD04-D2B8-8C68-846615943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926" y="4529656"/>
            <a:ext cx="1397072" cy="7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6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D731E-63BC-493C-7DA7-49357F359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2843AD0-615C-3664-B529-D83D8240E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750" y="1802390"/>
            <a:ext cx="5851917" cy="325321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The benefit structures provided by GEMS need to be sufficiently </a:t>
            </a:r>
            <a:r>
              <a:rPr lang="en-US" sz="1800" dirty="0" err="1">
                <a:latin typeface="+mj-lt"/>
                <a:cs typeface="Arial" panose="020B0604020202020204" pitchFamily="34" charset="0"/>
              </a:rPr>
              <a:t>standardised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 to ensure fairness, administrative efficiency, regulatory compliance and consumer understanding. </a:t>
            </a:r>
          </a:p>
          <a:p>
            <a:pPr marL="0" indent="0" algn="just">
              <a:buNone/>
            </a:pP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b="1" dirty="0">
                <a:latin typeface="+mj-lt"/>
                <a:cs typeface="Arial" panose="020B0604020202020204" pitchFamily="34" charset="0"/>
              </a:rPr>
              <a:t>Simultaneously, GEMS needs to provide benefits which are sufficiently tailored to cater to the unique needs of all 2.4 million beneficiaries. </a:t>
            </a:r>
            <a:endParaRPr lang="en-ZA" sz="1800" b="1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300" dirty="0"/>
          </a:p>
        </p:txBody>
      </p:sp>
      <p:pic>
        <p:nvPicPr>
          <p:cNvPr id="5" name="Picture 4" descr="A person standing on a scale&#10;&#10;AI-generated content may be incorrect.">
            <a:extLst>
              <a:ext uri="{FF2B5EF4-FFF2-40B4-BE49-F238E27FC236}">
                <a16:creationId xmlns:a16="http://schemas.microsoft.com/office/drawing/2014/main" id="{95AF95C8-0D62-A292-D6C6-3B1F61D6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b="9169"/>
          <a:stretch>
            <a:fillRect/>
          </a:stretch>
        </p:blipFill>
        <p:spPr bwMode="auto">
          <a:xfrm>
            <a:off x="6605317" y="1673255"/>
            <a:ext cx="5181600" cy="3986464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E526C7-86DC-3C73-27B7-D9CAF6D3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 anchor="ctr">
            <a:normAutofit/>
          </a:bodyPr>
          <a:lstStyle/>
          <a:p>
            <a:r>
              <a:rPr lang="en-ZA" b="1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190737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9F11-D8A3-8B8E-B1A7-E49A50C3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488ED4-4684-2892-157B-BED16147A036}"/>
              </a:ext>
            </a:extLst>
          </p:cNvPr>
          <p:cNvSpPr/>
          <p:nvPr/>
        </p:nvSpPr>
        <p:spPr>
          <a:xfrm>
            <a:off x="2646928" y="2504367"/>
            <a:ext cx="1687445" cy="184926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 dirty="0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F1F13-F218-30B9-5B4F-6E1FDD26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260" y="2758380"/>
            <a:ext cx="6073630" cy="1341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79953F-5C3E-24A1-B9C9-33368826A36F}"/>
              </a:ext>
            </a:extLst>
          </p:cNvPr>
          <p:cNvSpPr txBox="1"/>
          <p:nvPr/>
        </p:nvSpPr>
        <p:spPr>
          <a:xfrm>
            <a:off x="4775218" y="3212362"/>
            <a:ext cx="3104723" cy="43327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1218987">
              <a:lnSpc>
                <a:spcPct val="90000"/>
              </a:lnSpc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Personalised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Healthcare </a:t>
            </a:r>
          </a:p>
        </p:txBody>
      </p:sp>
      <p:pic>
        <p:nvPicPr>
          <p:cNvPr id="2" name="Graphic 1" descr="Document with solid fill">
            <a:extLst>
              <a:ext uri="{FF2B5EF4-FFF2-40B4-BE49-F238E27FC236}">
                <a16:creationId xmlns:a16="http://schemas.microsoft.com/office/drawing/2014/main" id="{DC2E81BA-EF5C-05D7-DDA5-28152D520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4955" y="3049163"/>
            <a:ext cx="811210" cy="81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Jimmy Choo shoes on display at a second flagship store of Rinascente in Rome.">
            <a:extLst>
              <a:ext uri="{FF2B5EF4-FFF2-40B4-BE49-F238E27FC236}">
                <a16:creationId xmlns:a16="http://schemas.microsoft.com/office/drawing/2014/main" id="{2023FED9-97D8-DCEF-81A8-9249F74143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r="19891" b="2"/>
          <a:stretch>
            <a:fillRect/>
          </a:stretch>
        </p:blipFill>
        <p:spPr bwMode="auto">
          <a:xfrm>
            <a:off x="523672" y="1396419"/>
            <a:ext cx="5181600" cy="4029596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C39B5-B18E-71C1-EA9B-277C7D616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672" y="1609991"/>
            <a:ext cx="5810656" cy="40295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>
                <a:latin typeface="+mj-lt"/>
              </a:rPr>
              <a:t>Imagine a shoe store that only sells one size shoe - size 6</a:t>
            </a:r>
          </a:p>
          <a:p>
            <a:pPr marL="0" indent="0" algn="just">
              <a:buNone/>
            </a:pPr>
            <a:endParaRPr lang="en-US" sz="1800" dirty="0">
              <a:latin typeface="+mj-lt"/>
            </a:endParaRPr>
          </a:p>
          <a:p>
            <a:pPr marL="0" indent="0" algn="just">
              <a:buNone/>
            </a:pPr>
            <a:r>
              <a:rPr lang="en-US" sz="1800" dirty="0">
                <a:latin typeface="+mj-lt"/>
              </a:rPr>
              <a:t>If you happen to wear size 6, that is great. If you wear a size 4 or a size 8, you are either cramming your foot painfully into something too small or tripping over something too big. </a:t>
            </a:r>
          </a:p>
          <a:p>
            <a:pPr marL="0" indent="0" algn="just">
              <a:buNone/>
            </a:pPr>
            <a:endParaRPr lang="en-US" sz="1800" dirty="0">
              <a:latin typeface="+mj-lt"/>
            </a:endParaRPr>
          </a:p>
          <a:p>
            <a:pPr marL="0" indent="0" algn="just">
              <a:buNone/>
            </a:pPr>
            <a:r>
              <a:rPr lang="en-US" sz="1800" dirty="0">
                <a:latin typeface="+mj-lt"/>
              </a:rPr>
              <a:t>Either way, you are uncomfortable, and you are not getting what you need to walk well</a:t>
            </a:r>
            <a:r>
              <a:rPr lang="en-US" sz="2300" dirty="0"/>
              <a:t>.</a:t>
            </a:r>
            <a:endParaRPr lang="en-ZA" sz="2300" dirty="0"/>
          </a:p>
          <a:p>
            <a:pPr marL="0" indent="0" algn="just">
              <a:buNone/>
            </a:pPr>
            <a:endParaRPr lang="en-ZA" sz="23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0D282A-0A9C-543E-6673-88369AA6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05" y="188956"/>
            <a:ext cx="9687128" cy="734101"/>
          </a:xfrm>
        </p:spPr>
        <p:txBody>
          <a:bodyPr anchor="ctr">
            <a:normAutofit/>
          </a:bodyPr>
          <a:lstStyle/>
          <a:p>
            <a:r>
              <a:rPr lang="en-ZA" b="1" dirty="0">
                <a:solidFill>
                  <a:schemeClr val="bg1">
                    <a:lumMod val="50000"/>
                  </a:schemeClr>
                </a:solidFill>
              </a:rPr>
              <a:t>Personalised Healthcare</a:t>
            </a:r>
          </a:p>
        </p:txBody>
      </p:sp>
    </p:spTree>
    <p:extLst>
      <p:ext uri="{BB962C8B-B14F-4D97-AF65-F5344CB8AC3E}">
        <p14:creationId xmlns:p14="http://schemas.microsoft.com/office/powerpoint/2010/main" val="112563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5E421-4A83-7D30-5162-D951B9BC6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642" y="1596109"/>
            <a:ext cx="5181600" cy="39519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/>
              <a:t>Health insurance works the same way:</a:t>
            </a:r>
          </a:p>
          <a:p>
            <a:pPr marL="0" indent="0" algn="just">
              <a:buNone/>
            </a:pPr>
            <a:endParaRPr lang="en-US" sz="1800" b="1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b="1" dirty="0"/>
              <a:t>People’s medical needs vary as much as their shoe sizes</a:t>
            </a:r>
            <a:r>
              <a:rPr lang="en-US" sz="1800" dirty="0"/>
              <a:t>. A healthy 25-year-old marathon runner does not need the same benefits as an 80-year-old managing chronic conditions.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b="1" dirty="0"/>
              <a:t>A one-size-fits-all solution risks giving some people far more than they are likely need </a:t>
            </a:r>
            <a:r>
              <a:rPr lang="en-US" sz="1800" dirty="0"/>
              <a:t>(making them overpay) whilst leaving others without the coverage they desperately need</a:t>
            </a:r>
            <a:endParaRPr lang="en-ZA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AEFEE-54FA-2699-072A-AD0565F038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16023"/>
          <a:stretch>
            <a:fillRect/>
          </a:stretch>
        </p:blipFill>
        <p:spPr>
          <a:xfrm>
            <a:off x="5857672" y="1396419"/>
            <a:ext cx="5181600" cy="4351338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3504411-793D-3A9D-4CEF-A795D77F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95" y="205734"/>
            <a:ext cx="9687128" cy="734101"/>
          </a:xfrm>
        </p:spPr>
        <p:txBody>
          <a:bodyPr/>
          <a:lstStyle/>
          <a:p>
            <a:r>
              <a:rPr lang="en-ZA" b="1" dirty="0">
                <a:solidFill>
                  <a:schemeClr val="bg1">
                    <a:lumMod val="50000"/>
                  </a:schemeClr>
                </a:solidFill>
              </a:rPr>
              <a:t>Personalised Healthcare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64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MS">
      <a:dk1>
        <a:srgbClr val="000000"/>
      </a:dk1>
      <a:lt1>
        <a:srgbClr val="E5E5E5"/>
      </a:lt1>
      <a:dk2>
        <a:srgbClr val="D8D8D8"/>
      </a:dk2>
      <a:lt2>
        <a:srgbClr val="E5E5E5"/>
      </a:lt2>
      <a:accent1>
        <a:srgbClr val="0E4D83"/>
      </a:accent1>
      <a:accent2>
        <a:srgbClr val="006E44"/>
      </a:accent2>
      <a:accent3>
        <a:srgbClr val="2BB35B"/>
      </a:accent3>
      <a:accent4>
        <a:srgbClr val="FAAE1A"/>
      </a:accent4>
      <a:accent5>
        <a:srgbClr val="D17C2A"/>
      </a:accent5>
      <a:accent6>
        <a:srgbClr val="F3F0ED"/>
      </a:accent6>
      <a:hlink>
        <a:srgbClr val="D71F29"/>
      </a:hlink>
      <a:folHlink>
        <a:srgbClr val="800020"/>
      </a:folHlink>
    </a:clrScheme>
    <a:fontScheme name="GEMS1">
      <a:majorFont>
        <a:latin typeface="Helvetica"/>
        <a:ea typeface=""/>
        <a:cs typeface=""/>
      </a:majorFont>
      <a:minorFont>
        <a:latin typeface="HelveticaNeueLT St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912F3C72E5FE4EBEFD3CB2F1CF621E" ma:contentTypeVersion="16" ma:contentTypeDescription="Create a new document." ma:contentTypeScope="" ma:versionID="af8db10d4ba507da7f01b69e7fff3f6c">
  <xsd:schema xmlns:xsd="http://www.w3.org/2001/XMLSchema" xmlns:xs="http://www.w3.org/2001/XMLSchema" xmlns:p="http://schemas.microsoft.com/office/2006/metadata/properties" xmlns:ns2="eab5a9bd-9d1c-4411-8025-7564f01e9790" xmlns:ns3="4a1851d2-3db3-4e1c-a39d-395e2e2b63ea" targetNamespace="http://schemas.microsoft.com/office/2006/metadata/properties" ma:root="true" ma:fieldsID="933731be86ab540900b4c10729e6208f" ns2:_="" ns3:_="">
    <xsd:import namespace="eab5a9bd-9d1c-4411-8025-7564f01e9790"/>
    <xsd:import namespace="4a1851d2-3db3-4e1c-a39d-395e2e2b63e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5a9bd-9d1c-4411-8025-7564f01e97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6730490-6aa1-4f4e-896f-5b8b5e2e6a59}" ma:internalName="TaxCatchAll" ma:showField="CatchAllData" ma:web="eab5a9bd-9d1c-4411-8025-7564f01e97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851d2-3db3-4e1c-a39d-395e2e2b6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c7a9000-7185-4542-83d4-313d2e6378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b5a9bd-9d1c-4411-8025-7564f01e9790" xsi:nil="true"/>
    <lcf76f155ced4ddcb4097134ff3c332f xmlns="4a1851d2-3db3-4e1c-a39d-395e2e2b63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58E2F3-696B-4095-BF0B-8CDE74EB5053}"/>
</file>

<file path=customXml/itemProps2.xml><?xml version="1.0" encoding="utf-8"?>
<ds:datastoreItem xmlns:ds="http://schemas.openxmlformats.org/officeDocument/2006/customXml" ds:itemID="{1EBEE6D5-AC0B-4EAF-87A1-C92AFAF233B6}"/>
</file>

<file path=customXml/itemProps3.xml><?xml version="1.0" encoding="utf-8"?>
<ds:datastoreItem xmlns:ds="http://schemas.openxmlformats.org/officeDocument/2006/customXml" ds:itemID="{06B2B17B-CBD7-410B-835E-B1A41A8EDE3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1053</Words>
  <Application>Microsoft Office PowerPoint</Application>
  <PresentationFormat>Widescreen</PresentationFormat>
  <Paragraphs>198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Arial</vt:lpstr>
      <vt:lpstr>Calibri</vt:lpstr>
      <vt:lpstr>Helvetica</vt:lpstr>
      <vt:lpstr>HelveticaNeueLT Std</vt:lpstr>
      <vt:lpstr>Segoe UI</vt:lpstr>
      <vt:lpstr>Wingdings</vt:lpstr>
      <vt:lpstr>Office Theme</vt:lpstr>
      <vt:lpstr>PowerPoint Presentation</vt:lpstr>
      <vt:lpstr>Dr Vuyo Gqola Chief Operations Officer, GEMS</vt:lpstr>
      <vt:lpstr>OUTLINE </vt:lpstr>
      <vt:lpstr>PowerPoint Presentation</vt:lpstr>
      <vt:lpstr>BACKGROUND</vt:lpstr>
      <vt:lpstr>BACKGROUND</vt:lpstr>
      <vt:lpstr>PowerPoint Presentation</vt:lpstr>
      <vt:lpstr>Personalised Healthcare</vt:lpstr>
      <vt:lpstr>Personalised Healthcare</vt:lpstr>
      <vt:lpstr>Personalised Healthcare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NEB-U Creative Studio</dc:creator>
  <cp:lastModifiedBy>Dr Vuyo Gqola</cp:lastModifiedBy>
  <cp:revision>8</cp:revision>
  <dcterms:created xsi:type="dcterms:W3CDTF">2024-08-06T12:49:17Z</dcterms:created>
  <dcterms:modified xsi:type="dcterms:W3CDTF">2025-08-27T15:52:44Z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fde148-e874-4448-b27b-a00189d8fb61_Enabled">
    <vt:lpwstr>true</vt:lpwstr>
  </property>
  <property fmtid="{D5CDD505-2E9C-101B-9397-08002B2CF9AE}" pid="3" name="MSIP_Label_0ffde148-e874-4448-b27b-a00189d8fb61_SetDate">
    <vt:lpwstr>2025-08-26T12:07:29Z</vt:lpwstr>
  </property>
  <property fmtid="{D5CDD505-2E9C-101B-9397-08002B2CF9AE}" pid="4" name="MSIP_Label_0ffde148-e874-4448-b27b-a00189d8fb61_Method">
    <vt:lpwstr>Standard</vt:lpwstr>
  </property>
  <property fmtid="{D5CDD505-2E9C-101B-9397-08002B2CF9AE}" pid="5" name="MSIP_Label_0ffde148-e874-4448-b27b-a00189d8fb61_Name">
    <vt:lpwstr>GEMS Confidential</vt:lpwstr>
  </property>
  <property fmtid="{D5CDD505-2E9C-101B-9397-08002B2CF9AE}" pid="6" name="MSIP_Label_0ffde148-e874-4448-b27b-a00189d8fb61_SiteId">
    <vt:lpwstr>8b12d08c-4bcc-489c-b7cd-bacd7f586489</vt:lpwstr>
  </property>
  <property fmtid="{D5CDD505-2E9C-101B-9397-08002B2CF9AE}" pid="7" name="MSIP_Label_0ffde148-e874-4448-b27b-a00189d8fb61_ActionId">
    <vt:lpwstr>69f509ff-a909-4e09-a5c6-91cfbbd65e4f</vt:lpwstr>
  </property>
  <property fmtid="{D5CDD505-2E9C-101B-9397-08002B2CF9AE}" pid="8" name="MSIP_Label_0ffde148-e874-4448-b27b-a00189d8fb61_ContentBits">
    <vt:lpwstr>0</vt:lpwstr>
  </property>
  <property fmtid="{D5CDD505-2E9C-101B-9397-08002B2CF9AE}" pid="9" name="MSIP_Label_0ffde148-e874-4448-b27b-a00189d8fb61_Tag">
    <vt:lpwstr>10, 3, 0, 1</vt:lpwstr>
  </property>
  <property fmtid="{D5CDD505-2E9C-101B-9397-08002B2CF9AE}" pid="10" name="ContentTypeId">
    <vt:lpwstr>0x0101008C912F3C72E5FE4EBEFD3CB2F1CF621E</vt:lpwstr>
  </property>
  <property fmtid="{D5CDD505-2E9C-101B-9397-08002B2CF9AE}" pid="11" name="MediaServiceImageTags">
    <vt:lpwstr/>
  </property>
</Properties>
</file>