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73" r:id="rId4"/>
    <p:sldId id="274" r:id="rId5"/>
    <p:sldId id="262" r:id="rId6"/>
    <p:sldId id="2749" r:id="rId7"/>
    <p:sldId id="261" r:id="rId8"/>
    <p:sldId id="271" r:id="rId9"/>
    <p:sldId id="270" r:id="rId10"/>
    <p:sldId id="2751" r:id="rId11"/>
    <p:sldId id="27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748"/>
    <a:srgbClr val="2BB883"/>
    <a:srgbClr val="0D7453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7641E-8735-4A9F-A855-0267F7144E43}" v="409" dt="2025-08-18T13:36:27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Pre survey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Sheet3!$B$2:$E$2</c:f>
              <c:strCache>
                <c:ptCount val="3"/>
                <c:pt idx="0">
                  <c:v>In general, would you say your quality of life is…</c:v>
                </c:pt>
                <c:pt idx="2">
                  <c:v>In general, please rate how well you carry out your usual social activities and roles. (This includes activities at home, at work and in your community, and responsibilities as a parent, child, spouse, employee, friend, etc.)</c:v>
                </c:pt>
              </c:strCache>
              <c:extLst/>
            </c:strRef>
          </c:cat>
          <c:val>
            <c:numRef>
              <c:f>Sheet3!$B$4:$E$4</c:f>
              <c:numCache>
                <c:formatCode>0%</c:formatCode>
                <c:ptCount val="4"/>
                <c:pt idx="0">
                  <c:v>0.92307692307692313</c:v>
                </c:pt>
                <c:pt idx="1">
                  <c:v>7.6923076923076872E-2</c:v>
                </c:pt>
                <c:pt idx="2">
                  <c:v>0.83333333333333337</c:v>
                </c:pt>
                <c:pt idx="3">
                  <c:v>0.16666666666666663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D-4DBC-9245-178010AA7FD4}"/>
            </c:ext>
          </c:extLst>
        </c:ser>
        <c:ser>
          <c:idx val="1"/>
          <c:order val="1"/>
          <c:tx>
            <c:strRef>
              <c:f>Sheet3!$A$5</c:f>
              <c:strCache>
                <c:ptCount val="1"/>
                <c:pt idx="0">
                  <c:v>Post survey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CF-4634-A1A7-9F2AF95F00E7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F-4634-A1A7-9F2AF95F00E7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CF-4634-A1A7-9F2AF95F00E7}"/>
              </c:ext>
            </c:extLst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F-4634-A1A7-9F2AF95F00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Sheet3!$B$2:$E$2</c:f>
              <c:strCache>
                <c:ptCount val="3"/>
                <c:pt idx="0">
                  <c:v>In general, would you say your quality of life is…</c:v>
                </c:pt>
                <c:pt idx="2">
                  <c:v>In general, please rate how well you carry out your usual social activities and roles. (This includes activities at home, at work and in your community, and responsibilities as a parent, child, spouse, employee, friend, etc.)</c:v>
                </c:pt>
              </c:strCache>
              <c:extLst/>
            </c:strRef>
          </c:cat>
          <c:val>
            <c:numRef>
              <c:f>Sheet3!$B$5:$E$5</c:f>
              <c:numCache>
                <c:formatCode>0%</c:formatCode>
                <c:ptCount val="4"/>
                <c:pt idx="0">
                  <c:v>0.69230769230769229</c:v>
                </c:pt>
                <c:pt idx="1">
                  <c:v>0.30769230769230771</c:v>
                </c:pt>
                <c:pt idx="2">
                  <c:v>0.75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D-4DBC-9245-178010AA7FD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3163936"/>
        <c:axId val="1863164416"/>
      </c:barChart>
      <c:catAx>
        <c:axId val="18631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3164416"/>
        <c:crosses val="autoZero"/>
        <c:auto val="1"/>
        <c:lblAlgn val="ctr"/>
        <c:lblOffset val="1000"/>
        <c:tickMarkSkip val="1"/>
        <c:noMultiLvlLbl val="0"/>
      </c:catAx>
      <c:valAx>
        <c:axId val="186316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16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E261FE-B5F2-366A-5791-2B16378C3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BECEB-0C5C-E17A-9A1A-A59640BA8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135F-955F-4CEE-9388-979BB443F4E2}" type="datetimeFigureOut">
              <a:rPr lang="en-ZA" smtClean="0"/>
              <a:t>2025/08/28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22355-C75B-F02F-7D21-EBCD2CB6D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8B54-B667-505C-10E8-F1B622F56E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8202-1866-4DF4-A105-9C0D6929A0F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44442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C5F8-FB12-4CDC-9316-390BA65E4AF5}" type="datetimeFigureOut">
              <a:rPr lang="en-ZA" smtClean="0"/>
              <a:t>2025/08/26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6607-6074-42C7-BF62-0B07057ABEF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4480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62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In an ideal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036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to create a patient centered value approach we need the patient perspective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412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131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053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Prematernity survey: 14 days prior to admission, up to 10 days post discharge. Post survey @12 weeks post discharge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435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61089-019F-E0CE-4294-E13CAEBA3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555E4-2D70-33BA-4639-E57E374C4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33417-41BE-C126-E3E1-34CB6276D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C8006-8269-EECA-43AC-3F979F0825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18B1D-3620-35EF-16E4-B10C20069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26607-6074-42C7-BF62-0B07057ABEFF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929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22EBEAEC-6163-B207-E861-9C80ED03D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12531-D6D0-9D28-CADD-5744884C4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0EB2BE-E2B0-8ADB-16CA-9C2F5BFA021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8426C-5603-8DB7-6AC4-4D730DF0B0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F3ABEE-7624-DF2E-D98C-4CCD23CC1D83}"/>
              </a:ext>
            </a:extLst>
          </p:cNvPr>
          <p:cNvSpPr/>
          <p:nvPr userDrawn="1"/>
        </p:nvSpPr>
        <p:spPr>
          <a:xfrm>
            <a:off x="3560618" y="3694395"/>
            <a:ext cx="5070764" cy="48029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80-259D-4DC6-92A1-AD7BA0F892A6}"/>
              </a:ext>
            </a:extLst>
          </p:cNvPr>
          <p:cNvSpPr/>
          <p:nvPr userDrawn="1"/>
        </p:nvSpPr>
        <p:spPr>
          <a:xfrm>
            <a:off x="3135746" y="4124284"/>
            <a:ext cx="5920508" cy="628223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99868-5DF2-C3E8-FAD4-E7820B93F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5" y="3721922"/>
            <a:ext cx="4918364" cy="425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53055C-123F-2605-A7BF-12E284058E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7" y="4189931"/>
            <a:ext cx="5745018" cy="5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3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9EC59D03-CEB1-D6D2-57F7-E78EAB2E0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25" name="Picture 24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E645CE9-CF0D-E820-A6EB-F0FD0759F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7DB2F9-9284-969D-2610-B4DBF6C016F4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633CE-6FD8-C3F4-915C-5A63A3DEFE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AEBC-8944-5091-DF00-265C52472CD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64495" y="1355464"/>
            <a:ext cx="5331504" cy="2387600"/>
          </a:xfrm>
        </p:spPr>
        <p:txBody>
          <a:bodyPr anchor="ctr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ADD NAME HERE</a:t>
            </a:r>
            <a:endParaRPr lang="en-ZA" dirty="0"/>
          </a:p>
        </p:txBody>
      </p:sp>
      <p:pic>
        <p:nvPicPr>
          <p:cNvPr id="15" name="Picture 14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8289D8D3-0EED-E6CC-7624-A3A0B1962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0"/>
          <a:stretch/>
        </p:blipFill>
        <p:spPr>
          <a:xfrm flipH="1">
            <a:off x="0" y="3216094"/>
            <a:ext cx="7603406" cy="24770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4A75A5-2C80-0FE9-7939-071CF0D421F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64495" y="3932393"/>
            <a:ext cx="5331505" cy="1016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topic here</a:t>
            </a:r>
            <a:endParaRPr lang="en-ZA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2EB8418-0067-C461-ED3C-B4A6EF9ADC7A}"/>
              </a:ext>
            </a:extLst>
          </p:cNvPr>
          <p:cNvSpPr/>
          <p:nvPr userDrawn="1"/>
        </p:nvSpPr>
        <p:spPr>
          <a:xfrm>
            <a:off x="6956076" y="1262993"/>
            <a:ext cx="4202546" cy="362989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9AC11C-6862-7993-37D4-0752A3ECFAA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7042938" y="1355464"/>
            <a:ext cx="4014549" cy="3451302"/>
          </a:xfrm>
          <a:prstGeom prst="hexagon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82282C-6684-EA9D-E0C9-A4F75BD8F76A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C17C78-E358-9443-ABF1-1B220EE746F1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7DFAF-7CF3-E4D7-F70B-A70ED7E9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7E30-99CB-1172-FA75-E1248378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42" y="1371599"/>
            <a:ext cx="10515600" cy="4288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0BA69D69-45FD-B0C2-CC52-4EFD95466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39"/>
            <a:ext cx="12192002" cy="6867039"/>
          </a:xfrm>
          <a:prstGeom prst="rect">
            <a:avLst/>
          </a:prstGeom>
        </p:spPr>
      </p:pic>
      <p:pic>
        <p:nvPicPr>
          <p:cNvPr id="16" name="Picture 15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B1748CEB-390D-80B8-2EE0-137E8A780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r="32580" b="29910"/>
          <a:stretch>
            <a:fillRect/>
          </a:stretch>
        </p:blipFill>
        <p:spPr>
          <a:xfrm>
            <a:off x="0" y="-9039"/>
            <a:ext cx="8219872" cy="35772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707A4-1D8B-1D6E-0789-81C8E19450BD}"/>
              </a:ext>
            </a:extLst>
          </p:cNvPr>
          <p:cNvSpPr/>
          <p:nvPr userDrawn="1"/>
        </p:nvSpPr>
        <p:spPr>
          <a:xfrm>
            <a:off x="4834647" y="-9039"/>
            <a:ext cx="2976664" cy="57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768A3-D868-7DE0-F2AF-E9F4A6E64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63207"/>
          </a:xfrm>
        </p:spPr>
        <p:txBody>
          <a:bodyPr anchor="b">
            <a:normAutofit/>
          </a:bodyPr>
          <a:lstStyle>
            <a:lvl1pPr algn="ctr">
              <a:defRPr sz="54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A7D14-390D-97CA-19A4-62A0F52A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597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FCA74-016B-119B-1296-1CC9EDABE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B9B8E8-0B4E-473D-619C-15DC0FEF7162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77BC4-01BD-B75E-4095-30A9A7F59FF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4444A-547F-8657-AE39-DF81BC665054}"/>
              </a:ext>
            </a:extLst>
          </p:cNvPr>
          <p:cNvSpPr/>
          <p:nvPr userDrawn="1"/>
        </p:nvSpPr>
        <p:spPr>
          <a:xfrm>
            <a:off x="9221821" y="-9039"/>
            <a:ext cx="2976664" cy="12022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CA70982-3FC7-B4F7-E5F1-122E5A15D2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0" y="372800"/>
            <a:ext cx="2566480" cy="13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17D37C53-F0E3-BD1C-611C-E9408D9A2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1565D-C5CE-66F7-D33B-80A2D8CB7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0435D-AB20-DD99-6174-A528DF173175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7B5C-799E-1724-D578-4F138F76C9F7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5969-0C34-BCC8-682D-83B8C6CB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E873-3E97-B188-01B0-7790D97F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672" y="139641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10" name="Picture 9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C9854BD8-35D2-16E1-04E7-BD0D912F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841908-B8FE-F659-9A71-5DBCE04A3619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05A26F-D0EA-5602-E08C-B6D518CA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419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BA1561-9D5A-CBE6-2461-CE5A7255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2" y="365125"/>
            <a:ext cx="9687128" cy="734101"/>
          </a:xfrm>
        </p:spPr>
        <p:txBody>
          <a:bodyPr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37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hexagon shape&#10;&#10;AI-generated content may be incorrect.">
            <a:extLst>
              <a:ext uri="{FF2B5EF4-FFF2-40B4-BE49-F238E27FC236}">
                <a16:creationId xmlns:a16="http://schemas.microsoft.com/office/drawing/2014/main" id="{559540F4-AAC1-A1A5-7E57-390EA0F1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 descr="A black rectangle with a white rectangle in the middle&#10;&#10;Description automatically generated">
            <a:extLst>
              <a:ext uri="{FF2B5EF4-FFF2-40B4-BE49-F238E27FC236}">
                <a16:creationId xmlns:a16="http://schemas.microsoft.com/office/drawing/2014/main" id="{440BF2F9-6CFE-995A-5743-8E97D6EE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9"/>
          <a:stretch/>
        </p:blipFill>
        <p:spPr>
          <a:xfrm flipH="1">
            <a:off x="-1" y="5870039"/>
            <a:ext cx="1780097" cy="613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0C03B8-CC8C-11C8-A92E-F19CFECE0155}"/>
              </a:ext>
            </a:extLst>
          </p:cNvPr>
          <p:cNvSpPr txBox="1"/>
          <p:nvPr userDrawn="1"/>
        </p:nvSpPr>
        <p:spPr>
          <a:xfrm>
            <a:off x="396006" y="5983060"/>
            <a:ext cx="70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341DE-8B27-4472-BECC-55C285568EFA}" type="slidenum">
              <a:rPr lang="en-US" spc="300" smtClean="0"/>
              <a:t>‹#›</a:t>
            </a:fld>
            <a:endParaRPr lang="en-ZA" spc="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899F7-0135-08C7-9EB9-EF53A7C1F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6168"/>
            <a:ext cx="12192001" cy="260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951D7-DE1D-130B-949D-DBD5A201FC1D}"/>
              </a:ext>
            </a:extLst>
          </p:cNvPr>
          <p:cNvSpPr txBox="1"/>
          <p:nvPr userDrawn="1"/>
        </p:nvSpPr>
        <p:spPr>
          <a:xfrm>
            <a:off x="190124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GEMS is an </a:t>
            </a:r>
            <a:r>
              <a:rPr lang="en-US" sz="900" dirty="0" err="1">
                <a:solidFill>
                  <a:srgbClr val="FFFFFF"/>
                </a:solidFill>
              </a:rPr>
              <a:t>authorised</a:t>
            </a:r>
            <a:r>
              <a:rPr lang="en-US" sz="900" dirty="0">
                <a:solidFill>
                  <a:srgbClr val="FFFFFF"/>
                </a:solidFill>
              </a:rPr>
              <a:t> FSP (FSP No 52861)</a:t>
            </a:r>
            <a:endParaRPr lang="en-ZA" sz="90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6EEC-4E14-FA78-B62D-8E117687FA52}"/>
              </a:ext>
            </a:extLst>
          </p:cNvPr>
          <p:cNvSpPr txBox="1"/>
          <p:nvPr userDrawn="1"/>
        </p:nvSpPr>
        <p:spPr>
          <a:xfrm>
            <a:off x="9340157" y="6626771"/>
            <a:ext cx="2661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Working towards a healthier you</a:t>
            </a:r>
            <a:endParaRPr lang="en-ZA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FD30A8E6-3060-1A38-0EB7-CF3561D3CF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82" y="886847"/>
            <a:ext cx="4984241" cy="3716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AU" sz="3323" b="1" spc="0" baseline="0" dirty="0">
                <a:ln/>
                <a:solidFill>
                  <a:schemeClr val="tx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  <a:rtl val="0"/>
              </a:defRPr>
            </a:lvl1pPr>
          </a:lstStyle>
          <a:p>
            <a:pPr marL="0" lvl="0" defTabSz="609644"/>
            <a:endParaRPr lang="en-AU" dirty="0"/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92C27A18-C7D6-3283-1EA6-444BE38FDC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281" y="1734282"/>
            <a:ext cx="4984242" cy="4685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25000"/>
              </a:lnSpc>
              <a:buNone/>
              <a:defRPr lang="en-AU" sz="1385" spc="0" baseline="0" dirty="0">
                <a:ln/>
                <a:solidFill>
                  <a:schemeClr val="tx1"/>
                </a:solidFill>
                <a:latin typeface="+mn-lt"/>
                <a:ea typeface="Urbanist Medium" panose="020B0A04040200000203" pitchFamily="34" charset="0"/>
                <a:cs typeface="Urbanist Medium" panose="020B0A04040200000203" pitchFamily="34" charset="0"/>
                <a:rtl val="0"/>
              </a:defRPr>
            </a:lvl1pPr>
          </a:lstStyle>
          <a:p>
            <a:pPr marL="0" lvl="0" defTabSz="609644"/>
            <a:endParaRPr lang="en-AU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C550F7A8-3107-0EA3-E2DC-528FCBC1B5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3846" y="3142188"/>
            <a:ext cx="8623263" cy="3794227"/>
          </a:xfrm>
          <a:custGeom>
            <a:avLst/>
            <a:gdLst>
              <a:gd name="connsiteX0" fmla="*/ 8226924 w 8777343"/>
              <a:gd name="connsiteY0" fmla="*/ 484 h 3862138"/>
              <a:gd name="connsiteX1" fmla="*/ 8691045 w 8777343"/>
              <a:gd name="connsiteY1" fmla="*/ 31923 h 3862138"/>
              <a:gd name="connsiteX2" fmla="*/ 8777343 w 8777343"/>
              <a:gd name="connsiteY2" fmla="*/ 47538 h 3862138"/>
              <a:gd name="connsiteX3" fmla="*/ 8777343 w 8777343"/>
              <a:gd name="connsiteY3" fmla="*/ 3851981 h 3862138"/>
              <a:gd name="connsiteX4" fmla="*/ 4504538 w 8777343"/>
              <a:gd name="connsiteY4" fmla="*/ 3862138 h 3862138"/>
              <a:gd name="connsiteX5" fmla="*/ 4502813 w 8777343"/>
              <a:gd name="connsiteY5" fmla="*/ 3862138 h 3862138"/>
              <a:gd name="connsiteX6" fmla="*/ 0 w 8777343"/>
              <a:gd name="connsiteY6" fmla="*/ 3851813 h 3862138"/>
              <a:gd name="connsiteX7" fmla="*/ 2358431 w 8777343"/>
              <a:gd name="connsiteY7" fmla="*/ 2897830 h 3862138"/>
              <a:gd name="connsiteX8" fmla="*/ 3602954 w 8777343"/>
              <a:gd name="connsiteY8" fmla="*/ 3056616 h 3862138"/>
              <a:gd name="connsiteX9" fmla="*/ 5840871 w 8777343"/>
              <a:gd name="connsiteY9" fmla="*/ 2305633 h 3862138"/>
              <a:gd name="connsiteX10" fmla="*/ 6311167 w 8777343"/>
              <a:gd name="connsiteY10" fmla="*/ 1462307 h 3862138"/>
              <a:gd name="connsiteX11" fmla="*/ 6882268 w 8777343"/>
              <a:gd name="connsiteY11" fmla="*/ 645256 h 3862138"/>
              <a:gd name="connsiteX12" fmla="*/ 7567691 w 8777343"/>
              <a:gd name="connsiteY12" fmla="*/ 128094 h 3862138"/>
              <a:gd name="connsiteX13" fmla="*/ 8226924 w 8777343"/>
              <a:gd name="connsiteY13" fmla="*/ 484 h 38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7343" h="3862138">
                <a:moveTo>
                  <a:pt x="8226924" y="484"/>
                </a:moveTo>
                <a:cubicBezTo>
                  <a:pt x="8380227" y="-2598"/>
                  <a:pt x="8536188" y="9197"/>
                  <a:pt x="8691045" y="31923"/>
                </a:cubicBezTo>
                <a:lnTo>
                  <a:pt x="8777343" y="47538"/>
                </a:lnTo>
                <a:lnTo>
                  <a:pt x="8777343" y="3851981"/>
                </a:lnTo>
                <a:lnTo>
                  <a:pt x="4504538" y="3862138"/>
                </a:lnTo>
                <a:lnTo>
                  <a:pt x="4502813" y="3862138"/>
                </a:lnTo>
                <a:lnTo>
                  <a:pt x="0" y="3851813"/>
                </a:lnTo>
                <a:cubicBezTo>
                  <a:pt x="473329" y="3231824"/>
                  <a:pt x="1424786" y="2846922"/>
                  <a:pt x="2358431" y="2897830"/>
                </a:cubicBezTo>
                <a:cubicBezTo>
                  <a:pt x="2778198" y="2920694"/>
                  <a:pt x="3184322" y="3023520"/>
                  <a:pt x="3602954" y="3056616"/>
                </a:cubicBezTo>
                <a:cubicBezTo>
                  <a:pt x="4455372" y="3124073"/>
                  <a:pt x="5377522" y="2859174"/>
                  <a:pt x="5840871" y="2305633"/>
                </a:cubicBezTo>
                <a:cubicBezTo>
                  <a:pt x="6056628" y="2047809"/>
                  <a:pt x="6163875" y="1747036"/>
                  <a:pt x="6311167" y="1462307"/>
                </a:cubicBezTo>
                <a:cubicBezTo>
                  <a:pt x="6460101" y="1174419"/>
                  <a:pt x="6652109" y="899669"/>
                  <a:pt x="6882268" y="645256"/>
                </a:cubicBezTo>
                <a:cubicBezTo>
                  <a:pt x="7066698" y="441373"/>
                  <a:pt x="7282961" y="245826"/>
                  <a:pt x="7567691" y="128094"/>
                </a:cubicBezTo>
                <a:cubicBezTo>
                  <a:pt x="7772995" y="43206"/>
                  <a:pt x="7996969" y="5108"/>
                  <a:pt x="8226924" y="484"/>
                </a:cubicBezTo>
                <a:close/>
              </a:path>
            </a:pathLst>
          </a:custGeom>
          <a:ln w="38100">
            <a:solidFill>
              <a:schemeClr val="accent2">
                <a:alpha val="3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FBBEEE-F829-9210-68F8-E3C05362F834}"/>
              </a:ext>
            </a:extLst>
          </p:cNvPr>
          <p:cNvCxnSpPr>
            <a:cxnSpLocks/>
          </p:cNvCxnSpPr>
          <p:nvPr userDrawn="1"/>
        </p:nvCxnSpPr>
        <p:spPr>
          <a:xfrm>
            <a:off x="174753" y="438231"/>
            <a:ext cx="11842495" cy="0"/>
          </a:xfrm>
          <a:prstGeom prst="straightConnector1">
            <a:avLst/>
          </a:prstGeom>
          <a:ln w="38100">
            <a:solidFill>
              <a:schemeClr val="accent2">
                <a:alpha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D3DA36CA-03FC-D5B2-2C50-231DE62E68C9}"/>
              </a:ext>
            </a:extLst>
          </p:cNvPr>
          <p:cNvSpPr txBox="1">
            <a:spLocks/>
          </p:cNvSpPr>
          <p:nvPr userDrawn="1"/>
        </p:nvSpPr>
        <p:spPr>
          <a:xfrm>
            <a:off x="11107943" y="607568"/>
            <a:ext cx="471299" cy="1795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en-AU" sz="800" kern="1200" spc="0" baseline="0" smtClean="0">
                <a:ln/>
                <a:solidFill>
                  <a:schemeClr val="tx1"/>
                </a:solidFill>
                <a:latin typeface="+mn-lt"/>
                <a:ea typeface="Urbanist"/>
                <a:cs typeface="Urbanist"/>
                <a:rtl val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None/>
            </a:pPr>
            <a:fld id="{3DE29665-C907-4E32-8425-DBB9F264633D}" type="slidenum">
              <a:rPr lang="en-AU" sz="969" b="1" smtClean="0"/>
              <a:pPr>
                <a:lnSpc>
                  <a:spcPct val="90000"/>
                </a:lnSpc>
                <a:spcBef>
                  <a:spcPts val="519"/>
                </a:spcBef>
                <a:buFont typeface="Arial" panose="020B0604020202020204" pitchFamily="34" charset="0"/>
                <a:buNone/>
              </a:pPr>
              <a:t>‹#›</a:t>
            </a:fld>
            <a:endParaRPr lang="en-AU" sz="969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21A67-066E-95AA-2579-3AFA00422FD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7073" y="886925"/>
            <a:ext cx="5482169" cy="55831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content type – note that image will retain original ratio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0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8">
          <p15:clr>
            <a:srgbClr val="FBAE40"/>
          </p15:clr>
        </p15:guide>
        <p15:guide id="2" pos="558">
          <p15:clr>
            <a:srgbClr val="FBAE40"/>
          </p15:clr>
        </p15:guide>
        <p15:guide id="3" pos="10535">
          <p15:clr>
            <a:srgbClr val="FBAE40"/>
          </p15:clr>
        </p15:guide>
        <p15:guide id="4" orient="horz" pos="2077">
          <p15:clr>
            <a:srgbClr val="FBAE40"/>
          </p15:clr>
        </p15:guide>
        <p15:guide id="5" orient="horz" pos="2530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8D230-558E-D9E3-D315-E76782C7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C3BE-D3C9-A1E7-0328-0A60FBEB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0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71" r:id="rId6"/>
    <p:sldLayoutId id="2147483672" r:id="rId7"/>
    <p:sldLayoutId id="214748367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image" Target="../media/image14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svg"/><Relationship Id="rId41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31" Type="http://schemas.openxmlformats.org/officeDocument/2006/relationships/image" Target="../media/image48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ahsa.au/wp-content/uploads/2025/04/VoP-Why-Measurement-Matters-Report.pdf" TargetMode="Externa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57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3CD3B-AA24-32B8-65C1-30708B4F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110B-B4D5-FC50-03A6-4765A8C9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applications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301EB1B-991C-C386-D5D4-8C6557246F48}"/>
              </a:ext>
            </a:extLst>
          </p:cNvPr>
          <p:cNvSpPr/>
          <p:nvPr/>
        </p:nvSpPr>
        <p:spPr>
          <a:xfrm>
            <a:off x="9060200" y="2478085"/>
            <a:ext cx="2327139" cy="1391408"/>
          </a:xfrm>
          <a:custGeom>
            <a:avLst/>
            <a:gdLst/>
            <a:ahLst/>
            <a:cxnLst/>
            <a:rect l="l" t="t" r="r" b="b"/>
            <a:pathLst>
              <a:path w="1942365" h="1145186">
                <a:moveTo>
                  <a:pt x="0" y="0"/>
                </a:moveTo>
                <a:lnTo>
                  <a:pt x="1942365" y="0"/>
                </a:lnTo>
                <a:lnTo>
                  <a:pt x="1942365" y="1145186"/>
                </a:lnTo>
                <a:lnTo>
                  <a:pt x="0" y="1145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94710-CE61-554F-1478-94FE79E7E708}"/>
              </a:ext>
            </a:extLst>
          </p:cNvPr>
          <p:cNvSpPr txBox="1"/>
          <p:nvPr/>
        </p:nvSpPr>
        <p:spPr>
          <a:xfrm>
            <a:off x="927902" y="1667520"/>
            <a:ext cx="6885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D7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what matters to patients, allowing patients to feel heard, engaging patients on their care journey outside of claims, all have enormous value in their own right.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59387-3651-A302-58DC-FE9768C7F919}"/>
              </a:ext>
            </a:extLst>
          </p:cNvPr>
          <p:cNvSpPr txBox="1"/>
          <p:nvPr/>
        </p:nvSpPr>
        <p:spPr>
          <a:xfrm>
            <a:off x="927902" y="2861641"/>
            <a:ext cx="688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BB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the right data timeously, allows provider engagement and discussions on improvement strategies.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3A311-1676-4BF8-05E3-DE39EC5EFCE6}"/>
              </a:ext>
            </a:extLst>
          </p:cNvPr>
          <p:cNvSpPr txBox="1"/>
          <p:nvPr/>
        </p:nvSpPr>
        <p:spPr>
          <a:xfrm>
            <a:off x="927902" y="3809540"/>
            <a:ext cx="688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of the Patient information can be collated into provider contracting with providers to make progress towards value-based care contracts. </a:t>
            </a:r>
          </a:p>
        </p:txBody>
      </p:sp>
    </p:spTree>
    <p:extLst>
      <p:ext uri="{BB962C8B-B14F-4D97-AF65-F5344CB8AC3E}">
        <p14:creationId xmlns:p14="http://schemas.microsoft.com/office/powerpoint/2010/main" val="380596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6D93A-6D24-303F-87C5-CB68124C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76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224AAA-0001-8FA4-33EB-C14F75640F03}"/>
              </a:ext>
            </a:extLst>
          </p:cNvPr>
          <p:cNvSpPr/>
          <p:nvPr/>
        </p:nvSpPr>
        <p:spPr>
          <a:xfrm>
            <a:off x="10017170" y="1759352"/>
            <a:ext cx="1534095" cy="32469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E09B3-33D3-D7D4-BA6A-CF3DE3BA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High performing health systems</a:t>
            </a:r>
          </a:p>
        </p:txBody>
      </p:sp>
      <p:grpSp>
        <p:nvGrpSpPr>
          <p:cNvPr id="4" name="Graphic 29">
            <a:extLst>
              <a:ext uri="{FF2B5EF4-FFF2-40B4-BE49-F238E27FC236}">
                <a16:creationId xmlns:a16="http://schemas.microsoft.com/office/drawing/2014/main" id="{5ADE51F7-AA2C-84D8-13A4-8752BD94D61C}"/>
              </a:ext>
            </a:extLst>
          </p:cNvPr>
          <p:cNvGrpSpPr/>
          <p:nvPr/>
        </p:nvGrpSpPr>
        <p:grpSpPr>
          <a:xfrm>
            <a:off x="1052985" y="1893767"/>
            <a:ext cx="805035" cy="1184139"/>
            <a:chOff x="4837392" y="1730438"/>
            <a:chExt cx="900341" cy="1324326"/>
          </a:xfrm>
          <a:noFill/>
        </p:grpSpPr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4EB602C7-6EDF-7DA4-6317-30DE2F7EE3CA}"/>
                </a:ext>
              </a:extLst>
            </p:cNvPr>
            <p:cNvSpPr/>
            <p:nvPr/>
          </p:nvSpPr>
          <p:spPr>
            <a:xfrm>
              <a:off x="4837392" y="2250254"/>
              <a:ext cx="900341" cy="804510"/>
            </a:xfrm>
            <a:custGeom>
              <a:avLst/>
              <a:gdLst>
                <a:gd name="connsiteX0" fmla="*/ 786117 w 900341"/>
                <a:gd name="connsiteY0" fmla="*/ 44415 h 804510"/>
                <a:gd name="connsiteX1" fmla="*/ 496748 w 900341"/>
                <a:gd name="connsiteY1" fmla="*/ 47725 h 804510"/>
                <a:gd name="connsiteX2" fmla="*/ 450171 w 900341"/>
                <a:gd name="connsiteY2" fmla="*/ 76760 h 804510"/>
                <a:gd name="connsiteX3" fmla="*/ 403593 w 900341"/>
                <a:gd name="connsiteY3" fmla="*/ 47725 h 804510"/>
                <a:gd name="connsiteX4" fmla="*/ 114224 w 900341"/>
                <a:gd name="connsiteY4" fmla="*/ 44415 h 804510"/>
                <a:gd name="connsiteX5" fmla="*/ 285388 w 900341"/>
                <a:gd name="connsiteY5" fmla="*/ 727810 h 804510"/>
                <a:gd name="connsiteX6" fmla="*/ 450171 w 900341"/>
                <a:gd name="connsiteY6" fmla="*/ 804510 h 804510"/>
                <a:gd name="connsiteX7" fmla="*/ 614953 w 900341"/>
                <a:gd name="connsiteY7" fmla="*/ 727810 h 804510"/>
                <a:gd name="connsiteX8" fmla="*/ 786117 w 900341"/>
                <a:gd name="connsiteY8" fmla="*/ 44415 h 80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341" h="804510">
                  <a:moveTo>
                    <a:pt x="786117" y="44415"/>
                  </a:moveTo>
                  <a:cubicBezTo>
                    <a:pt x="665436" y="-29069"/>
                    <a:pt x="559994" y="532"/>
                    <a:pt x="496748" y="47725"/>
                  </a:cubicBezTo>
                  <a:cubicBezTo>
                    <a:pt x="470745" y="67113"/>
                    <a:pt x="457791" y="76760"/>
                    <a:pt x="450171" y="76760"/>
                  </a:cubicBezTo>
                  <a:cubicBezTo>
                    <a:pt x="442551" y="76760"/>
                    <a:pt x="429597" y="67113"/>
                    <a:pt x="403593" y="47725"/>
                  </a:cubicBezTo>
                  <a:cubicBezTo>
                    <a:pt x="340252" y="532"/>
                    <a:pt x="234906" y="-29069"/>
                    <a:pt x="114224" y="44415"/>
                  </a:cubicBezTo>
                  <a:cubicBezTo>
                    <a:pt x="-44177" y="140881"/>
                    <a:pt x="-80086" y="459219"/>
                    <a:pt x="285388" y="727810"/>
                  </a:cubicBezTo>
                  <a:cubicBezTo>
                    <a:pt x="355016" y="778975"/>
                    <a:pt x="389782" y="804510"/>
                    <a:pt x="450171" y="804510"/>
                  </a:cubicBezTo>
                  <a:cubicBezTo>
                    <a:pt x="510559" y="804510"/>
                    <a:pt x="545325" y="778975"/>
                    <a:pt x="614953" y="727810"/>
                  </a:cubicBezTo>
                  <a:cubicBezTo>
                    <a:pt x="980427" y="459219"/>
                    <a:pt x="944518" y="140881"/>
                    <a:pt x="786117" y="44415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D14F8BF9-D158-7D0C-4BAA-795F33282CE1}"/>
                </a:ext>
              </a:extLst>
            </p:cNvPr>
            <p:cNvSpPr/>
            <p:nvPr/>
          </p:nvSpPr>
          <p:spPr>
            <a:xfrm>
              <a:off x="5103445" y="1730438"/>
              <a:ext cx="375094" cy="425585"/>
            </a:xfrm>
            <a:custGeom>
              <a:avLst/>
              <a:gdLst>
                <a:gd name="connsiteX0" fmla="*/ 375095 w 375094"/>
                <a:gd name="connsiteY0" fmla="*/ 239368 h 425585"/>
                <a:gd name="connsiteX1" fmla="*/ 375095 w 375094"/>
                <a:gd name="connsiteY1" fmla="*/ 186217 h 425585"/>
                <a:gd name="connsiteX2" fmla="*/ 187547 w 375094"/>
                <a:gd name="connsiteY2" fmla="*/ 0 h 425585"/>
                <a:gd name="connsiteX3" fmla="*/ 0 w 375094"/>
                <a:gd name="connsiteY3" fmla="*/ 186217 h 425585"/>
                <a:gd name="connsiteX4" fmla="*/ 0 w 375094"/>
                <a:gd name="connsiteY4" fmla="*/ 239368 h 425585"/>
                <a:gd name="connsiteX5" fmla="*/ 187547 w 375094"/>
                <a:gd name="connsiteY5" fmla="*/ 425585 h 425585"/>
                <a:gd name="connsiteX6" fmla="*/ 375095 w 375094"/>
                <a:gd name="connsiteY6" fmla="*/ 239368 h 42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94" h="425585">
                  <a:moveTo>
                    <a:pt x="375095" y="239368"/>
                  </a:moveTo>
                  <a:lnTo>
                    <a:pt x="375095" y="186217"/>
                  </a:lnTo>
                  <a:cubicBezTo>
                    <a:pt x="375095" y="83415"/>
                    <a:pt x="291179" y="0"/>
                    <a:pt x="187547" y="0"/>
                  </a:cubicBezTo>
                  <a:cubicBezTo>
                    <a:pt x="83915" y="0"/>
                    <a:pt x="0" y="83320"/>
                    <a:pt x="0" y="186217"/>
                  </a:cubicBezTo>
                  <a:lnTo>
                    <a:pt x="0" y="239368"/>
                  </a:lnTo>
                  <a:cubicBezTo>
                    <a:pt x="0" y="342170"/>
                    <a:pt x="83915" y="425585"/>
                    <a:pt x="187547" y="425585"/>
                  </a:cubicBezTo>
                  <a:cubicBezTo>
                    <a:pt x="291179" y="425585"/>
                    <a:pt x="375095" y="342265"/>
                    <a:pt x="375095" y="239368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F72E50CA-5AB1-93CE-E1E3-FFB0A23B55D7}"/>
                </a:ext>
              </a:extLst>
            </p:cNvPr>
            <p:cNvSpPr/>
            <p:nvPr/>
          </p:nvSpPr>
          <p:spPr>
            <a:xfrm>
              <a:off x="5038960" y="2571962"/>
              <a:ext cx="117538" cy="107720"/>
            </a:xfrm>
            <a:custGeom>
              <a:avLst/>
              <a:gdLst>
                <a:gd name="connsiteX0" fmla="*/ 117538 w 117538"/>
                <a:gd name="connsiteY0" fmla="*/ 107720 h 107720"/>
                <a:gd name="connsiteX1" fmla="*/ 117538 w 117538"/>
                <a:gd name="connsiteY1" fmla="*/ 58352 h 107720"/>
                <a:gd name="connsiteX2" fmla="*/ 58769 w 117538"/>
                <a:gd name="connsiteY2" fmla="*/ 0 h 107720"/>
                <a:gd name="connsiteX3" fmla="*/ 0 w 117538"/>
                <a:gd name="connsiteY3" fmla="*/ 58352 h 107720"/>
                <a:gd name="connsiteX4" fmla="*/ 0 w 117538"/>
                <a:gd name="connsiteY4" fmla="*/ 107720 h 1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38" h="107720">
                  <a:moveTo>
                    <a:pt x="117538" y="107720"/>
                  </a:moveTo>
                  <a:lnTo>
                    <a:pt x="117538" y="58352"/>
                  </a:lnTo>
                  <a:cubicBezTo>
                    <a:pt x="117538" y="26103"/>
                    <a:pt x="91250" y="0"/>
                    <a:pt x="58769" y="0"/>
                  </a:cubicBezTo>
                  <a:cubicBezTo>
                    <a:pt x="26289" y="0"/>
                    <a:pt x="0" y="26103"/>
                    <a:pt x="0" y="58352"/>
                  </a:cubicBezTo>
                  <a:lnTo>
                    <a:pt x="0" y="1077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C072E745-EA17-CDE5-1F60-9F3A1B217915}"/>
                </a:ext>
              </a:extLst>
            </p:cNvPr>
            <p:cNvSpPr/>
            <p:nvPr/>
          </p:nvSpPr>
          <p:spPr>
            <a:xfrm>
              <a:off x="5096872" y="2252962"/>
              <a:ext cx="9525" cy="317581"/>
            </a:xfrm>
            <a:custGeom>
              <a:avLst/>
              <a:gdLst>
                <a:gd name="connsiteX0" fmla="*/ 0 w 9525"/>
                <a:gd name="connsiteY0" fmla="*/ 0 h 317581"/>
                <a:gd name="connsiteX1" fmla="*/ 0 w 9525"/>
                <a:gd name="connsiteY1" fmla="*/ 317581 h 3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17581">
                  <a:moveTo>
                    <a:pt x="0" y="0"/>
                  </a:moveTo>
                  <a:lnTo>
                    <a:pt x="0" y="317581"/>
                  </a:lnTo>
                </a:path>
              </a:pathLst>
            </a:custGeom>
            <a:ln w="127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C17D5A26-A4B6-512E-2CC6-FFD72133A96B}"/>
                </a:ext>
              </a:extLst>
            </p:cNvPr>
            <p:cNvSpPr/>
            <p:nvPr/>
          </p:nvSpPr>
          <p:spPr>
            <a:xfrm>
              <a:off x="5468633" y="2255137"/>
              <a:ext cx="9525" cy="202483"/>
            </a:xfrm>
            <a:custGeom>
              <a:avLst/>
              <a:gdLst>
                <a:gd name="connsiteX0" fmla="*/ 0 w 9525"/>
                <a:gd name="connsiteY0" fmla="*/ 0 h 202483"/>
                <a:gd name="connsiteX1" fmla="*/ 0 w 9525"/>
                <a:gd name="connsiteY1" fmla="*/ 202484 h 20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02483">
                  <a:moveTo>
                    <a:pt x="0" y="0"/>
                  </a:moveTo>
                  <a:lnTo>
                    <a:pt x="0" y="202484"/>
                  </a:lnTo>
                </a:path>
              </a:pathLst>
            </a:custGeom>
            <a:ln w="127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965CEC62-96B8-1574-C964-6C44A4141CF0}"/>
                </a:ext>
              </a:extLst>
            </p:cNvPr>
            <p:cNvSpPr/>
            <p:nvPr/>
          </p:nvSpPr>
          <p:spPr>
            <a:xfrm>
              <a:off x="5440725" y="2460837"/>
              <a:ext cx="55816" cy="55420"/>
            </a:xfrm>
            <a:custGeom>
              <a:avLst/>
              <a:gdLst>
                <a:gd name="connsiteX0" fmla="*/ 55816 w 55816"/>
                <a:gd name="connsiteY0" fmla="*/ 27710 h 55420"/>
                <a:gd name="connsiteX1" fmla="*/ 27908 w 55816"/>
                <a:gd name="connsiteY1" fmla="*/ 55421 h 55420"/>
                <a:gd name="connsiteX2" fmla="*/ 0 w 55816"/>
                <a:gd name="connsiteY2" fmla="*/ 27710 h 55420"/>
                <a:gd name="connsiteX3" fmla="*/ 27908 w 55816"/>
                <a:gd name="connsiteY3" fmla="*/ 0 h 55420"/>
                <a:gd name="connsiteX4" fmla="*/ 55816 w 55816"/>
                <a:gd name="connsiteY4" fmla="*/ 27710 h 5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16" h="55420">
                  <a:moveTo>
                    <a:pt x="55816" y="27710"/>
                  </a:moveTo>
                  <a:cubicBezTo>
                    <a:pt x="55816" y="43014"/>
                    <a:pt x="43322" y="55421"/>
                    <a:pt x="27908" y="55421"/>
                  </a:cubicBezTo>
                  <a:cubicBezTo>
                    <a:pt x="12495" y="55421"/>
                    <a:pt x="0" y="43014"/>
                    <a:pt x="0" y="27710"/>
                  </a:cubicBezTo>
                  <a:cubicBezTo>
                    <a:pt x="0" y="12406"/>
                    <a:pt x="12495" y="0"/>
                    <a:pt x="27908" y="0"/>
                  </a:cubicBezTo>
                  <a:cubicBezTo>
                    <a:pt x="43322" y="0"/>
                    <a:pt x="55816" y="12406"/>
                    <a:pt x="55816" y="2771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5E314EF-A02E-EE4D-7B73-7F74501AF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3684" y="1981582"/>
            <a:ext cx="830771" cy="1096324"/>
          </a:xfrm>
          <a:prstGeom prst="rect">
            <a:avLst/>
          </a:prstGeom>
        </p:spPr>
      </p:pic>
      <p:pic>
        <p:nvPicPr>
          <p:cNvPr id="12" name="Graphic 11" descr="Philanthropy outline">
            <a:extLst>
              <a:ext uri="{FF2B5EF4-FFF2-40B4-BE49-F238E27FC236}">
                <a16:creationId xmlns:a16="http://schemas.microsoft.com/office/drawing/2014/main" id="{E39C5CD1-1898-DE0E-B0A8-DF7496F8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8000" y="1996248"/>
            <a:ext cx="1081658" cy="1081658"/>
          </a:xfrm>
          <a:prstGeom prst="rect">
            <a:avLst/>
          </a:prstGeom>
        </p:spPr>
      </p:pic>
      <p:grpSp>
        <p:nvGrpSpPr>
          <p:cNvPr id="13" name="Graphic 8">
            <a:extLst>
              <a:ext uri="{FF2B5EF4-FFF2-40B4-BE49-F238E27FC236}">
                <a16:creationId xmlns:a16="http://schemas.microsoft.com/office/drawing/2014/main" id="{A82E1992-DD12-6094-1C80-F3945BA9CE4F}"/>
              </a:ext>
            </a:extLst>
          </p:cNvPr>
          <p:cNvGrpSpPr/>
          <p:nvPr/>
        </p:nvGrpSpPr>
        <p:grpSpPr>
          <a:xfrm>
            <a:off x="10219366" y="1893767"/>
            <a:ext cx="1141124" cy="1137832"/>
            <a:chOff x="5567457" y="2912925"/>
            <a:chExt cx="1052417" cy="1049380"/>
          </a:xfrm>
          <a:noFill/>
        </p:grpSpPr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007DE48A-2ED5-862A-473B-7D42512C0DF3}"/>
                </a:ext>
              </a:extLst>
            </p:cNvPr>
            <p:cNvSpPr/>
            <p:nvPr/>
          </p:nvSpPr>
          <p:spPr>
            <a:xfrm>
              <a:off x="5874271" y="3701255"/>
              <a:ext cx="243090" cy="216962"/>
            </a:xfrm>
            <a:custGeom>
              <a:avLst/>
              <a:gdLst>
                <a:gd name="connsiteX0" fmla="*/ 212394 w 243090"/>
                <a:gd name="connsiteY0" fmla="*/ 12004 h 216962"/>
                <a:gd name="connsiteX1" fmla="*/ 134194 w 243090"/>
                <a:gd name="connsiteY1" fmla="*/ 12854 h 216962"/>
                <a:gd name="connsiteX2" fmla="*/ 121621 w 243090"/>
                <a:gd name="connsiteY2" fmla="*/ 20690 h 216962"/>
                <a:gd name="connsiteX3" fmla="*/ 109048 w 243090"/>
                <a:gd name="connsiteY3" fmla="*/ 12854 h 216962"/>
                <a:gd name="connsiteX4" fmla="*/ 30848 w 243090"/>
                <a:gd name="connsiteY4" fmla="*/ 12004 h 216962"/>
                <a:gd name="connsiteX5" fmla="*/ 77044 w 243090"/>
                <a:gd name="connsiteY5" fmla="*/ 196287 h 216962"/>
                <a:gd name="connsiteX6" fmla="*/ 121526 w 243090"/>
                <a:gd name="connsiteY6" fmla="*/ 216962 h 216962"/>
                <a:gd name="connsiteX7" fmla="*/ 166007 w 243090"/>
                <a:gd name="connsiteY7" fmla="*/ 196287 h 216962"/>
                <a:gd name="connsiteX8" fmla="*/ 212204 w 243090"/>
                <a:gd name="connsiteY8" fmla="*/ 12004 h 2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90" h="216962">
                  <a:moveTo>
                    <a:pt x="212394" y="12004"/>
                  </a:moveTo>
                  <a:cubicBezTo>
                    <a:pt x="179819" y="-7821"/>
                    <a:pt x="151339" y="204"/>
                    <a:pt x="134194" y="12854"/>
                  </a:cubicBezTo>
                  <a:cubicBezTo>
                    <a:pt x="127145" y="18046"/>
                    <a:pt x="123716" y="20690"/>
                    <a:pt x="121621" y="20690"/>
                  </a:cubicBezTo>
                  <a:cubicBezTo>
                    <a:pt x="119525" y="20690"/>
                    <a:pt x="116096" y="18046"/>
                    <a:pt x="109048" y="12854"/>
                  </a:cubicBezTo>
                  <a:cubicBezTo>
                    <a:pt x="91903" y="109"/>
                    <a:pt x="63518" y="-7821"/>
                    <a:pt x="30848" y="12004"/>
                  </a:cubicBezTo>
                  <a:cubicBezTo>
                    <a:pt x="-11920" y="38061"/>
                    <a:pt x="-21635" y="123877"/>
                    <a:pt x="77044" y="196287"/>
                  </a:cubicBezTo>
                  <a:cubicBezTo>
                    <a:pt x="95808" y="210070"/>
                    <a:pt x="105238" y="216962"/>
                    <a:pt x="121526" y="216962"/>
                  </a:cubicBezTo>
                  <a:cubicBezTo>
                    <a:pt x="137813" y="216962"/>
                    <a:pt x="147243" y="210070"/>
                    <a:pt x="166007" y="196287"/>
                  </a:cubicBezTo>
                  <a:cubicBezTo>
                    <a:pt x="264686" y="123877"/>
                    <a:pt x="255066" y="38061"/>
                    <a:pt x="212204" y="12004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raphic 8">
              <a:extLst>
                <a:ext uri="{FF2B5EF4-FFF2-40B4-BE49-F238E27FC236}">
                  <a16:creationId xmlns:a16="http://schemas.microsoft.com/office/drawing/2014/main" id="{49142DC1-705A-2450-BA57-5273D78F715C}"/>
                </a:ext>
              </a:extLst>
            </p:cNvPr>
            <p:cNvGrpSpPr/>
            <p:nvPr/>
          </p:nvGrpSpPr>
          <p:grpSpPr>
            <a:xfrm>
              <a:off x="5567457" y="2912925"/>
              <a:ext cx="857059" cy="1049380"/>
              <a:chOff x="5567457" y="2912925"/>
              <a:chExt cx="857059" cy="1049380"/>
            </a:xfrm>
            <a:noFill/>
          </p:grpSpPr>
          <p:sp>
            <p:nvSpPr>
              <p:cNvPr id="19" name="Freeform 43">
                <a:extLst>
                  <a:ext uri="{FF2B5EF4-FFF2-40B4-BE49-F238E27FC236}">
                    <a16:creationId xmlns:a16="http://schemas.microsoft.com/office/drawing/2014/main" id="{B0F7BDFC-C487-2259-ACE8-524711927E0C}"/>
                  </a:ext>
                </a:extLst>
              </p:cNvPr>
              <p:cNvSpPr/>
              <p:nvPr/>
            </p:nvSpPr>
            <p:spPr>
              <a:xfrm>
                <a:off x="5567457" y="3484511"/>
                <a:ext cx="857059" cy="477794"/>
              </a:xfrm>
              <a:custGeom>
                <a:avLst/>
                <a:gdLst>
                  <a:gd name="connsiteX0" fmla="*/ 857060 w 857059"/>
                  <a:gd name="connsiteY0" fmla="*/ 477794 h 477794"/>
                  <a:gd name="connsiteX1" fmla="*/ 857060 w 857059"/>
                  <a:gd name="connsiteY1" fmla="*/ 318530 h 477794"/>
                  <a:gd name="connsiteX2" fmla="*/ 810006 w 857059"/>
                  <a:gd name="connsiteY2" fmla="*/ 46637 h 477794"/>
                  <a:gd name="connsiteX3" fmla="*/ 535686 w 857059"/>
                  <a:gd name="connsiteY3" fmla="*/ 0 h 477794"/>
                  <a:gd name="connsiteX4" fmla="*/ 428530 w 857059"/>
                  <a:gd name="connsiteY4" fmla="*/ 106208 h 477794"/>
                  <a:gd name="connsiteX5" fmla="*/ 321374 w 857059"/>
                  <a:gd name="connsiteY5" fmla="*/ 0 h 477794"/>
                  <a:gd name="connsiteX6" fmla="*/ 47054 w 857059"/>
                  <a:gd name="connsiteY6" fmla="*/ 46637 h 477794"/>
                  <a:gd name="connsiteX7" fmla="*/ 0 w 857059"/>
                  <a:gd name="connsiteY7" fmla="*/ 318530 h 477794"/>
                  <a:gd name="connsiteX8" fmla="*/ 0 w 857059"/>
                  <a:gd name="connsiteY8" fmla="*/ 477794 h 47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059" h="477794">
                    <a:moveTo>
                      <a:pt x="857060" y="477794"/>
                    </a:moveTo>
                    <a:lnTo>
                      <a:pt x="857060" y="318530"/>
                    </a:lnTo>
                    <a:cubicBezTo>
                      <a:pt x="857060" y="168328"/>
                      <a:pt x="857060" y="93274"/>
                      <a:pt x="810006" y="46637"/>
                    </a:cubicBezTo>
                    <a:cubicBezTo>
                      <a:pt x="762953" y="0"/>
                      <a:pt x="687134" y="0"/>
                      <a:pt x="535686" y="0"/>
                    </a:cubicBezTo>
                    <a:lnTo>
                      <a:pt x="428530" y="106208"/>
                    </a:lnTo>
                    <a:lnTo>
                      <a:pt x="321374" y="0"/>
                    </a:lnTo>
                    <a:cubicBezTo>
                      <a:pt x="169831" y="0"/>
                      <a:pt x="94107" y="0"/>
                      <a:pt x="47054" y="46637"/>
                    </a:cubicBezTo>
                    <a:cubicBezTo>
                      <a:pt x="0" y="93274"/>
                      <a:pt x="0" y="168422"/>
                      <a:pt x="0" y="318530"/>
                    </a:cubicBezTo>
                    <a:lnTo>
                      <a:pt x="0" y="4777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Freeform 44">
                <a:extLst>
                  <a:ext uri="{FF2B5EF4-FFF2-40B4-BE49-F238E27FC236}">
                    <a16:creationId xmlns:a16="http://schemas.microsoft.com/office/drawing/2014/main" id="{1FE27724-606B-1335-E43C-B22D6D2C356D}"/>
                  </a:ext>
                </a:extLst>
              </p:cNvPr>
              <p:cNvSpPr/>
              <p:nvPr/>
            </p:nvSpPr>
            <p:spPr>
              <a:xfrm>
                <a:off x="5808269" y="2912925"/>
                <a:ext cx="375094" cy="424831"/>
              </a:xfrm>
              <a:custGeom>
                <a:avLst/>
                <a:gdLst>
                  <a:gd name="connsiteX0" fmla="*/ 375095 w 375094"/>
                  <a:gd name="connsiteY0" fmla="*/ 238944 h 424831"/>
                  <a:gd name="connsiteX1" fmla="*/ 375095 w 375094"/>
                  <a:gd name="connsiteY1" fmla="*/ 185888 h 424831"/>
                  <a:gd name="connsiteX2" fmla="*/ 187547 w 375094"/>
                  <a:gd name="connsiteY2" fmla="*/ 0 h 424831"/>
                  <a:gd name="connsiteX3" fmla="*/ 0 w 375094"/>
                  <a:gd name="connsiteY3" fmla="*/ 185888 h 424831"/>
                  <a:gd name="connsiteX4" fmla="*/ 0 w 375094"/>
                  <a:gd name="connsiteY4" fmla="*/ 238944 h 424831"/>
                  <a:gd name="connsiteX5" fmla="*/ 187547 w 375094"/>
                  <a:gd name="connsiteY5" fmla="*/ 424832 h 424831"/>
                  <a:gd name="connsiteX6" fmla="*/ 375095 w 375094"/>
                  <a:gd name="connsiteY6" fmla="*/ 238944 h 42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094" h="424831">
                    <a:moveTo>
                      <a:pt x="375095" y="238944"/>
                    </a:moveTo>
                    <a:lnTo>
                      <a:pt x="375095" y="185888"/>
                    </a:lnTo>
                    <a:cubicBezTo>
                      <a:pt x="375095" y="83267"/>
                      <a:pt x="291179" y="0"/>
                      <a:pt x="187547" y="0"/>
                    </a:cubicBezTo>
                    <a:cubicBezTo>
                      <a:pt x="83915" y="0"/>
                      <a:pt x="0" y="83173"/>
                      <a:pt x="0" y="185888"/>
                    </a:cubicBezTo>
                    <a:lnTo>
                      <a:pt x="0" y="238944"/>
                    </a:lnTo>
                    <a:cubicBezTo>
                      <a:pt x="0" y="341565"/>
                      <a:pt x="83915" y="424832"/>
                      <a:pt x="187547" y="424832"/>
                    </a:cubicBezTo>
                    <a:cubicBezTo>
                      <a:pt x="291179" y="424832"/>
                      <a:pt x="375095" y="341659"/>
                      <a:pt x="375095" y="238944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C69AADFE-BA08-C245-B8E9-039A8E5BF7F8}"/>
                </a:ext>
              </a:extLst>
            </p:cNvPr>
            <p:cNvSpPr/>
            <p:nvPr/>
          </p:nvSpPr>
          <p:spPr>
            <a:xfrm>
              <a:off x="6248114" y="3231689"/>
              <a:ext cx="42386" cy="126788"/>
            </a:xfrm>
            <a:custGeom>
              <a:avLst/>
              <a:gdLst>
                <a:gd name="connsiteX0" fmla="*/ 0 w 42386"/>
                <a:gd name="connsiteY0" fmla="*/ 0 h 126788"/>
                <a:gd name="connsiteX1" fmla="*/ 22098 w 42386"/>
                <a:gd name="connsiteY1" fmla="*/ 14728 h 126788"/>
                <a:gd name="connsiteX2" fmla="*/ 36957 w 42386"/>
                <a:gd name="connsiteY2" fmla="*/ 36536 h 126788"/>
                <a:gd name="connsiteX3" fmla="*/ 42386 w 42386"/>
                <a:gd name="connsiteY3" fmla="*/ 63347 h 126788"/>
                <a:gd name="connsiteX4" fmla="*/ 36957 w 42386"/>
                <a:gd name="connsiteY4" fmla="*/ 90159 h 126788"/>
                <a:gd name="connsiteX5" fmla="*/ 22098 w 42386"/>
                <a:gd name="connsiteY5" fmla="*/ 112061 h 126788"/>
                <a:gd name="connsiteX6" fmla="*/ 95 w 42386"/>
                <a:gd name="connsiteY6" fmla="*/ 126789 h 12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6" h="126788">
                  <a:moveTo>
                    <a:pt x="0" y="0"/>
                  </a:moveTo>
                  <a:cubicBezTo>
                    <a:pt x="8287" y="3493"/>
                    <a:pt x="15811" y="8497"/>
                    <a:pt x="22098" y="14728"/>
                  </a:cubicBezTo>
                  <a:cubicBezTo>
                    <a:pt x="28384" y="20958"/>
                    <a:pt x="33433" y="28322"/>
                    <a:pt x="36957" y="36536"/>
                  </a:cubicBezTo>
                  <a:cubicBezTo>
                    <a:pt x="40481" y="44749"/>
                    <a:pt x="42386" y="53812"/>
                    <a:pt x="42386" y="63347"/>
                  </a:cubicBezTo>
                  <a:cubicBezTo>
                    <a:pt x="42386" y="72882"/>
                    <a:pt x="40481" y="81851"/>
                    <a:pt x="36957" y="90159"/>
                  </a:cubicBezTo>
                  <a:cubicBezTo>
                    <a:pt x="33433" y="98467"/>
                    <a:pt x="28384" y="105830"/>
                    <a:pt x="22098" y="112061"/>
                  </a:cubicBezTo>
                  <a:cubicBezTo>
                    <a:pt x="15811" y="118292"/>
                    <a:pt x="8382" y="123296"/>
                    <a:pt x="95" y="126789"/>
                  </a:cubicBezTo>
                </a:path>
              </a:pathLst>
            </a:custGeom>
            <a:noFill/>
            <a:ln w="12700" cap="rnd">
              <a:solidFill>
                <a:srgbClr val="221F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D3DE024F-E79B-46ED-5D39-7B26716EC181}"/>
                </a:ext>
              </a:extLst>
            </p:cNvPr>
            <p:cNvSpPr/>
            <p:nvPr/>
          </p:nvSpPr>
          <p:spPr>
            <a:xfrm>
              <a:off x="6342792" y="3131617"/>
              <a:ext cx="102774" cy="307106"/>
            </a:xfrm>
            <a:custGeom>
              <a:avLst/>
              <a:gdLst>
                <a:gd name="connsiteX0" fmla="*/ 0 w 102774"/>
                <a:gd name="connsiteY0" fmla="*/ 0 h 307106"/>
                <a:gd name="connsiteX1" fmla="*/ 53435 w 102774"/>
                <a:gd name="connsiteY1" fmla="*/ 35686 h 307106"/>
                <a:gd name="connsiteX2" fmla="*/ 89535 w 102774"/>
                <a:gd name="connsiteY2" fmla="*/ 88648 h 307106"/>
                <a:gd name="connsiteX3" fmla="*/ 102775 w 102774"/>
                <a:gd name="connsiteY3" fmla="*/ 153506 h 307106"/>
                <a:gd name="connsiteX4" fmla="*/ 89630 w 102774"/>
                <a:gd name="connsiteY4" fmla="*/ 218364 h 307106"/>
                <a:gd name="connsiteX5" fmla="*/ 53626 w 102774"/>
                <a:gd name="connsiteY5" fmla="*/ 271326 h 307106"/>
                <a:gd name="connsiteX6" fmla="*/ 190 w 102774"/>
                <a:gd name="connsiteY6" fmla="*/ 307106 h 30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74" h="307106">
                  <a:moveTo>
                    <a:pt x="0" y="0"/>
                  </a:moveTo>
                  <a:cubicBezTo>
                    <a:pt x="20098" y="8402"/>
                    <a:pt x="38290" y="20581"/>
                    <a:pt x="53435" y="35686"/>
                  </a:cubicBezTo>
                  <a:cubicBezTo>
                    <a:pt x="68580" y="50791"/>
                    <a:pt x="80963" y="68728"/>
                    <a:pt x="89535" y="88648"/>
                  </a:cubicBezTo>
                  <a:cubicBezTo>
                    <a:pt x="98107" y="108568"/>
                    <a:pt x="102775" y="130471"/>
                    <a:pt x="102775" y="153506"/>
                  </a:cubicBezTo>
                  <a:cubicBezTo>
                    <a:pt x="102775" y="176541"/>
                    <a:pt x="98107" y="198444"/>
                    <a:pt x="89630" y="218364"/>
                  </a:cubicBezTo>
                  <a:cubicBezTo>
                    <a:pt x="81153" y="238283"/>
                    <a:pt x="68866" y="256315"/>
                    <a:pt x="53626" y="271326"/>
                  </a:cubicBezTo>
                  <a:cubicBezTo>
                    <a:pt x="38386" y="286337"/>
                    <a:pt x="20288" y="298610"/>
                    <a:pt x="190" y="307106"/>
                  </a:cubicBezTo>
                </a:path>
              </a:pathLst>
            </a:custGeom>
            <a:noFill/>
            <a:ln w="12700" cap="rnd">
              <a:solidFill>
                <a:srgbClr val="221F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903F72B4-CEB3-E32C-5125-046BCEAD57DF}"/>
                </a:ext>
              </a:extLst>
            </p:cNvPr>
            <p:cNvSpPr/>
            <p:nvPr/>
          </p:nvSpPr>
          <p:spPr>
            <a:xfrm>
              <a:off x="6475095" y="3068836"/>
              <a:ext cx="144779" cy="432667"/>
            </a:xfrm>
            <a:custGeom>
              <a:avLst/>
              <a:gdLst>
                <a:gd name="connsiteX0" fmla="*/ 0 w 144779"/>
                <a:gd name="connsiteY0" fmla="*/ 0 h 432667"/>
                <a:gd name="connsiteX1" fmla="*/ 75343 w 144779"/>
                <a:gd name="connsiteY1" fmla="*/ 50319 h 432667"/>
                <a:gd name="connsiteX2" fmla="*/ 126111 w 144779"/>
                <a:gd name="connsiteY2" fmla="*/ 124901 h 432667"/>
                <a:gd name="connsiteX3" fmla="*/ 144780 w 144779"/>
                <a:gd name="connsiteY3" fmla="*/ 216287 h 432667"/>
                <a:gd name="connsiteX4" fmla="*/ 126206 w 144779"/>
                <a:gd name="connsiteY4" fmla="*/ 307673 h 432667"/>
                <a:gd name="connsiteX5" fmla="*/ 75438 w 144779"/>
                <a:gd name="connsiteY5" fmla="*/ 382349 h 432667"/>
                <a:gd name="connsiteX6" fmla="*/ 190 w 144779"/>
                <a:gd name="connsiteY6" fmla="*/ 432668 h 43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79" h="432667">
                  <a:moveTo>
                    <a:pt x="0" y="0"/>
                  </a:moveTo>
                  <a:cubicBezTo>
                    <a:pt x="28384" y="11895"/>
                    <a:pt x="53911" y="29077"/>
                    <a:pt x="75343" y="50319"/>
                  </a:cubicBezTo>
                  <a:cubicBezTo>
                    <a:pt x="96774" y="71561"/>
                    <a:pt x="114109" y="96862"/>
                    <a:pt x="126111" y="124901"/>
                  </a:cubicBezTo>
                  <a:cubicBezTo>
                    <a:pt x="138113" y="152939"/>
                    <a:pt x="144780" y="183905"/>
                    <a:pt x="144780" y="216287"/>
                  </a:cubicBezTo>
                  <a:cubicBezTo>
                    <a:pt x="144780" y="248668"/>
                    <a:pt x="138208" y="279634"/>
                    <a:pt x="126206" y="307673"/>
                  </a:cubicBezTo>
                  <a:cubicBezTo>
                    <a:pt x="114205" y="335712"/>
                    <a:pt x="96869" y="361107"/>
                    <a:pt x="75438" y="382349"/>
                  </a:cubicBezTo>
                  <a:cubicBezTo>
                    <a:pt x="54007" y="403590"/>
                    <a:pt x="28480" y="420772"/>
                    <a:pt x="190" y="432668"/>
                  </a:cubicBezTo>
                </a:path>
              </a:pathLst>
            </a:custGeom>
            <a:noFill/>
            <a:ln w="12700" cap="rnd">
              <a:solidFill>
                <a:srgbClr val="221F2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466C719-34E7-2DA8-B64A-9742EA9011A6}"/>
              </a:ext>
            </a:extLst>
          </p:cNvPr>
          <p:cNvSpPr txBox="1"/>
          <p:nvPr/>
        </p:nvSpPr>
        <p:spPr>
          <a:xfrm>
            <a:off x="169352" y="3580040"/>
            <a:ext cx="3126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Healthcare </a:t>
            </a:r>
            <a:r>
              <a:rPr lang="en-ZA" sz="2000" dirty="0">
                <a:solidFill>
                  <a:srgbClr val="0070C0"/>
                </a:solidFill>
              </a:rPr>
              <a:t>Professionals</a:t>
            </a:r>
            <a:endParaRPr kumimoji="0" lang="en-ZA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DE840C-4980-A48C-DD4C-AB5BF088B569}"/>
              </a:ext>
            </a:extLst>
          </p:cNvPr>
          <p:cNvSpPr txBox="1"/>
          <p:nvPr/>
        </p:nvSpPr>
        <p:spPr>
          <a:xfrm>
            <a:off x="3488056" y="3557266"/>
            <a:ext cx="2565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Hospitals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72AECB-7B34-8776-C353-170D79C1A17B}"/>
              </a:ext>
            </a:extLst>
          </p:cNvPr>
          <p:cNvSpPr txBox="1"/>
          <p:nvPr/>
        </p:nvSpPr>
        <p:spPr>
          <a:xfrm>
            <a:off x="6328347" y="3485982"/>
            <a:ext cx="2565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0070C0"/>
                </a:solidFill>
              </a:rPr>
              <a:t>Funders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B6C969-0CBF-7B82-AB5E-2C4C1D69C535}"/>
              </a:ext>
            </a:extLst>
          </p:cNvPr>
          <p:cNvSpPr txBox="1"/>
          <p:nvPr/>
        </p:nvSpPr>
        <p:spPr>
          <a:xfrm>
            <a:off x="9347645" y="3439197"/>
            <a:ext cx="2851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0070C0"/>
                </a:solidFill>
              </a:rPr>
              <a:t>Patients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4E341F-2CA4-15BB-BBA5-9DED7BC7FE64}"/>
              </a:ext>
            </a:extLst>
          </p:cNvPr>
          <p:cNvSpPr txBox="1"/>
          <p:nvPr/>
        </p:nvSpPr>
        <p:spPr>
          <a:xfrm>
            <a:off x="615809" y="4016452"/>
            <a:ext cx="18506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Expertly diagnose and treat, driving care excellence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0F7817-C7E7-7216-8BDA-626CCD9261FE}"/>
              </a:ext>
            </a:extLst>
          </p:cNvPr>
          <p:cNvSpPr txBox="1"/>
          <p:nvPr/>
        </p:nvSpPr>
        <p:spPr>
          <a:xfrm>
            <a:off x="3908239" y="4052145"/>
            <a:ext cx="1767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/>
              <a:t>Deliver cutting edge facilities and services for optimal health outcomes 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B0E393-F11F-2CA5-4A17-C2673A1B4D97}"/>
              </a:ext>
            </a:extLst>
          </p:cNvPr>
          <p:cNvSpPr txBox="1"/>
          <p:nvPr/>
        </p:nvSpPr>
        <p:spPr>
          <a:xfrm>
            <a:off x="6702651" y="3982606"/>
            <a:ext cx="20571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/>
              <a:t>Enable access to care through seamless financial support, measurement focused on value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CBDA93-F3B2-A55B-0F73-6DE7A520C274}"/>
              </a:ext>
            </a:extLst>
          </p:cNvPr>
          <p:cNvSpPr txBox="1"/>
          <p:nvPr/>
        </p:nvSpPr>
        <p:spPr>
          <a:xfrm>
            <a:off x="10017171" y="4016452"/>
            <a:ext cx="15582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Active, empowered and represented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472A41-4E84-76BC-41DC-414BDDC9D64D}"/>
              </a:ext>
            </a:extLst>
          </p:cNvPr>
          <p:cNvCxnSpPr>
            <a:cxnSpLocks/>
          </p:cNvCxnSpPr>
          <p:nvPr/>
        </p:nvCxnSpPr>
        <p:spPr>
          <a:xfrm>
            <a:off x="2290916" y="2707307"/>
            <a:ext cx="1534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B1EBF9-EDDE-3ACC-24D7-AAC98A417000}"/>
              </a:ext>
            </a:extLst>
          </p:cNvPr>
          <p:cNvCxnSpPr>
            <a:cxnSpLocks/>
          </p:cNvCxnSpPr>
          <p:nvPr/>
        </p:nvCxnSpPr>
        <p:spPr>
          <a:xfrm>
            <a:off x="5343273" y="2677753"/>
            <a:ext cx="1534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8DD4C1-BC52-9FC1-33E7-F4E95D066353}"/>
              </a:ext>
            </a:extLst>
          </p:cNvPr>
          <p:cNvCxnSpPr>
            <a:cxnSpLocks/>
          </p:cNvCxnSpPr>
          <p:nvPr/>
        </p:nvCxnSpPr>
        <p:spPr>
          <a:xfrm>
            <a:off x="8349862" y="2677753"/>
            <a:ext cx="1534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32FFDEF7-03BA-330E-E30C-6C52A2F55F3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6482" y="2150780"/>
            <a:ext cx="508957" cy="52697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24D1AC-EFFD-8475-6859-1F0F523E52A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2647" y="2117969"/>
            <a:ext cx="508957" cy="52697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F6AA38D-5AF9-8884-BA1E-AC3354FAF28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8689" y="2117969"/>
            <a:ext cx="508957" cy="52697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5217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2971-3687-8F8F-46C5-FFB748CE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Measuring value requires measuring quality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384C4-9CFC-D285-2DDA-BCEA60C5AB31}"/>
              </a:ext>
            </a:extLst>
          </p:cNvPr>
          <p:cNvSpPr txBox="1"/>
          <p:nvPr/>
        </p:nvSpPr>
        <p:spPr>
          <a:xfrm>
            <a:off x="2083440" y="1967697"/>
            <a:ext cx="400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Value = </a:t>
            </a:r>
            <a:r>
              <a:rPr lang="en-US" sz="2400" i="1" dirty="0" err="1"/>
              <a:t>fn</a:t>
            </a:r>
            <a:r>
              <a:rPr lang="en-US" sz="2400" dirty="0"/>
              <a:t>(Cost ; Quality)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83FBD-36F8-E84F-B0CE-0400F6E09864}"/>
              </a:ext>
            </a:extLst>
          </p:cNvPr>
          <p:cNvSpPr txBox="1"/>
          <p:nvPr/>
        </p:nvSpPr>
        <p:spPr>
          <a:xfrm>
            <a:off x="717627" y="2974699"/>
            <a:ext cx="336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Cost data is single currency and readily available and easy to measure. Analysis techniques well developed, established and accepted.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D9DB1-5522-AE48-EA5E-6A80FF3B0E86}"/>
              </a:ext>
            </a:extLst>
          </p:cNvPr>
          <p:cNvSpPr txBox="1"/>
          <p:nvPr/>
        </p:nvSpPr>
        <p:spPr>
          <a:xfrm>
            <a:off x="4892062" y="2968909"/>
            <a:ext cx="336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Quality is multi dimensional; data is not readily available. Analysis techniques are developing and reporting is still gaining trust.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6BCD8-C8F7-B339-0CA9-C78D0C3EF0B1}"/>
              </a:ext>
            </a:extLst>
          </p:cNvPr>
          <p:cNvSpPr txBox="1"/>
          <p:nvPr/>
        </p:nvSpPr>
        <p:spPr>
          <a:xfrm>
            <a:off x="8869728" y="3710879"/>
            <a:ext cx="3030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best systems combine patient feedback with hospital and clinical data to provide a complete picture of care quality.</a:t>
            </a:r>
            <a:r>
              <a:rPr lang="en-ZA" sz="12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 PREMs and PROMs are vital for aligning services with patient needs.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2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Have to collect new data.</a:t>
            </a:r>
            <a:b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F23EB-85C9-6004-B644-1CFDA93B4A55}"/>
              </a:ext>
            </a:extLst>
          </p:cNvPr>
          <p:cNvSpPr txBox="1"/>
          <p:nvPr/>
        </p:nvSpPr>
        <p:spPr>
          <a:xfrm>
            <a:off x="8869728" y="1762365"/>
            <a:ext cx="3030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Traditionally we’ve focussed on proxy process measures such as screening rates, compliance etc, and hard outcomes measures such as mortality rates, complication rates, redo rates, etc.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469CC-E545-7FE4-3F73-A3E027412032}"/>
              </a:ext>
            </a:extLst>
          </p:cNvPr>
          <p:cNvSpPr txBox="1"/>
          <p:nvPr/>
        </p:nvSpPr>
        <p:spPr>
          <a:xfrm>
            <a:off x="8869728" y="2921288"/>
            <a:ext cx="3030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But </a:t>
            </a:r>
            <a:r>
              <a:rPr lang="en-ZA" sz="12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until recently, we never really </a:t>
            </a:r>
            <a:r>
              <a:rPr lang="en-ZA" sz="1200" i="1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asked patients</a:t>
            </a:r>
            <a:r>
              <a:rPr lang="en-ZA" sz="12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 how they felt about the care they received. </a:t>
            </a: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0AD97-52D0-B818-A726-303DF076317A}"/>
              </a:ext>
            </a:extLst>
          </p:cNvPr>
          <p:cNvCxnSpPr/>
          <p:nvPr/>
        </p:nvCxnSpPr>
        <p:spPr>
          <a:xfrm>
            <a:off x="4166886" y="2777924"/>
            <a:ext cx="0" cy="1805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4A1447-BF2C-04A4-F8DD-0386CD3979D8}"/>
              </a:ext>
            </a:extLst>
          </p:cNvPr>
          <p:cNvCxnSpPr>
            <a:cxnSpLocks/>
          </p:cNvCxnSpPr>
          <p:nvPr/>
        </p:nvCxnSpPr>
        <p:spPr>
          <a:xfrm>
            <a:off x="717627" y="4583575"/>
            <a:ext cx="344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D9EFE9-9A29-5AAE-832E-717A5ACB585E}"/>
              </a:ext>
            </a:extLst>
          </p:cNvPr>
          <p:cNvCxnSpPr/>
          <p:nvPr/>
        </p:nvCxnSpPr>
        <p:spPr>
          <a:xfrm>
            <a:off x="4757195" y="2777924"/>
            <a:ext cx="0" cy="18056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F4087-41F7-F2A6-95C2-D28D3CEF1C48}"/>
              </a:ext>
            </a:extLst>
          </p:cNvPr>
          <p:cNvCxnSpPr>
            <a:cxnSpLocks/>
          </p:cNvCxnSpPr>
          <p:nvPr/>
        </p:nvCxnSpPr>
        <p:spPr>
          <a:xfrm flipH="1">
            <a:off x="4757195" y="4583575"/>
            <a:ext cx="326406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B771-1382-ED07-53CB-695A9A37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Voice of the patient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5C5C16F6-6926-2FE2-59BD-20D58084502F}"/>
              </a:ext>
            </a:extLst>
          </p:cNvPr>
          <p:cNvSpPr/>
          <p:nvPr/>
        </p:nvSpPr>
        <p:spPr>
          <a:xfrm>
            <a:off x="879047" y="2370364"/>
            <a:ext cx="2327139" cy="1391408"/>
          </a:xfrm>
          <a:custGeom>
            <a:avLst/>
            <a:gdLst/>
            <a:ahLst/>
            <a:cxnLst/>
            <a:rect l="l" t="t" r="r" b="b"/>
            <a:pathLst>
              <a:path w="1942365" h="1145186">
                <a:moveTo>
                  <a:pt x="0" y="0"/>
                </a:moveTo>
                <a:lnTo>
                  <a:pt x="1942365" y="0"/>
                </a:lnTo>
                <a:lnTo>
                  <a:pt x="1942365" y="1145186"/>
                </a:lnTo>
                <a:lnTo>
                  <a:pt x="0" y="1145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AFA07-4553-CE3B-A2F2-3A30C5F0D703}"/>
              </a:ext>
            </a:extLst>
          </p:cNvPr>
          <p:cNvSpPr txBox="1"/>
          <p:nvPr/>
        </p:nvSpPr>
        <p:spPr>
          <a:xfrm>
            <a:off x="3532207" y="2589014"/>
            <a:ext cx="3968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7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of the Patient is a patient engagement platform that collects patient reports experience and patient reported outcomes metrics using scientifically validated question sets, and ongoing operational improvement techniques. </a:t>
            </a:r>
          </a:p>
        </p:txBody>
      </p: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0DE9B3D1-5902-F5F7-6626-26E4748D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560" y="2716526"/>
            <a:ext cx="1915210" cy="925593"/>
          </a:xfrm>
          <a:prstGeom prst="rect">
            <a:avLst/>
          </a:prstGeom>
        </p:spPr>
      </p:pic>
      <p:pic>
        <p:nvPicPr>
          <p:cNvPr id="6" name="Picture 5" descr="A logo for a global surgery foundation&#10;&#10;AI-generated content may be incorrect.">
            <a:extLst>
              <a:ext uri="{FF2B5EF4-FFF2-40B4-BE49-F238E27FC236}">
                <a16:creationId xmlns:a16="http://schemas.microsoft.com/office/drawing/2014/main" id="{CCE468A8-447E-E484-D208-DA283D77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407" y="4020929"/>
            <a:ext cx="1241363" cy="548742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722C2-0FE5-E2CD-3275-90BC96832DFE}"/>
              </a:ext>
            </a:extLst>
          </p:cNvPr>
          <p:cNvSpPr txBox="1"/>
          <p:nvPr/>
        </p:nvSpPr>
        <p:spPr>
          <a:xfrm>
            <a:off x="3532207" y="4020929"/>
            <a:ext cx="3736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7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1.5 million surveys distributed in Australia &amp; South Africa since inception with &gt; 35% response rates. </a:t>
            </a:r>
          </a:p>
        </p:txBody>
      </p:sp>
    </p:spTree>
    <p:extLst>
      <p:ext uri="{BB962C8B-B14F-4D97-AF65-F5344CB8AC3E}">
        <p14:creationId xmlns:p14="http://schemas.microsoft.com/office/powerpoint/2010/main" val="25253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395DF7-4A6A-B220-256F-22A319E00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043" y="1329861"/>
            <a:ext cx="4821502" cy="4351338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Reported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PREMs focus on how patients feel about the care they receive, rather than just the results of treatment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D2B21-521E-078D-8A85-68C8B8F08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116" y="132986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Reported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PROMs assess the actual results of healthcare from the patient’s perspective. They focus on health outcomes that directly impact the patient’s daily life, rather than just medical results.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D600F4-02F0-FE30-CD9E-34C87431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72" y="296299"/>
            <a:ext cx="12078145" cy="7341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400" dirty="0"/>
              <a:t>the patients perspective</a:t>
            </a:r>
          </a:p>
        </p:txBody>
      </p:sp>
      <p:grpSp>
        <p:nvGrpSpPr>
          <p:cNvPr id="5" name="Graphic 12">
            <a:extLst>
              <a:ext uri="{FF2B5EF4-FFF2-40B4-BE49-F238E27FC236}">
                <a16:creationId xmlns:a16="http://schemas.microsoft.com/office/drawing/2014/main" id="{1FD929A8-2E81-1833-65DA-30B3220DA330}"/>
              </a:ext>
            </a:extLst>
          </p:cNvPr>
          <p:cNvGrpSpPr/>
          <p:nvPr/>
        </p:nvGrpSpPr>
        <p:grpSpPr>
          <a:xfrm>
            <a:off x="1079909" y="2705518"/>
            <a:ext cx="640080" cy="457200"/>
            <a:chOff x="1146018" y="3433767"/>
            <a:chExt cx="1402935" cy="991622"/>
          </a:xfrm>
          <a:noFill/>
        </p:grpSpPr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B8FA896A-A902-5619-DD83-B9081A8BF696}"/>
                </a:ext>
              </a:extLst>
            </p:cNvPr>
            <p:cNvSpPr/>
            <p:nvPr/>
          </p:nvSpPr>
          <p:spPr>
            <a:xfrm>
              <a:off x="1654546" y="3433767"/>
              <a:ext cx="894407" cy="805255"/>
            </a:xfrm>
            <a:custGeom>
              <a:avLst/>
              <a:gdLst>
                <a:gd name="connsiteX0" fmla="*/ 326465 w 894407"/>
                <a:gd name="connsiteY0" fmla="*/ 759728 h 805255"/>
                <a:gd name="connsiteX1" fmla="*/ 447115 w 894407"/>
                <a:gd name="connsiteY1" fmla="*/ 805255 h 805255"/>
                <a:gd name="connsiteX2" fmla="*/ 610915 w 894407"/>
                <a:gd name="connsiteY2" fmla="*/ 728399 h 805255"/>
                <a:gd name="connsiteX3" fmla="*/ 780960 w 894407"/>
                <a:gd name="connsiteY3" fmla="*/ 44451 h 805255"/>
                <a:gd name="connsiteX4" fmla="*/ 493388 w 894407"/>
                <a:gd name="connsiteY4" fmla="*/ 47764 h 805255"/>
                <a:gd name="connsiteX5" fmla="*/ 447115 w 894407"/>
                <a:gd name="connsiteY5" fmla="*/ 76822 h 805255"/>
                <a:gd name="connsiteX6" fmla="*/ 400936 w 894407"/>
                <a:gd name="connsiteY6" fmla="*/ 47764 h 805255"/>
                <a:gd name="connsiteX7" fmla="*/ 113364 w 894407"/>
                <a:gd name="connsiteY7" fmla="*/ 44451 h 805255"/>
                <a:gd name="connsiteX8" fmla="*/ 0 w 894407"/>
                <a:gd name="connsiteY8" fmla="*/ 263095 h 80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407" h="805255">
                  <a:moveTo>
                    <a:pt x="326465" y="759728"/>
                  </a:moveTo>
                  <a:cubicBezTo>
                    <a:pt x="369899" y="790111"/>
                    <a:pt x="401031" y="805255"/>
                    <a:pt x="447115" y="805255"/>
                  </a:cubicBezTo>
                  <a:cubicBezTo>
                    <a:pt x="507108" y="805255"/>
                    <a:pt x="541742" y="779605"/>
                    <a:pt x="610915" y="728399"/>
                  </a:cubicBezTo>
                  <a:cubicBezTo>
                    <a:pt x="973906" y="459590"/>
                    <a:pt x="938326" y="140995"/>
                    <a:pt x="780960" y="44451"/>
                  </a:cubicBezTo>
                  <a:cubicBezTo>
                    <a:pt x="660973" y="-29093"/>
                    <a:pt x="556315" y="533"/>
                    <a:pt x="493388" y="47764"/>
                  </a:cubicBezTo>
                  <a:cubicBezTo>
                    <a:pt x="467649" y="67167"/>
                    <a:pt x="454780" y="76822"/>
                    <a:pt x="447115" y="76822"/>
                  </a:cubicBezTo>
                  <a:cubicBezTo>
                    <a:pt x="439450" y="76822"/>
                    <a:pt x="426675" y="67167"/>
                    <a:pt x="400936" y="47764"/>
                  </a:cubicBezTo>
                  <a:cubicBezTo>
                    <a:pt x="338009" y="533"/>
                    <a:pt x="233351" y="-29093"/>
                    <a:pt x="113364" y="44451"/>
                  </a:cubicBezTo>
                  <a:cubicBezTo>
                    <a:pt x="47314" y="84962"/>
                    <a:pt x="2744" y="164563"/>
                    <a:pt x="0" y="263095"/>
                  </a:cubicBezTo>
                </a:path>
              </a:pathLst>
            </a:custGeom>
            <a:noFill/>
            <a:ln w="946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DBF72FCD-28A2-6C4C-0A62-A1B67D937AC6}"/>
                </a:ext>
              </a:extLst>
            </p:cNvPr>
            <p:cNvSpPr/>
            <p:nvPr/>
          </p:nvSpPr>
          <p:spPr>
            <a:xfrm>
              <a:off x="1146018" y="3620095"/>
              <a:ext cx="954242" cy="805294"/>
            </a:xfrm>
            <a:custGeom>
              <a:avLst/>
              <a:gdLst>
                <a:gd name="connsiteX0" fmla="*/ 670719 w 954242"/>
                <a:gd name="connsiteY0" fmla="*/ 728438 h 805294"/>
                <a:gd name="connsiteX1" fmla="*/ 507014 w 954242"/>
                <a:gd name="connsiteY1" fmla="*/ 805295 h 805294"/>
                <a:gd name="connsiteX2" fmla="*/ 343308 w 954242"/>
                <a:gd name="connsiteY2" fmla="*/ 728438 h 805294"/>
                <a:gd name="connsiteX3" fmla="*/ 291074 w 954242"/>
                <a:gd name="connsiteY3" fmla="*/ 687076 h 805294"/>
                <a:gd name="connsiteX4" fmla="*/ 163611 w 954242"/>
                <a:gd name="connsiteY4" fmla="*/ 778792 h 805294"/>
                <a:gd name="connsiteX5" fmla="*/ 0 w 954242"/>
                <a:gd name="connsiteY5" fmla="*/ 777657 h 805294"/>
                <a:gd name="connsiteX6" fmla="*/ 185091 w 954242"/>
                <a:gd name="connsiteY6" fmla="*/ 582013 h 805294"/>
                <a:gd name="connsiteX7" fmla="*/ 185659 w 954242"/>
                <a:gd name="connsiteY7" fmla="*/ 581540 h 805294"/>
                <a:gd name="connsiteX8" fmla="*/ 173263 w 954242"/>
                <a:gd name="connsiteY8" fmla="*/ 44490 h 805294"/>
                <a:gd name="connsiteX9" fmla="*/ 460741 w 954242"/>
                <a:gd name="connsiteY9" fmla="*/ 47803 h 805294"/>
                <a:gd name="connsiteX10" fmla="*/ 507014 w 954242"/>
                <a:gd name="connsiteY10" fmla="*/ 76861 h 805294"/>
                <a:gd name="connsiteX11" fmla="*/ 553287 w 954242"/>
                <a:gd name="connsiteY11" fmla="*/ 47803 h 805294"/>
                <a:gd name="connsiteX12" fmla="*/ 840765 w 954242"/>
                <a:gd name="connsiteY12" fmla="*/ 44490 h 805294"/>
                <a:gd name="connsiteX13" fmla="*/ 670719 w 954242"/>
                <a:gd name="connsiteY13" fmla="*/ 728438 h 80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4242" h="805294">
                  <a:moveTo>
                    <a:pt x="670719" y="728438"/>
                  </a:moveTo>
                  <a:cubicBezTo>
                    <a:pt x="601547" y="779644"/>
                    <a:pt x="567008" y="805295"/>
                    <a:pt x="507014" y="805295"/>
                  </a:cubicBezTo>
                  <a:cubicBezTo>
                    <a:pt x="447020" y="805295"/>
                    <a:pt x="412386" y="779644"/>
                    <a:pt x="343308" y="728438"/>
                  </a:cubicBezTo>
                  <a:cubicBezTo>
                    <a:pt x="324856" y="714808"/>
                    <a:pt x="307445" y="700989"/>
                    <a:pt x="291074" y="687076"/>
                  </a:cubicBezTo>
                  <a:cubicBezTo>
                    <a:pt x="268837" y="736673"/>
                    <a:pt x="216886" y="767813"/>
                    <a:pt x="163611" y="778792"/>
                  </a:cubicBezTo>
                  <a:cubicBezTo>
                    <a:pt x="109957" y="789961"/>
                    <a:pt x="54505" y="783809"/>
                    <a:pt x="0" y="777657"/>
                  </a:cubicBezTo>
                  <a:cubicBezTo>
                    <a:pt x="95858" y="763743"/>
                    <a:pt x="176480" y="678462"/>
                    <a:pt x="185091" y="582013"/>
                  </a:cubicBezTo>
                  <a:lnTo>
                    <a:pt x="185659" y="581540"/>
                  </a:lnTo>
                  <a:cubicBezTo>
                    <a:pt x="-3217" y="353147"/>
                    <a:pt x="43907" y="123808"/>
                    <a:pt x="173263" y="44490"/>
                  </a:cubicBezTo>
                  <a:cubicBezTo>
                    <a:pt x="293156" y="-29148"/>
                    <a:pt x="397814" y="572"/>
                    <a:pt x="460741" y="47803"/>
                  </a:cubicBezTo>
                  <a:cubicBezTo>
                    <a:pt x="486480" y="67112"/>
                    <a:pt x="499444" y="76861"/>
                    <a:pt x="507014" y="76861"/>
                  </a:cubicBezTo>
                  <a:cubicBezTo>
                    <a:pt x="514584" y="76861"/>
                    <a:pt x="527453" y="67112"/>
                    <a:pt x="553287" y="47803"/>
                  </a:cubicBezTo>
                  <a:cubicBezTo>
                    <a:pt x="616119" y="572"/>
                    <a:pt x="720777" y="-29148"/>
                    <a:pt x="840765" y="44490"/>
                  </a:cubicBezTo>
                  <a:cubicBezTo>
                    <a:pt x="998130" y="141034"/>
                    <a:pt x="1033805" y="459629"/>
                    <a:pt x="670719" y="728438"/>
                  </a:cubicBezTo>
                  <a:close/>
                </a:path>
              </a:pathLst>
            </a:custGeom>
            <a:noFill/>
            <a:ln w="946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42B05727-3377-C19E-A6E7-A1E6A77F0331}"/>
                </a:ext>
              </a:extLst>
            </p:cNvPr>
            <p:cNvSpPr/>
            <p:nvPr/>
          </p:nvSpPr>
          <p:spPr>
            <a:xfrm>
              <a:off x="1437092" y="4306130"/>
              <a:ext cx="567" cy="1041"/>
            </a:xfrm>
            <a:custGeom>
              <a:avLst/>
              <a:gdLst>
                <a:gd name="connsiteX0" fmla="*/ 568 w 567"/>
                <a:gd name="connsiteY0" fmla="*/ 0 h 1041"/>
                <a:gd name="connsiteX1" fmla="*/ 0 w 567"/>
                <a:gd name="connsiteY1" fmla="*/ 1041 h 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7" h="1041">
                  <a:moveTo>
                    <a:pt x="568" y="0"/>
                  </a:moveTo>
                  <a:cubicBezTo>
                    <a:pt x="568" y="0"/>
                    <a:pt x="284" y="757"/>
                    <a:pt x="0" y="1041"/>
                  </a:cubicBezTo>
                </a:path>
              </a:pathLst>
            </a:custGeom>
            <a:noFill/>
            <a:ln w="9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ECD44673-87FF-4EFD-8E63-CE79839EEEE1}"/>
                </a:ext>
              </a:extLst>
            </p:cNvPr>
            <p:cNvSpPr/>
            <p:nvPr/>
          </p:nvSpPr>
          <p:spPr>
            <a:xfrm>
              <a:off x="1378612" y="3950148"/>
              <a:ext cx="104847" cy="104873"/>
            </a:xfrm>
            <a:custGeom>
              <a:avLst/>
              <a:gdLst>
                <a:gd name="connsiteX0" fmla="*/ 104847 w 104847"/>
                <a:gd name="connsiteY0" fmla="*/ 52437 h 104873"/>
                <a:gd name="connsiteX1" fmla="*/ 52424 w 104847"/>
                <a:gd name="connsiteY1" fmla="*/ 104873 h 104873"/>
                <a:gd name="connsiteX2" fmla="*/ 0 w 104847"/>
                <a:gd name="connsiteY2" fmla="*/ 52437 h 104873"/>
                <a:gd name="connsiteX3" fmla="*/ 52424 w 104847"/>
                <a:gd name="connsiteY3" fmla="*/ 0 h 104873"/>
                <a:gd name="connsiteX4" fmla="*/ 104847 w 104847"/>
                <a:gd name="connsiteY4" fmla="*/ 52437 h 1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47" h="104873">
                  <a:moveTo>
                    <a:pt x="104847" y="52437"/>
                  </a:moveTo>
                  <a:cubicBezTo>
                    <a:pt x="104847" y="81397"/>
                    <a:pt x="81376" y="104873"/>
                    <a:pt x="52424" y="104873"/>
                  </a:cubicBezTo>
                  <a:cubicBezTo>
                    <a:pt x="23471" y="104873"/>
                    <a:pt x="0" y="81397"/>
                    <a:pt x="0" y="52437"/>
                  </a:cubicBezTo>
                  <a:cubicBezTo>
                    <a:pt x="0" y="23477"/>
                    <a:pt x="23471" y="0"/>
                    <a:pt x="52424" y="0"/>
                  </a:cubicBezTo>
                  <a:cubicBezTo>
                    <a:pt x="81376" y="0"/>
                    <a:pt x="104847" y="23477"/>
                    <a:pt x="104847" y="52437"/>
                  </a:cubicBezTo>
                  <a:close/>
                </a:path>
              </a:pathLst>
            </a:custGeom>
            <a:noFill/>
            <a:ln w="946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DDDD6AFE-D61A-2470-E803-EC144D119C2B}"/>
                </a:ext>
              </a:extLst>
            </p:cNvPr>
            <p:cNvSpPr/>
            <p:nvPr/>
          </p:nvSpPr>
          <p:spPr>
            <a:xfrm>
              <a:off x="1594647" y="3950148"/>
              <a:ext cx="104847" cy="104873"/>
            </a:xfrm>
            <a:custGeom>
              <a:avLst/>
              <a:gdLst>
                <a:gd name="connsiteX0" fmla="*/ 104847 w 104847"/>
                <a:gd name="connsiteY0" fmla="*/ 52437 h 104873"/>
                <a:gd name="connsiteX1" fmla="*/ 52424 w 104847"/>
                <a:gd name="connsiteY1" fmla="*/ 104873 h 104873"/>
                <a:gd name="connsiteX2" fmla="*/ 0 w 104847"/>
                <a:gd name="connsiteY2" fmla="*/ 52437 h 104873"/>
                <a:gd name="connsiteX3" fmla="*/ 52424 w 104847"/>
                <a:gd name="connsiteY3" fmla="*/ 0 h 104873"/>
                <a:gd name="connsiteX4" fmla="*/ 104847 w 104847"/>
                <a:gd name="connsiteY4" fmla="*/ 52437 h 1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47" h="104873">
                  <a:moveTo>
                    <a:pt x="104847" y="52437"/>
                  </a:moveTo>
                  <a:cubicBezTo>
                    <a:pt x="104847" y="81397"/>
                    <a:pt x="81376" y="104873"/>
                    <a:pt x="52424" y="104873"/>
                  </a:cubicBezTo>
                  <a:cubicBezTo>
                    <a:pt x="23471" y="104873"/>
                    <a:pt x="0" y="81397"/>
                    <a:pt x="0" y="52437"/>
                  </a:cubicBezTo>
                  <a:cubicBezTo>
                    <a:pt x="0" y="23477"/>
                    <a:pt x="23471" y="0"/>
                    <a:pt x="52424" y="0"/>
                  </a:cubicBezTo>
                  <a:cubicBezTo>
                    <a:pt x="81376" y="0"/>
                    <a:pt x="104847" y="23477"/>
                    <a:pt x="104847" y="52437"/>
                  </a:cubicBezTo>
                  <a:close/>
                </a:path>
              </a:pathLst>
            </a:custGeom>
            <a:noFill/>
            <a:ln w="946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869F44F3-A8C6-19E1-6EE0-F1F490AE8063}"/>
                </a:ext>
              </a:extLst>
            </p:cNvPr>
            <p:cNvSpPr/>
            <p:nvPr/>
          </p:nvSpPr>
          <p:spPr>
            <a:xfrm>
              <a:off x="1824497" y="3950148"/>
              <a:ext cx="104847" cy="104873"/>
            </a:xfrm>
            <a:custGeom>
              <a:avLst/>
              <a:gdLst>
                <a:gd name="connsiteX0" fmla="*/ 104847 w 104847"/>
                <a:gd name="connsiteY0" fmla="*/ 52437 h 104873"/>
                <a:gd name="connsiteX1" fmla="*/ 52424 w 104847"/>
                <a:gd name="connsiteY1" fmla="*/ 104873 h 104873"/>
                <a:gd name="connsiteX2" fmla="*/ 0 w 104847"/>
                <a:gd name="connsiteY2" fmla="*/ 52437 h 104873"/>
                <a:gd name="connsiteX3" fmla="*/ 52424 w 104847"/>
                <a:gd name="connsiteY3" fmla="*/ 0 h 104873"/>
                <a:gd name="connsiteX4" fmla="*/ 104847 w 104847"/>
                <a:gd name="connsiteY4" fmla="*/ 52437 h 1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47" h="104873">
                  <a:moveTo>
                    <a:pt x="104847" y="52437"/>
                  </a:moveTo>
                  <a:cubicBezTo>
                    <a:pt x="104847" y="81397"/>
                    <a:pt x="81376" y="104873"/>
                    <a:pt x="52424" y="104873"/>
                  </a:cubicBezTo>
                  <a:cubicBezTo>
                    <a:pt x="23471" y="104873"/>
                    <a:pt x="0" y="81397"/>
                    <a:pt x="0" y="52437"/>
                  </a:cubicBezTo>
                  <a:cubicBezTo>
                    <a:pt x="0" y="23477"/>
                    <a:pt x="23471" y="0"/>
                    <a:pt x="52424" y="0"/>
                  </a:cubicBezTo>
                  <a:cubicBezTo>
                    <a:pt x="81376" y="0"/>
                    <a:pt x="104847" y="23477"/>
                    <a:pt x="104847" y="52437"/>
                  </a:cubicBezTo>
                  <a:close/>
                </a:path>
              </a:pathLst>
            </a:custGeom>
            <a:noFill/>
            <a:ln w="946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D9BDAAE0-7A6B-5B19-8582-574F231C2F42}"/>
              </a:ext>
            </a:extLst>
          </p:cNvPr>
          <p:cNvGrpSpPr/>
          <p:nvPr/>
        </p:nvGrpSpPr>
        <p:grpSpPr>
          <a:xfrm>
            <a:off x="1125629" y="3539053"/>
            <a:ext cx="548640" cy="457200"/>
            <a:chOff x="4765354" y="3452573"/>
            <a:chExt cx="1153926" cy="1045210"/>
          </a:xfrm>
          <a:noFill/>
        </p:grpSpPr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464F6856-7FE0-8B58-2EA1-8F8BEA969B08}"/>
                </a:ext>
              </a:extLst>
            </p:cNvPr>
            <p:cNvSpPr/>
            <p:nvPr/>
          </p:nvSpPr>
          <p:spPr>
            <a:xfrm>
              <a:off x="4765354" y="3917165"/>
              <a:ext cx="576963" cy="580618"/>
            </a:xfrm>
            <a:custGeom>
              <a:avLst/>
              <a:gdLst>
                <a:gd name="connsiteX0" fmla="*/ 576963 w 576963"/>
                <a:gd name="connsiteY0" fmla="*/ 290309 h 580618"/>
                <a:gd name="connsiteX1" fmla="*/ 288542 w 576963"/>
                <a:gd name="connsiteY1" fmla="*/ 580618 h 580618"/>
                <a:gd name="connsiteX2" fmla="*/ 0 w 576963"/>
                <a:gd name="connsiteY2" fmla="*/ 290309 h 580618"/>
                <a:gd name="connsiteX3" fmla="*/ 288421 w 576963"/>
                <a:gd name="connsiteY3" fmla="*/ 0 h 580618"/>
                <a:gd name="connsiteX4" fmla="*/ 576843 w 576963"/>
                <a:gd name="connsiteY4" fmla="*/ 290309 h 5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963" h="580618">
                  <a:moveTo>
                    <a:pt x="576963" y="290309"/>
                  </a:moveTo>
                  <a:cubicBezTo>
                    <a:pt x="576963" y="450664"/>
                    <a:pt x="447853" y="580618"/>
                    <a:pt x="288542" y="580618"/>
                  </a:cubicBezTo>
                  <a:cubicBezTo>
                    <a:pt x="129230" y="580618"/>
                    <a:pt x="0" y="450664"/>
                    <a:pt x="0" y="290309"/>
                  </a:cubicBezTo>
                  <a:cubicBezTo>
                    <a:pt x="0" y="129955"/>
                    <a:pt x="129110" y="0"/>
                    <a:pt x="288421" y="0"/>
                  </a:cubicBezTo>
                  <a:cubicBezTo>
                    <a:pt x="447733" y="0"/>
                    <a:pt x="576843" y="129955"/>
                    <a:pt x="576843" y="290309"/>
                  </a:cubicBezTo>
                  <a:close/>
                </a:path>
              </a:pathLst>
            </a:custGeom>
            <a:noFill/>
            <a:ln w="119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BDE8878B-060B-D805-323E-C2B630F327E3}"/>
                </a:ext>
              </a:extLst>
            </p:cNvPr>
            <p:cNvSpPr/>
            <p:nvPr/>
          </p:nvSpPr>
          <p:spPr>
            <a:xfrm>
              <a:off x="5515346" y="4323622"/>
              <a:ext cx="173028" cy="174161"/>
            </a:xfrm>
            <a:custGeom>
              <a:avLst/>
              <a:gdLst>
                <a:gd name="connsiteX0" fmla="*/ 173029 w 173028"/>
                <a:gd name="connsiteY0" fmla="*/ 87081 h 174161"/>
                <a:gd name="connsiteX1" fmla="*/ 86514 w 173028"/>
                <a:gd name="connsiteY1" fmla="*/ 174161 h 174161"/>
                <a:gd name="connsiteX2" fmla="*/ 0 w 173028"/>
                <a:gd name="connsiteY2" fmla="*/ 87081 h 174161"/>
                <a:gd name="connsiteX3" fmla="*/ 86514 w 173028"/>
                <a:gd name="connsiteY3" fmla="*/ 0 h 174161"/>
                <a:gd name="connsiteX4" fmla="*/ 173029 w 173028"/>
                <a:gd name="connsiteY4" fmla="*/ 87081 h 1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28" h="174161">
                  <a:moveTo>
                    <a:pt x="173029" y="87081"/>
                  </a:moveTo>
                  <a:cubicBezTo>
                    <a:pt x="173029" y="135163"/>
                    <a:pt x="134284" y="174161"/>
                    <a:pt x="86514" y="174161"/>
                  </a:cubicBezTo>
                  <a:cubicBezTo>
                    <a:pt x="38745" y="174161"/>
                    <a:pt x="0" y="135163"/>
                    <a:pt x="0" y="87081"/>
                  </a:cubicBezTo>
                  <a:cubicBezTo>
                    <a:pt x="0" y="38999"/>
                    <a:pt x="38745" y="0"/>
                    <a:pt x="86514" y="0"/>
                  </a:cubicBezTo>
                  <a:cubicBezTo>
                    <a:pt x="134284" y="0"/>
                    <a:pt x="173029" y="38999"/>
                    <a:pt x="173029" y="87081"/>
                  </a:cubicBezTo>
                  <a:close/>
                </a:path>
              </a:pathLst>
            </a:custGeom>
            <a:noFill/>
            <a:ln w="119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9DB8EE52-4A9F-8DD5-5B84-22EB172A2657}"/>
                </a:ext>
              </a:extLst>
            </p:cNvPr>
            <p:cNvSpPr/>
            <p:nvPr/>
          </p:nvSpPr>
          <p:spPr>
            <a:xfrm>
              <a:off x="5053775" y="4207474"/>
              <a:ext cx="481" cy="12111"/>
            </a:xfrm>
            <a:custGeom>
              <a:avLst/>
              <a:gdLst>
                <a:gd name="connsiteX0" fmla="*/ 481 w 481"/>
                <a:gd name="connsiteY0" fmla="*/ 0 h 12111"/>
                <a:gd name="connsiteX1" fmla="*/ 0 w 481"/>
                <a:gd name="connsiteY1" fmla="*/ 0 h 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" h="12111">
                  <a:moveTo>
                    <a:pt x="481" y="0"/>
                  </a:moveTo>
                  <a:lnTo>
                    <a:pt x="0" y="0"/>
                  </a:lnTo>
                </a:path>
              </a:pathLst>
            </a:custGeom>
            <a:noFill/>
            <a:ln w="1198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4D3DD87E-A9C1-8A5A-BC58-89106B770FE4}"/>
                </a:ext>
              </a:extLst>
            </p:cNvPr>
            <p:cNvSpPr/>
            <p:nvPr/>
          </p:nvSpPr>
          <p:spPr>
            <a:xfrm>
              <a:off x="4765354" y="3452573"/>
              <a:ext cx="230785" cy="464591"/>
            </a:xfrm>
            <a:custGeom>
              <a:avLst/>
              <a:gdLst>
                <a:gd name="connsiteX0" fmla="*/ 230785 w 230785"/>
                <a:gd name="connsiteY0" fmla="*/ 464592 h 464591"/>
                <a:gd name="connsiteX1" fmla="*/ 194567 w 230785"/>
                <a:gd name="connsiteY1" fmla="*/ 172950 h 464591"/>
                <a:gd name="connsiteX2" fmla="*/ 164486 w 230785"/>
                <a:gd name="connsiteY2" fmla="*/ 47840 h 464591"/>
                <a:gd name="connsiteX3" fmla="*/ 127185 w 230785"/>
                <a:gd name="connsiteY3" fmla="*/ 14655 h 464591"/>
                <a:gd name="connsiteX4" fmla="*/ 0 w 230785"/>
                <a:gd name="connsiteY4" fmla="*/ 0 h 46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85" h="464591">
                  <a:moveTo>
                    <a:pt x="230785" y="464592"/>
                  </a:moveTo>
                  <a:lnTo>
                    <a:pt x="194567" y="172950"/>
                  </a:lnTo>
                  <a:cubicBezTo>
                    <a:pt x="186265" y="105732"/>
                    <a:pt x="182053" y="72063"/>
                    <a:pt x="164486" y="47840"/>
                  </a:cubicBezTo>
                  <a:cubicBezTo>
                    <a:pt x="154619" y="34154"/>
                    <a:pt x="141864" y="22890"/>
                    <a:pt x="127185" y="14655"/>
                  </a:cubicBezTo>
                  <a:cubicBezTo>
                    <a:pt x="101074" y="0"/>
                    <a:pt x="67383" y="0"/>
                    <a:pt x="0" y="0"/>
                  </a:cubicBezTo>
                </a:path>
              </a:pathLst>
            </a:custGeom>
            <a:noFill/>
            <a:ln w="1198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D83B68A6-B045-6C8A-4BEB-D58BCA586930}"/>
                </a:ext>
              </a:extLst>
            </p:cNvPr>
            <p:cNvSpPr/>
            <p:nvPr/>
          </p:nvSpPr>
          <p:spPr>
            <a:xfrm>
              <a:off x="4996139" y="3684869"/>
              <a:ext cx="605720" cy="638752"/>
            </a:xfrm>
            <a:custGeom>
              <a:avLst/>
              <a:gdLst>
                <a:gd name="connsiteX0" fmla="*/ 0 w 605720"/>
                <a:gd name="connsiteY0" fmla="*/ 0 h 638752"/>
                <a:gd name="connsiteX1" fmla="*/ 317300 w 605720"/>
                <a:gd name="connsiteY1" fmla="*/ 0 h 638752"/>
                <a:gd name="connsiteX2" fmla="*/ 563487 w 605720"/>
                <a:gd name="connsiteY2" fmla="*/ 42511 h 638752"/>
                <a:gd name="connsiteX3" fmla="*/ 605721 w 605720"/>
                <a:gd name="connsiteY3" fmla="*/ 290309 h 638752"/>
                <a:gd name="connsiteX4" fmla="*/ 605721 w 605720"/>
                <a:gd name="connsiteY4" fmla="*/ 638753 h 6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20" h="638752">
                  <a:moveTo>
                    <a:pt x="0" y="0"/>
                  </a:moveTo>
                  <a:lnTo>
                    <a:pt x="317300" y="0"/>
                  </a:lnTo>
                  <a:cubicBezTo>
                    <a:pt x="453268" y="0"/>
                    <a:pt x="521252" y="0"/>
                    <a:pt x="563487" y="42511"/>
                  </a:cubicBezTo>
                  <a:cubicBezTo>
                    <a:pt x="605721" y="85022"/>
                    <a:pt x="605721" y="153451"/>
                    <a:pt x="605721" y="290309"/>
                  </a:cubicBezTo>
                  <a:lnTo>
                    <a:pt x="605721" y="638753"/>
                  </a:lnTo>
                </a:path>
              </a:pathLst>
            </a:custGeom>
            <a:noFill/>
            <a:ln w="1198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F0F6A972-23DA-1B06-8DE8-E1CA04B5251F}"/>
                </a:ext>
              </a:extLst>
            </p:cNvPr>
            <p:cNvSpPr/>
            <p:nvPr/>
          </p:nvSpPr>
          <p:spPr>
            <a:xfrm>
              <a:off x="5342317" y="4091326"/>
              <a:ext cx="576963" cy="174202"/>
            </a:xfrm>
            <a:custGeom>
              <a:avLst/>
              <a:gdLst>
                <a:gd name="connsiteX0" fmla="*/ 0 w 576963"/>
                <a:gd name="connsiteY0" fmla="*/ 0 h 174202"/>
                <a:gd name="connsiteX1" fmla="*/ 232109 w 576963"/>
                <a:gd name="connsiteY1" fmla="*/ 0 h 174202"/>
                <a:gd name="connsiteX2" fmla="*/ 330896 w 576963"/>
                <a:gd name="connsiteY2" fmla="*/ 10900 h 174202"/>
                <a:gd name="connsiteX3" fmla="*/ 346298 w 576963"/>
                <a:gd name="connsiteY3" fmla="*/ 20105 h 174202"/>
                <a:gd name="connsiteX4" fmla="*/ 409349 w 576963"/>
                <a:gd name="connsiteY4" fmla="*/ 105732 h 174202"/>
                <a:gd name="connsiteX5" fmla="*/ 460367 w 576963"/>
                <a:gd name="connsiteY5" fmla="*/ 170043 h 174202"/>
                <a:gd name="connsiteX6" fmla="*/ 472761 w 576963"/>
                <a:gd name="connsiteY6" fmla="*/ 173677 h 174202"/>
                <a:gd name="connsiteX7" fmla="*/ 545678 w 576963"/>
                <a:gd name="connsiteY7" fmla="*/ 146063 h 174202"/>
                <a:gd name="connsiteX8" fmla="*/ 576963 w 576963"/>
                <a:gd name="connsiteY8" fmla="*/ 128623 h 17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963" h="174202">
                  <a:moveTo>
                    <a:pt x="0" y="0"/>
                  </a:moveTo>
                  <a:lnTo>
                    <a:pt x="232109" y="0"/>
                  </a:lnTo>
                  <a:cubicBezTo>
                    <a:pt x="283127" y="0"/>
                    <a:pt x="308636" y="0"/>
                    <a:pt x="330896" y="10900"/>
                  </a:cubicBezTo>
                  <a:cubicBezTo>
                    <a:pt x="336191" y="13565"/>
                    <a:pt x="341365" y="16593"/>
                    <a:pt x="346298" y="20105"/>
                  </a:cubicBezTo>
                  <a:cubicBezTo>
                    <a:pt x="366874" y="34638"/>
                    <a:pt x="380952" y="58377"/>
                    <a:pt x="409349" y="105732"/>
                  </a:cubicBezTo>
                  <a:cubicBezTo>
                    <a:pt x="431970" y="143641"/>
                    <a:pt x="443401" y="162655"/>
                    <a:pt x="460367" y="170043"/>
                  </a:cubicBezTo>
                  <a:cubicBezTo>
                    <a:pt x="464338" y="171739"/>
                    <a:pt x="468549" y="172950"/>
                    <a:pt x="472761" y="173677"/>
                  </a:cubicBezTo>
                  <a:cubicBezTo>
                    <a:pt x="490810" y="176705"/>
                    <a:pt x="509099" y="166531"/>
                    <a:pt x="545678" y="146063"/>
                  </a:cubicBezTo>
                  <a:lnTo>
                    <a:pt x="576963" y="128623"/>
                  </a:lnTo>
                </a:path>
              </a:pathLst>
            </a:custGeom>
            <a:noFill/>
            <a:ln w="1198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aphic 16">
            <a:extLst>
              <a:ext uri="{FF2B5EF4-FFF2-40B4-BE49-F238E27FC236}">
                <a16:creationId xmlns:a16="http://schemas.microsoft.com/office/drawing/2014/main" id="{751519CF-68A1-D29F-A973-88CD9D51EF56}"/>
              </a:ext>
            </a:extLst>
          </p:cNvPr>
          <p:cNvGrpSpPr/>
          <p:nvPr/>
        </p:nvGrpSpPr>
        <p:grpSpPr>
          <a:xfrm>
            <a:off x="1079909" y="4434240"/>
            <a:ext cx="640080" cy="457200"/>
            <a:chOff x="8373947" y="3186577"/>
            <a:chExt cx="1621661" cy="1397250"/>
          </a:xfrm>
          <a:noFill/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6690ACA-7E8E-271A-A846-F713DCFE51A2}"/>
                </a:ext>
              </a:extLst>
            </p:cNvPr>
            <p:cNvSpPr/>
            <p:nvPr/>
          </p:nvSpPr>
          <p:spPr>
            <a:xfrm>
              <a:off x="8779123" y="3186577"/>
              <a:ext cx="844038" cy="760387"/>
            </a:xfrm>
            <a:custGeom>
              <a:avLst/>
              <a:gdLst>
                <a:gd name="connsiteX0" fmla="*/ 736860 w 844038"/>
                <a:gd name="connsiteY0" fmla="*/ 42010 h 760387"/>
                <a:gd name="connsiteX1" fmla="*/ 465615 w 844038"/>
                <a:gd name="connsiteY1" fmla="*/ 45119 h 760387"/>
                <a:gd name="connsiteX2" fmla="*/ 421970 w 844038"/>
                <a:gd name="connsiteY2" fmla="*/ 72563 h 760387"/>
                <a:gd name="connsiteX3" fmla="*/ 378325 w 844038"/>
                <a:gd name="connsiteY3" fmla="*/ 45119 h 760387"/>
                <a:gd name="connsiteX4" fmla="*/ 107081 w 844038"/>
                <a:gd name="connsiteY4" fmla="*/ 42010 h 760387"/>
                <a:gd name="connsiteX5" fmla="*/ 267543 w 844038"/>
                <a:gd name="connsiteY5" fmla="*/ 687846 h 760387"/>
                <a:gd name="connsiteX6" fmla="*/ 422029 w 844038"/>
                <a:gd name="connsiteY6" fmla="*/ 760387 h 760387"/>
                <a:gd name="connsiteX7" fmla="*/ 576515 w 844038"/>
                <a:gd name="connsiteY7" fmla="*/ 687846 h 760387"/>
                <a:gd name="connsiteX8" fmla="*/ 736977 w 844038"/>
                <a:gd name="connsiteY8" fmla="*/ 42010 h 7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38" h="760387">
                  <a:moveTo>
                    <a:pt x="736860" y="42010"/>
                  </a:moveTo>
                  <a:cubicBezTo>
                    <a:pt x="623675" y="-27482"/>
                    <a:pt x="524902" y="550"/>
                    <a:pt x="465615" y="45119"/>
                  </a:cubicBezTo>
                  <a:cubicBezTo>
                    <a:pt x="441303" y="63415"/>
                    <a:pt x="429118" y="72563"/>
                    <a:pt x="421970" y="72563"/>
                  </a:cubicBezTo>
                  <a:cubicBezTo>
                    <a:pt x="414823" y="72563"/>
                    <a:pt x="402637" y="63415"/>
                    <a:pt x="378325" y="45119"/>
                  </a:cubicBezTo>
                  <a:cubicBezTo>
                    <a:pt x="318979" y="491"/>
                    <a:pt x="220207" y="-27482"/>
                    <a:pt x="107081" y="42010"/>
                  </a:cubicBezTo>
                  <a:cubicBezTo>
                    <a:pt x="-41430" y="133200"/>
                    <a:pt x="-75057" y="434039"/>
                    <a:pt x="267543" y="687846"/>
                  </a:cubicBezTo>
                  <a:cubicBezTo>
                    <a:pt x="332805" y="736168"/>
                    <a:pt x="365437" y="760387"/>
                    <a:pt x="422029" y="760387"/>
                  </a:cubicBezTo>
                  <a:cubicBezTo>
                    <a:pt x="478621" y="760387"/>
                    <a:pt x="511252" y="736226"/>
                    <a:pt x="576515" y="687846"/>
                  </a:cubicBezTo>
                  <a:cubicBezTo>
                    <a:pt x="919056" y="434039"/>
                    <a:pt x="885488" y="133200"/>
                    <a:pt x="736977" y="42010"/>
                  </a:cubicBezTo>
                  <a:close/>
                </a:path>
              </a:pathLst>
            </a:custGeom>
            <a:noFill/>
            <a:ln w="582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raphic 16">
              <a:extLst>
                <a:ext uri="{FF2B5EF4-FFF2-40B4-BE49-F238E27FC236}">
                  <a16:creationId xmlns:a16="http://schemas.microsoft.com/office/drawing/2014/main" id="{FC079128-81BF-7108-197E-DEBA6102E3F5}"/>
                </a:ext>
              </a:extLst>
            </p:cNvPr>
            <p:cNvGrpSpPr/>
            <p:nvPr/>
          </p:nvGrpSpPr>
          <p:grpSpPr>
            <a:xfrm>
              <a:off x="8373947" y="3381352"/>
              <a:ext cx="1621661" cy="1202474"/>
              <a:chOff x="8373947" y="3381352"/>
              <a:chExt cx="1621661" cy="1202474"/>
            </a:xfrm>
            <a:noFill/>
          </p:grpSpPr>
          <p:grpSp>
            <p:nvGrpSpPr>
              <p:cNvPr id="23" name="Graphic 16">
                <a:extLst>
                  <a:ext uri="{FF2B5EF4-FFF2-40B4-BE49-F238E27FC236}">
                    <a16:creationId xmlns:a16="http://schemas.microsoft.com/office/drawing/2014/main" id="{67146F0A-37C4-2592-80D6-A55F3AC6F185}"/>
                  </a:ext>
                </a:extLst>
              </p:cNvPr>
              <p:cNvGrpSpPr/>
              <p:nvPr/>
            </p:nvGrpSpPr>
            <p:grpSpPr>
              <a:xfrm>
                <a:off x="8373947" y="3381352"/>
                <a:ext cx="630538" cy="1202474"/>
                <a:chOff x="8373947" y="3381352"/>
                <a:chExt cx="630538" cy="1202474"/>
              </a:xfrm>
              <a:noFill/>
            </p:grpSpPr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id="{FC78FABF-1A63-95B3-1B9E-419369445A9A}"/>
                    </a:ext>
                  </a:extLst>
                </p:cNvPr>
                <p:cNvSpPr/>
                <p:nvPr/>
              </p:nvSpPr>
              <p:spPr>
                <a:xfrm>
                  <a:off x="8512953" y="3712099"/>
                  <a:ext cx="491531" cy="871728"/>
                </a:xfrm>
                <a:custGeom>
                  <a:avLst/>
                  <a:gdLst>
                    <a:gd name="connsiteX0" fmla="*/ 159126 w 491531"/>
                    <a:gd name="connsiteY0" fmla="*/ 464159 h 871728"/>
                    <a:gd name="connsiteX1" fmla="*/ 44125 w 491531"/>
                    <a:gd name="connsiteY1" fmla="*/ 284653 h 871728"/>
                    <a:gd name="connsiteX2" fmla="*/ 26081 w 491531"/>
                    <a:gd name="connsiteY2" fmla="*/ 235100 h 871728"/>
                    <a:gd name="connsiteX3" fmla="*/ 246 w 491531"/>
                    <a:gd name="connsiteY3" fmla="*/ 33896 h 871728"/>
                    <a:gd name="connsiteX4" fmla="*/ 30006 w 491531"/>
                    <a:gd name="connsiteY4" fmla="*/ 0 h 871728"/>
                    <a:gd name="connsiteX5" fmla="*/ 30006 w 491531"/>
                    <a:gd name="connsiteY5" fmla="*/ 0 h 871728"/>
                    <a:gd name="connsiteX6" fmla="*/ 152037 w 491531"/>
                    <a:gd name="connsiteY6" fmla="*/ 99224 h 871728"/>
                    <a:gd name="connsiteX7" fmla="*/ 174592 w 491531"/>
                    <a:gd name="connsiteY7" fmla="*/ 207068 h 871728"/>
                    <a:gd name="connsiteX8" fmla="*/ 470032 w 491531"/>
                    <a:gd name="connsiteY8" fmla="*/ 643431 h 871728"/>
                    <a:gd name="connsiteX9" fmla="*/ 468508 w 491531"/>
                    <a:gd name="connsiteY9" fmla="*/ 681139 h 871728"/>
                    <a:gd name="connsiteX10" fmla="*/ 491532 w 491531"/>
                    <a:gd name="connsiteY10" fmla="*/ 871728 h 871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1531" h="871728">
                      <a:moveTo>
                        <a:pt x="159126" y="464159"/>
                      </a:moveTo>
                      <a:lnTo>
                        <a:pt x="44125" y="284653"/>
                      </a:lnTo>
                      <a:cubicBezTo>
                        <a:pt x="34517" y="269641"/>
                        <a:pt x="28366" y="252751"/>
                        <a:pt x="26081" y="235100"/>
                      </a:cubicBezTo>
                      <a:lnTo>
                        <a:pt x="246" y="33896"/>
                      </a:lnTo>
                      <a:cubicBezTo>
                        <a:pt x="-2039" y="15892"/>
                        <a:pt x="11904" y="0"/>
                        <a:pt x="30006" y="0"/>
                      </a:cubicBezTo>
                      <a:lnTo>
                        <a:pt x="30006" y="0"/>
                      </a:lnTo>
                      <a:cubicBezTo>
                        <a:pt x="89001" y="0"/>
                        <a:pt x="139910" y="41402"/>
                        <a:pt x="152037" y="99224"/>
                      </a:cubicBezTo>
                      <a:lnTo>
                        <a:pt x="174592" y="207068"/>
                      </a:lnTo>
                      <a:cubicBezTo>
                        <a:pt x="195975" y="239615"/>
                        <a:pt x="518656" y="367340"/>
                        <a:pt x="470032" y="643431"/>
                      </a:cubicBezTo>
                      <a:cubicBezTo>
                        <a:pt x="467864" y="655863"/>
                        <a:pt x="466985" y="668589"/>
                        <a:pt x="468508" y="681139"/>
                      </a:cubicBezTo>
                      <a:lnTo>
                        <a:pt x="491532" y="871728"/>
                      </a:lnTo>
                    </a:path>
                  </a:pathLst>
                </a:custGeom>
                <a:noFill/>
                <a:ln w="5825" cap="rnd">
                  <a:solidFill>
                    <a:srgbClr val="2228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id="{2F5C0723-186F-AD71-A50A-B35F7D5B4108}"/>
                    </a:ext>
                  </a:extLst>
                </p:cNvPr>
                <p:cNvSpPr/>
                <p:nvPr/>
              </p:nvSpPr>
              <p:spPr>
                <a:xfrm>
                  <a:off x="8373947" y="3381352"/>
                  <a:ext cx="348749" cy="1202474"/>
                </a:xfrm>
                <a:custGeom>
                  <a:avLst/>
                  <a:gdLst>
                    <a:gd name="connsiteX0" fmla="*/ 348749 w 348749"/>
                    <a:gd name="connsiteY0" fmla="*/ 1202475 h 1202474"/>
                    <a:gd name="connsiteX1" fmla="*/ 330764 w 348749"/>
                    <a:gd name="connsiteY1" fmla="*/ 1097094 h 1202474"/>
                    <a:gd name="connsiteX2" fmla="*/ 299656 w 348749"/>
                    <a:gd name="connsiteY2" fmla="*/ 1034756 h 1202474"/>
                    <a:gd name="connsiteX3" fmla="*/ 107910 w 348749"/>
                    <a:gd name="connsiteY3" fmla="*/ 831617 h 1202474"/>
                    <a:gd name="connsiteX4" fmla="*/ 1111 w 348749"/>
                    <a:gd name="connsiteY4" fmla="*/ 531658 h 1202474"/>
                    <a:gd name="connsiteX5" fmla="*/ 18511 w 348749"/>
                    <a:gd name="connsiteY5" fmla="*/ 300604 h 1202474"/>
                    <a:gd name="connsiteX6" fmla="*/ 29935 w 348749"/>
                    <a:gd name="connsiteY6" fmla="*/ 28794 h 1202474"/>
                    <a:gd name="connsiteX7" fmla="*/ 59930 w 348749"/>
                    <a:gd name="connsiteY7" fmla="*/ 0 h 1202474"/>
                    <a:gd name="connsiteX8" fmla="*/ 59930 w 348749"/>
                    <a:gd name="connsiteY8" fmla="*/ 0 h 1202474"/>
                    <a:gd name="connsiteX9" fmla="*/ 172880 w 348749"/>
                    <a:gd name="connsiteY9" fmla="*/ 115996 h 1202474"/>
                    <a:gd name="connsiteX10" fmla="*/ 167783 w 348749"/>
                    <a:gd name="connsiteY10" fmla="*/ 330688 h 120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49" h="1202474">
                      <a:moveTo>
                        <a:pt x="348749" y="1202475"/>
                      </a:moveTo>
                      <a:lnTo>
                        <a:pt x="330764" y="1097094"/>
                      </a:lnTo>
                      <a:cubicBezTo>
                        <a:pt x="326780" y="1073695"/>
                        <a:pt x="315942" y="1052056"/>
                        <a:pt x="299656" y="1034756"/>
                      </a:cubicBezTo>
                      <a:lnTo>
                        <a:pt x="107910" y="831617"/>
                      </a:lnTo>
                      <a:cubicBezTo>
                        <a:pt x="31458" y="750689"/>
                        <a:pt x="-7208" y="642024"/>
                        <a:pt x="1111" y="531658"/>
                      </a:cubicBezTo>
                      <a:lnTo>
                        <a:pt x="18511" y="300604"/>
                      </a:lnTo>
                      <a:lnTo>
                        <a:pt x="29935" y="28794"/>
                      </a:lnTo>
                      <a:cubicBezTo>
                        <a:pt x="30638" y="12726"/>
                        <a:pt x="43819" y="0"/>
                        <a:pt x="59930" y="0"/>
                      </a:cubicBezTo>
                      <a:lnTo>
                        <a:pt x="59930" y="0"/>
                      </a:lnTo>
                      <a:cubicBezTo>
                        <a:pt x="123493" y="0"/>
                        <a:pt x="174520" y="52427"/>
                        <a:pt x="172880" y="115996"/>
                      </a:cubicBezTo>
                      <a:lnTo>
                        <a:pt x="167783" y="330688"/>
                      </a:lnTo>
                    </a:path>
                  </a:pathLst>
                </a:custGeom>
                <a:noFill/>
                <a:ln w="5825" cap="rnd">
                  <a:solidFill>
                    <a:srgbClr val="2228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raphic 16">
                <a:extLst>
                  <a:ext uri="{FF2B5EF4-FFF2-40B4-BE49-F238E27FC236}">
                    <a16:creationId xmlns:a16="http://schemas.microsoft.com/office/drawing/2014/main" id="{41D07084-8195-EE7B-7BCA-DCAE34ADFB88}"/>
                  </a:ext>
                </a:extLst>
              </p:cNvPr>
              <p:cNvGrpSpPr/>
              <p:nvPr/>
            </p:nvGrpSpPr>
            <p:grpSpPr>
              <a:xfrm>
                <a:off x="9365129" y="3381352"/>
                <a:ext cx="630478" cy="1202474"/>
                <a:chOff x="9365129" y="3381352"/>
                <a:chExt cx="630478" cy="1202474"/>
              </a:xfrm>
              <a:noFill/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75152E7-E3D1-D8F8-3769-0FCF35C54A5C}"/>
                    </a:ext>
                  </a:extLst>
                </p:cNvPr>
                <p:cNvSpPr/>
                <p:nvPr/>
              </p:nvSpPr>
              <p:spPr>
                <a:xfrm>
                  <a:off x="9365129" y="3712099"/>
                  <a:ext cx="491531" cy="871728"/>
                </a:xfrm>
                <a:custGeom>
                  <a:avLst/>
                  <a:gdLst>
                    <a:gd name="connsiteX0" fmla="*/ 332406 w 491531"/>
                    <a:gd name="connsiteY0" fmla="*/ 464159 h 871728"/>
                    <a:gd name="connsiteX1" fmla="*/ 447407 w 491531"/>
                    <a:gd name="connsiteY1" fmla="*/ 284653 h 871728"/>
                    <a:gd name="connsiteX2" fmla="*/ 465451 w 491531"/>
                    <a:gd name="connsiteY2" fmla="*/ 235100 h 871728"/>
                    <a:gd name="connsiteX3" fmla="*/ 491286 w 491531"/>
                    <a:gd name="connsiteY3" fmla="*/ 33896 h 871728"/>
                    <a:gd name="connsiteX4" fmla="*/ 461526 w 491531"/>
                    <a:gd name="connsiteY4" fmla="*/ 0 h 871728"/>
                    <a:gd name="connsiteX5" fmla="*/ 461526 w 491531"/>
                    <a:gd name="connsiteY5" fmla="*/ 0 h 871728"/>
                    <a:gd name="connsiteX6" fmla="*/ 339495 w 491531"/>
                    <a:gd name="connsiteY6" fmla="*/ 99224 h 871728"/>
                    <a:gd name="connsiteX7" fmla="*/ 316940 w 491531"/>
                    <a:gd name="connsiteY7" fmla="*/ 207068 h 871728"/>
                    <a:gd name="connsiteX8" fmla="*/ 21500 w 491531"/>
                    <a:gd name="connsiteY8" fmla="*/ 643431 h 871728"/>
                    <a:gd name="connsiteX9" fmla="*/ 23024 w 491531"/>
                    <a:gd name="connsiteY9" fmla="*/ 681139 h 871728"/>
                    <a:gd name="connsiteX10" fmla="*/ 0 w 491531"/>
                    <a:gd name="connsiteY10" fmla="*/ 871728 h 871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1531" h="871728">
                      <a:moveTo>
                        <a:pt x="332406" y="464159"/>
                      </a:moveTo>
                      <a:lnTo>
                        <a:pt x="447407" y="284653"/>
                      </a:lnTo>
                      <a:cubicBezTo>
                        <a:pt x="457015" y="269641"/>
                        <a:pt x="463166" y="252751"/>
                        <a:pt x="465451" y="235100"/>
                      </a:cubicBezTo>
                      <a:lnTo>
                        <a:pt x="491286" y="33896"/>
                      </a:lnTo>
                      <a:cubicBezTo>
                        <a:pt x="493571" y="15892"/>
                        <a:pt x="479628" y="0"/>
                        <a:pt x="461526" y="0"/>
                      </a:cubicBezTo>
                      <a:lnTo>
                        <a:pt x="461526" y="0"/>
                      </a:lnTo>
                      <a:cubicBezTo>
                        <a:pt x="402531" y="0"/>
                        <a:pt x="351622" y="41402"/>
                        <a:pt x="339495" y="99224"/>
                      </a:cubicBezTo>
                      <a:lnTo>
                        <a:pt x="316940" y="207068"/>
                      </a:lnTo>
                      <a:cubicBezTo>
                        <a:pt x="295557" y="239615"/>
                        <a:pt x="-27124" y="367340"/>
                        <a:pt x="21500" y="643431"/>
                      </a:cubicBezTo>
                      <a:cubicBezTo>
                        <a:pt x="23668" y="655863"/>
                        <a:pt x="24547" y="668589"/>
                        <a:pt x="23024" y="681139"/>
                      </a:cubicBezTo>
                      <a:lnTo>
                        <a:pt x="0" y="871728"/>
                      </a:lnTo>
                    </a:path>
                  </a:pathLst>
                </a:custGeom>
                <a:noFill/>
                <a:ln w="5825" cap="rnd">
                  <a:solidFill>
                    <a:srgbClr val="2228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964964FC-EDE6-FF28-DA79-66CC327D1294}"/>
                    </a:ext>
                  </a:extLst>
                </p:cNvPr>
                <p:cNvSpPr/>
                <p:nvPr/>
              </p:nvSpPr>
              <p:spPr>
                <a:xfrm>
                  <a:off x="9646860" y="3381352"/>
                  <a:ext cx="348747" cy="1202474"/>
                </a:xfrm>
                <a:custGeom>
                  <a:avLst/>
                  <a:gdLst>
                    <a:gd name="connsiteX0" fmla="*/ 0 w 348747"/>
                    <a:gd name="connsiteY0" fmla="*/ 1202475 h 1202474"/>
                    <a:gd name="connsiteX1" fmla="*/ 17985 w 348747"/>
                    <a:gd name="connsiteY1" fmla="*/ 1097094 h 1202474"/>
                    <a:gd name="connsiteX2" fmla="*/ 49094 w 348747"/>
                    <a:gd name="connsiteY2" fmla="*/ 1034756 h 1202474"/>
                    <a:gd name="connsiteX3" fmla="*/ 240839 w 348747"/>
                    <a:gd name="connsiteY3" fmla="*/ 831617 h 1202474"/>
                    <a:gd name="connsiteX4" fmla="*/ 347638 w 348747"/>
                    <a:gd name="connsiteY4" fmla="*/ 531658 h 1202474"/>
                    <a:gd name="connsiteX5" fmla="*/ 330239 w 348747"/>
                    <a:gd name="connsiteY5" fmla="*/ 300604 h 1202474"/>
                    <a:gd name="connsiteX6" fmla="*/ 318815 w 348747"/>
                    <a:gd name="connsiteY6" fmla="*/ 28794 h 1202474"/>
                    <a:gd name="connsiteX7" fmla="*/ 288820 w 348747"/>
                    <a:gd name="connsiteY7" fmla="*/ 0 h 1202474"/>
                    <a:gd name="connsiteX8" fmla="*/ 288820 w 348747"/>
                    <a:gd name="connsiteY8" fmla="*/ 0 h 1202474"/>
                    <a:gd name="connsiteX9" fmla="*/ 175870 w 348747"/>
                    <a:gd name="connsiteY9" fmla="*/ 115996 h 1202474"/>
                    <a:gd name="connsiteX10" fmla="*/ 180966 w 348747"/>
                    <a:gd name="connsiteY10" fmla="*/ 330688 h 120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47" h="1202474">
                      <a:moveTo>
                        <a:pt x="0" y="1202475"/>
                      </a:moveTo>
                      <a:lnTo>
                        <a:pt x="17985" y="1097094"/>
                      </a:lnTo>
                      <a:cubicBezTo>
                        <a:pt x="21969" y="1073695"/>
                        <a:pt x="32807" y="1052056"/>
                        <a:pt x="49094" y="1034756"/>
                      </a:cubicBezTo>
                      <a:lnTo>
                        <a:pt x="240839" y="831617"/>
                      </a:lnTo>
                      <a:cubicBezTo>
                        <a:pt x="317233" y="750689"/>
                        <a:pt x="355957" y="642024"/>
                        <a:pt x="347638" y="531658"/>
                      </a:cubicBezTo>
                      <a:lnTo>
                        <a:pt x="330239" y="300604"/>
                      </a:lnTo>
                      <a:lnTo>
                        <a:pt x="318815" y="28794"/>
                      </a:lnTo>
                      <a:cubicBezTo>
                        <a:pt x="318112" y="12726"/>
                        <a:pt x="304930" y="0"/>
                        <a:pt x="288820" y="0"/>
                      </a:cubicBezTo>
                      <a:lnTo>
                        <a:pt x="288820" y="0"/>
                      </a:lnTo>
                      <a:cubicBezTo>
                        <a:pt x="225256" y="0"/>
                        <a:pt x="174229" y="52427"/>
                        <a:pt x="175870" y="115996"/>
                      </a:cubicBezTo>
                      <a:lnTo>
                        <a:pt x="180966" y="330688"/>
                      </a:lnTo>
                    </a:path>
                  </a:pathLst>
                </a:custGeom>
                <a:noFill/>
                <a:ln w="5825" cap="rnd">
                  <a:solidFill>
                    <a:srgbClr val="2228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A4C03D7-808A-B9F9-72B1-B0D927A0FD45}"/>
              </a:ext>
            </a:extLst>
          </p:cNvPr>
          <p:cNvSpPr txBox="1"/>
          <p:nvPr/>
        </p:nvSpPr>
        <p:spPr>
          <a:xfrm>
            <a:off x="1848653" y="2719044"/>
            <a:ext cx="264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2F43C-2A0B-337C-7C25-C1D99708E9B2}"/>
              </a:ext>
            </a:extLst>
          </p:cNvPr>
          <p:cNvSpPr txBox="1"/>
          <p:nvPr/>
        </p:nvSpPr>
        <p:spPr>
          <a:xfrm>
            <a:off x="1848653" y="3529780"/>
            <a:ext cx="264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>
                <a:solidFill>
                  <a:srgbClr val="0070C0"/>
                </a:solidFill>
              </a:rPr>
              <a:t>Ease of Accessing Care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B115CB-EFD6-D719-0F75-993C092A3CA4}"/>
              </a:ext>
            </a:extLst>
          </p:cNvPr>
          <p:cNvSpPr txBox="1"/>
          <p:nvPr/>
        </p:nvSpPr>
        <p:spPr>
          <a:xfrm>
            <a:off x="1848653" y="4452309"/>
            <a:ext cx="2786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Respect and Empathy</a:t>
            </a:r>
          </a:p>
        </p:txBody>
      </p:sp>
      <p:grpSp>
        <p:nvGrpSpPr>
          <p:cNvPr id="32" name="Graphic 28">
            <a:extLst>
              <a:ext uri="{FF2B5EF4-FFF2-40B4-BE49-F238E27FC236}">
                <a16:creationId xmlns:a16="http://schemas.microsoft.com/office/drawing/2014/main" id="{02CCC3C4-0B27-24DD-A83A-9C1A91FAC755}"/>
              </a:ext>
            </a:extLst>
          </p:cNvPr>
          <p:cNvGrpSpPr/>
          <p:nvPr/>
        </p:nvGrpSpPr>
        <p:grpSpPr>
          <a:xfrm>
            <a:off x="6473557" y="3118890"/>
            <a:ext cx="457200" cy="457200"/>
            <a:chOff x="3436264" y="5714353"/>
            <a:chExt cx="1361156" cy="1378515"/>
          </a:xfrm>
          <a:noFill/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7AF07E9E-C863-10BE-38B9-146B91117A42}"/>
                </a:ext>
              </a:extLst>
            </p:cNvPr>
            <p:cNvSpPr/>
            <p:nvPr/>
          </p:nvSpPr>
          <p:spPr>
            <a:xfrm rot="-2700000">
              <a:off x="3489973" y="6291671"/>
              <a:ext cx="1185474" cy="299299"/>
            </a:xfrm>
            <a:custGeom>
              <a:avLst/>
              <a:gdLst>
                <a:gd name="connsiteX0" fmla="*/ 1035588 w 1185474"/>
                <a:gd name="connsiteY0" fmla="*/ 0 h 299299"/>
                <a:gd name="connsiteX1" fmla="*/ 1185474 w 1185474"/>
                <a:gd name="connsiteY1" fmla="*/ 149650 h 299299"/>
                <a:gd name="connsiteX2" fmla="*/ 1185474 w 1185474"/>
                <a:gd name="connsiteY2" fmla="*/ 149650 h 299299"/>
                <a:gd name="connsiteX3" fmla="*/ 1035588 w 1185474"/>
                <a:gd name="connsiteY3" fmla="*/ 299299 h 299299"/>
                <a:gd name="connsiteX4" fmla="*/ 149887 w 1185474"/>
                <a:gd name="connsiteY4" fmla="*/ 299299 h 299299"/>
                <a:gd name="connsiteX5" fmla="*/ 0 w 1185474"/>
                <a:gd name="connsiteY5" fmla="*/ 149650 h 299299"/>
                <a:gd name="connsiteX6" fmla="*/ 0 w 1185474"/>
                <a:gd name="connsiteY6" fmla="*/ 149650 h 299299"/>
                <a:gd name="connsiteX7" fmla="*/ 149887 w 1185474"/>
                <a:gd name="connsiteY7" fmla="*/ 0 h 29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474" h="299299">
                  <a:moveTo>
                    <a:pt x="1035588" y="0"/>
                  </a:moveTo>
                  <a:cubicBezTo>
                    <a:pt x="1118368" y="0"/>
                    <a:pt x="1185474" y="67000"/>
                    <a:pt x="1185474" y="149650"/>
                  </a:cubicBezTo>
                  <a:lnTo>
                    <a:pt x="1185474" y="149650"/>
                  </a:lnTo>
                  <a:cubicBezTo>
                    <a:pt x="1185474" y="232299"/>
                    <a:pt x="1118368" y="299299"/>
                    <a:pt x="1035588" y="299299"/>
                  </a:cubicBezTo>
                  <a:lnTo>
                    <a:pt x="149887" y="299299"/>
                  </a:lnTo>
                  <a:cubicBezTo>
                    <a:pt x="67107" y="299299"/>
                    <a:pt x="0" y="232299"/>
                    <a:pt x="0" y="149650"/>
                  </a:cubicBezTo>
                  <a:lnTo>
                    <a:pt x="0" y="149650"/>
                  </a:lnTo>
                  <a:cubicBezTo>
                    <a:pt x="0" y="67000"/>
                    <a:pt x="67107" y="0"/>
                    <a:pt x="149887" y="0"/>
                  </a:cubicBezTo>
                  <a:close/>
                </a:path>
              </a:pathLst>
            </a:custGeom>
            <a:noFill/>
            <a:ln w="5941" cap="flat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83905B0E-5495-0522-0C0E-CA0F84CD2ACB}"/>
                </a:ext>
              </a:extLst>
            </p:cNvPr>
            <p:cNvSpPr/>
            <p:nvPr/>
          </p:nvSpPr>
          <p:spPr>
            <a:xfrm>
              <a:off x="3436264" y="6862881"/>
              <a:ext cx="230416" cy="229986"/>
            </a:xfrm>
            <a:custGeom>
              <a:avLst/>
              <a:gdLst>
                <a:gd name="connsiteX0" fmla="*/ 0 w 230416"/>
                <a:gd name="connsiteY0" fmla="*/ 229986 h 229986"/>
                <a:gd name="connsiteX1" fmla="*/ 230417 w 230416"/>
                <a:gd name="connsiteY1" fmla="*/ 0 h 22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6" h="229986">
                  <a:moveTo>
                    <a:pt x="0" y="229986"/>
                  </a:moveTo>
                  <a:lnTo>
                    <a:pt x="230417" y="0"/>
                  </a:lnTo>
                </a:path>
              </a:pathLst>
            </a:custGeom>
            <a:ln w="5941" cap="flat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E1F46CDD-E14C-C647-193D-A72F8770558C}"/>
                </a:ext>
              </a:extLst>
            </p:cNvPr>
            <p:cNvSpPr/>
            <p:nvPr/>
          </p:nvSpPr>
          <p:spPr>
            <a:xfrm>
              <a:off x="3823973" y="6767032"/>
              <a:ext cx="71472" cy="71359"/>
            </a:xfrm>
            <a:custGeom>
              <a:avLst/>
              <a:gdLst>
                <a:gd name="connsiteX0" fmla="*/ 71472 w 71472"/>
                <a:gd name="connsiteY0" fmla="*/ 71359 h 71359"/>
                <a:gd name="connsiteX1" fmla="*/ 0 w 71472"/>
                <a:gd name="connsiteY1" fmla="*/ 0 h 7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72" h="71359">
                  <a:moveTo>
                    <a:pt x="71472" y="71359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A999A4E9-8641-039D-E618-D684FB071AFD}"/>
                </a:ext>
              </a:extLst>
            </p:cNvPr>
            <p:cNvSpPr/>
            <p:nvPr/>
          </p:nvSpPr>
          <p:spPr>
            <a:xfrm>
              <a:off x="3918983" y="6722209"/>
              <a:ext cx="46413" cy="46340"/>
            </a:xfrm>
            <a:custGeom>
              <a:avLst/>
              <a:gdLst>
                <a:gd name="connsiteX0" fmla="*/ 46414 w 46413"/>
                <a:gd name="connsiteY0" fmla="*/ 46341 h 46340"/>
                <a:gd name="connsiteX1" fmla="*/ 0 w 46413"/>
                <a:gd name="connsiteY1" fmla="*/ 0 h 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13" h="46340">
                  <a:moveTo>
                    <a:pt x="46414" y="46341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99F7D632-6956-7E91-9FE6-3E45425E8CDB}"/>
                </a:ext>
              </a:extLst>
            </p:cNvPr>
            <p:cNvSpPr/>
            <p:nvPr/>
          </p:nvSpPr>
          <p:spPr>
            <a:xfrm>
              <a:off x="4058886" y="6582528"/>
              <a:ext cx="46413" cy="46340"/>
            </a:xfrm>
            <a:custGeom>
              <a:avLst/>
              <a:gdLst>
                <a:gd name="connsiteX0" fmla="*/ 46414 w 46413"/>
                <a:gd name="connsiteY0" fmla="*/ 46341 h 46340"/>
                <a:gd name="connsiteX1" fmla="*/ 0 w 46413"/>
                <a:gd name="connsiteY1" fmla="*/ 0 h 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13" h="46340">
                  <a:moveTo>
                    <a:pt x="46414" y="46341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F3B770C8-0B61-C6A6-ABDD-6A050D2FA77C}"/>
                </a:ext>
              </a:extLst>
            </p:cNvPr>
            <p:cNvSpPr/>
            <p:nvPr/>
          </p:nvSpPr>
          <p:spPr>
            <a:xfrm>
              <a:off x="4198789" y="6442780"/>
              <a:ext cx="46413" cy="46406"/>
            </a:xfrm>
            <a:custGeom>
              <a:avLst/>
              <a:gdLst>
                <a:gd name="connsiteX0" fmla="*/ 46414 w 46413"/>
                <a:gd name="connsiteY0" fmla="*/ 46407 h 46406"/>
                <a:gd name="connsiteX1" fmla="*/ 0 w 46413"/>
                <a:gd name="connsiteY1" fmla="*/ 0 h 4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13" h="46406">
                  <a:moveTo>
                    <a:pt x="46414" y="46407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Freeform 50">
              <a:extLst>
                <a:ext uri="{FF2B5EF4-FFF2-40B4-BE49-F238E27FC236}">
                  <a16:creationId xmlns:a16="http://schemas.microsoft.com/office/drawing/2014/main" id="{2DDAD6C7-46CD-E847-54DD-803FF6D7CED7}"/>
                </a:ext>
              </a:extLst>
            </p:cNvPr>
            <p:cNvSpPr/>
            <p:nvPr/>
          </p:nvSpPr>
          <p:spPr>
            <a:xfrm>
              <a:off x="4338692" y="6303098"/>
              <a:ext cx="46413" cy="46340"/>
            </a:xfrm>
            <a:custGeom>
              <a:avLst/>
              <a:gdLst>
                <a:gd name="connsiteX0" fmla="*/ 46414 w 46413"/>
                <a:gd name="connsiteY0" fmla="*/ 46341 h 46340"/>
                <a:gd name="connsiteX1" fmla="*/ 0 w 46413"/>
                <a:gd name="connsiteY1" fmla="*/ 0 h 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13" h="46340">
                  <a:moveTo>
                    <a:pt x="46414" y="46341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3429027C-252A-86EE-B8BA-14211A5AE813}"/>
                </a:ext>
              </a:extLst>
            </p:cNvPr>
            <p:cNvSpPr/>
            <p:nvPr/>
          </p:nvSpPr>
          <p:spPr>
            <a:xfrm>
              <a:off x="3963876" y="6627350"/>
              <a:ext cx="71472" cy="71359"/>
            </a:xfrm>
            <a:custGeom>
              <a:avLst/>
              <a:gdLst>
                <a:gd name="connsiteX0" fmla="*/ 71472 w 71472"/>
                <a:gd name="connsiteY0" fmla="*/ 71359 h 71359"/>
                <a:gd name="connsiteX1" fmla="*/ 0 w 71472"/>
                <a:gd name="connsiteY1" fmla="*/ 0 h 7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72" h="71359">
                  <a:moveTo>
                    <a:pt x="71472" y="71359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6BC7DAB3-4771-0CC9-5FC4-275575239180}"/>
                </a:ext>
              </a:extLst>
            </p:cNvPr>
            <p:cNvSpPr/>
            <p:nvPr/>
          </p:nvSpPr>
          <p:spPr>
            <a:xfrm>
              <a:off x="4103779" y="6487668"/>
              <a:ext cx="71472" cy="71359"/>
            </a:xfrm>
            <a:custGeom>
              <a:avLst/>
              <a:gdLst>
                <a:gd name="connsiteX0" fmla="*/ 71472 w 71472"/>
                <a:gd name="connsiteY0" fmla="*/ 71359 h 71359"/>
                <a:gd name="connsiteX1" fmla="*/ 0 w 71472"/>
                <a:gd name="connsiteY1" fmla="*/ 0 h 7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72" h="71359">
                  <a:moveTo>
                    <a:pt x="71472" y="71359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D44FDBAE-7F32-1AF9-6B48-63816F4342AE}"/>
                </a:ext>
              </a:extLst>
            </p:cNvPr>
            <p:cNvSpPr/>
            <p:nvPr/>
          </p:nvSpPr>
          <p:spPr>
            <a:xfrm>
              <a:off x="4243682" y="6347987"/>
              <a:ext cx="71472" cy="71293"/>
            </a:xfrm>
            <a:custGeom>
              <a:avLst/>
              <a:gdLst>
                <a:gd name="connsiteX0" fmla="*/ 71472 w 71472"/>
                <a:gd name="connsiteY0" fmla="*/ 71293 h 71293"/>
                <a:gd name="connsiteX1" fmla="*/ 0 w 71472"/>
                <a:gd name="connsiteY1" fmla="*/ 0 h 7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72" h="71293">
                  <a:moveTo>
                    <a:pt x="71472" y="71293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ADE64678-4D0B-5747-10D1-DF5043E5E002}"/>
                </a:ext>
              </a:extLst>
            </p:cNvPr>
            <p:cNvSpPr/>
            <p:nvPr/>
          </p:nvSpPr>
          <p:spPr>
            <a:xfrm>
              <a:off x="4383652" y="6208305"/>
              <a:ext cx="71406" cy="71293"/>
            </a:xfrm>
            <a:custGeom>
              <a:avLst/>
              <a:gdLst>
                <a:gd name="connsiteX0" fmla="*/ 71406 w 71406"/>
                <a:gd name="connsiteY0" fmla="*/ 71293 h 71293"/>
                <a:gd name="connsiteX1" fmla="*/ 0 w 71406"/>
                <a:gd name="connsiteY1" fmla="*/ 0 h 7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06" h="71293">
                  <a:moveTo>
                    <a:pt x="71406" y="71293"/>
                  </a:moveTo>
                  <a:lnTo>
                    <a:pt x="0" y="0"/>
                  </a:lnTo>
                </a:path>
              </a:pathLst>
            </a:custGeom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D1F429AE-5BBC-EAAE-3F8D-AFAD9B24A02A}"/>
                </a:ext>
              </a:extLst>
            </p:cNvPr>
            <p:cNvSpPr/>
            <p:nvPr/>
          </p:nvSpPr>
          <p:spPr>
            <a:xfrm rot="-2700000">
              <a:off x="4474248" y="5915074"/>
              <a:ext cx="187176" cy="83043"/>
            </a:xfrm>
            <a:custGeom>
              <a:avLst/>
              <a:gdLst>
                <a:gd name="connsiteX0" fmla="*/ 0 w 187176"/>
                <a:gd name="connsiteY0" fmla="*/ 0 h 83043"/>
                <a:gd name="connsiteX1" fmla="*/ 187177 w 187176"/>
                <a:gd name="connsiteY1" fmla="*/ 0 h 83043"/>
                <a:gd name="connsiteX2" fmla="*/ 187177 w 187176"/>
                <a:gd name="connsiteY2" fmla="*/ 83043 h 83043"/>
                <a:gd name="connsiteX3" fmla="*/ 0 w 187176"/>
                <a:gd name="connsiteY3" fmla="*/ 83043 h 8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76" h="83043">
                  <a:moveTo>
                    <a:pt x="0" y="0"/>
                  </a:moveTo>
                  <a:lnTo>
                    <a:pt x="187177" y="0"/>
                  </a:lnTo>
                  <a:lnTo>
                    <a:pt x="187177" y="83043"/>
                  </a:lnTo>
                  <a:lnTo>
                    <a:pt x="0" y="83043"/>
                  </a:lnTo>
                  <a:close/>
                </a:path>
              </a:pathLst>
            </a:custGeom>
            <a:noFill/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id="{CDAD8FC1-128D-FBB0-90BA-033736580639}"/>
                </a:ext>
              </a:extLst>
            </p:cNvPr>
            <p:cNvSpPr/>
            <p:nvPr/>
          </p:nvSpPr>
          <p:spPr>
            <a:xfrm rot="-2700000">
              <a:off x="4613942" y="5703729"/>
              <a:ext cx="92431" cy="295338"/>
            </a:xfrm>
            <a:custGeom>
              <a:avLst/>
              <a:gdLst>
                <a:gd name="connsiteX0" fmla="*/ 92431 w 92431"/>
                <a:gd name="connsiteY0" fmla="*/ 147669 h 295338"/>
                <a:gd name="connsiteX1" fmla="*/ 46216 w 92431"/>
                <a:gd name="connsiteY1" fmla="*/ 295338 h 295338"/>
                <a:gd name="connsiteX2" fmla="*/ 0 w 92431"/>
                <a:gd name="connsiteY2" fmla="*/ 147669 h 295338"/>
                <a:gd name="connsiteX3" fmla="*/ 46216 w 92431"/>
                <a:gd name="connsiteY3" fmla="*/ 0 h 295338"/>
                <a:gd name="connsiteX4" fmla="*/ 92431 w 92431"/>
                <a:gd name="connsiteY4" fmla="*/ 147669 h 2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31" h="295338">
                  <a:moveTo>
                    <a:pt x="92431" y="147669"/>
                  </a:moveTo>
                  <a:cubicBezTo>
                    <a:pt x="92431" y="229225"/>
                    <a:pt x="71740" y="295338"/>
                    <a:pt x="46216" y="295338"/>
                  </a:cubicBezTo>
                  <a:cubicBezTo>
                    <a:pt x="20691" y="295338"/>
                    <a:pt x="0" y="229225"/>
                    <a:pt x="0" y="147669"/>
                  </a:cubicBezTo>
                  <a:cubicBezTo>
                    <a:pt x="0" y="66114"/>
                    <a:pt x="20691" y="0"/>
                    <a:pt x="46216" y="0"/>
                  </a:cubicBezTo>
                  <a:cubicBezTo>
                    <a:pt x="71740" y="0"/>
                    <a:pt x="92431" y="66114"/>
                    <a:pt x="92431" y="147669"/>
                  </a:cubicBezTo>
                  <a:close/>
                </a:path>
              </a:pathLst>
            </a:custGeom>
            <a:noFill/>
            <a:ln w="5941" cap="rnd">
              <a:solidFill>
                <a:srgbClr val="27252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" name="Graphic 15">
            <a:extLst>
              <a:ext uri="{FF2B5EF4-FFF2-40B4-BE49-F238E27FC236}">
                <a16:creationId xmlns:a16="http://schemas.microsoft.com/office/drawing/2014/main" id="{CBBC7A87-BF00-8B50-9096-32AF36FDA3AB}"/>
              </a:ext>
            </a:extLst>
          </p:cNvPr>
          <p:cNvGrpSpPr>
            <a:grpSpLocks noChangeAspect="1"/>
          </p:cNvGrpSpPr>
          <p:nvPr/>
        </p:nvGrpSpPr>
        <p:grpSpPr>
          <a:xfrm>
            <a:off x="6469407" y="4068854"/>
            <a:ext cx="544678" cy="548640"/>
            <a:chOff x="9315489" y="3286434"/>
            <a:chExt cx="889952" cy="804553"/>
          </a:xfrm>
          <a:noFill/>
        </p:grpSpPr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AD78DB15-661C-6199-A06E-92AEA80CEE60}"/>
                </a:ext>
              </a:extLst>
            </p:cNvPr>
            <p:cNvSpPr/>
            <p:nvPr/>
          </p:nvSpPr>
          <p:spPr>
            <a:xfrm>
              <a:off x="9315489" y="3286434"/>
              <a:ext cx="889952" cy="804553"/>
            </a:xfrm>
            <a:custGeom>
              <a:avLst/>
              <a:gdLst>
                <a:gd name="connsiteX0" fmla="*/ 776950 w 889952"/>
                <a:gd name="connsiteY0" fmla="*/ 44437 h 804553"/>
                <a:gd name="connsiteX1" fmla="*/ 490916 w 889952"/>
                <a:gd name="connsiteY1" fmla="*/ 47770 h 804553"/>
                <a:gd name="connsiteX2" fmla="*/ 444860 w 889952"/>
                <a:gd name="connsiteY2" fmla="*/ 76739 h 804553"/>
                <a:gd name="connsiteX3" fmla="*/ 398804 w 889952"/>
                <a:gd name="connsiteY3" fmla="*/ 47770 h 804553"/>
                <a:gd name="connsiteX4" fmla="*/ 112770 w 889952"/>
                <a:gd name="connsiteY4" fmla="*/ 44437 h 804553"/>
                <a:gd name="connsiteX5" fmla="*/ 282068 w 889952"/>
                <a:gd name="connsiteY5" fmla="*/ 727773 h 804553"/>
                <a:gd name="connsiteX6" fmla="*/ 444988 w 889952"/>
                <a:gd name="connsiteY6" fmla="*/ 804554 h 804553"/>
                <a:gd name="connsiteX7" fmla="*/ 607907 w 889952"/>
                <a:gd name="connsiteY7" fmla="*/ 727773 h 804553"/>
                <a:gd name="connsiteX8" fmla="*/ 777078 w 889952"/>
                <a:gd name="connsiteY8" fmla="*/ 44309 h 80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52" h="804553">
                  <a:moveTo>
                    <a:pt x="776950" y="44437"/>
                  </a:moveTo>
                  <a:cubicBezTo>
                    <a:pt x="657663" y="-29139"/>
                    <a:pt x="553558" y="599"/>
                    <a:pt x="490916" y="47770"/>
                  </a:cubicBezTo>
                  <a:cubicBezTo>
                    <a:pt x="465273" y="67125"/>
                    <a:pt x="452387" y="76739"/>
                    <a:pt x="444860" y="76739"/>
                  </a:cubicBezTo>
                  <a:cubicBezTo>
                    <a:pt x="437333" y="76739"/>
                    <a:pt x="424447" y="67125"/>
                    <a:pt x="398804" y="47770"/>
                  </a:cubicBezTo>
                  <a:cubicBezTo>
                    <a:pt x="336290" y="599"/>
                    <a:pt x="232057" y="-29011"/>
                    <a:pt x="112770" y="44437"/>
                  </a:cubicBezTo>
                  <a:cubicBezTo>
                    <a:pt x="-43643" y="140958"/>
                    <a:pt x="-79110" y="459233"/>
                    <a:pt x="282068" y="727773"/>
                  </a:cubicBezTo>
                  <a:cubicBezTo>
                    <a:pt x="350834" y="778918"/>
                    <a:pt x="385280" y="804554"/>
                    <a:pt x="444988" y="804554"/>
                  </a:cubicBezTo>
                  <a:cubicBezTo>
                    <a:pt x="504695" y="804554"/>
                    <a:pt x="539014" y="778918"/>
                    <a:pt x="607907" y="727773"/>
                  </a:cubicBezTo>
                  <a:cubicBezTo>
                    <a:pt x="969085" y="459233"/>
                    <a:pt x="933618" y="140830"/>
                    <a:pt x="777078" y="44309"/>
                  </a:cubicBezTo>
                  <a:close/>
                </a:path>
              </a:pathLst>
            </a:custGeom>
            <a:noFill/>
            <a:ln w="1274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F4689479-DF17-66F1-17EE-A096F25041EF}"/>
                </a:ext>
              </a:extLst>
            </p:cNvPr>
            <p:cNvSpPr/>
            <p:nvPr/>
          </p:nvSpPr>
          <p:spPr>
            <a:xfrm>
              <a:off x="9617587" y="3638892"/>
              <a:ext cx="109973" cy="30706"/>
            </a:xfrm>
            <a:custGeom>
              <a:avLst/>
              <a:gdLst>
                <a:gd name="connsiteX0" fmla="*/ 0 w 109973"/>
                <a:gd name="connsiteY0" fmla="*/ 0 h 30706"/>
                <a:gd name="connsiteX1" fmla="*/ 109974 w 109973"/>
                <a:gd name="connsiteY1" fmla="*/ 0 h 3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973" h="30706">
                  <a:moveTo>
                    <a:pt x="0" y="0"/>
                  </a:moveTo>
                  <a:cubicBezTo>
                    <a:pt x="0" y="0"/>
                    <a:pt x="50011" y="69090"/>
                    <a:pt x="109974" y="0"/>
                  </a:cubicBezTo>
                </a:path>
              </a:pathLst>
            </a:custGeom>
            <a:noFill/>
            <a:ln w="1274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Freeform 60">
              <a:extLst>
                <a:ext uri="{FF2B5EF4-FFF2-40B4-BE49-F238E27FC236}">
                  <a16:creationId xmlns:a16="http://schemas.microsoft.com/office/drawing/2014/main" id="{FD349A4F-5328-F654-A59A-C112A323C123}"/>
                </a:ext>
              </a:extLst>
            </p:cNvPr>
            <p:cNvSpPr/>
            <p:nvPr/>
          </p:nvSpPr>
          <p:spPr>
            <a:xfrm>
              <a:off x="9784462" y="3638892"/>
              <a:ext cx="109973" cy="30706"/>
            </a:xfrm>
            <a:custGeom>
              <a:avLst/>
              <a:gdLst>
                <a:gd name="connsiteX0" fmla="*/ 0 w 109973"/>
                <a:gd name="connsiteY0" fmla="*/ 0 h 30706"/>
                <a:gd name="connsiteX1" fmla="*/ 109974 w 109973"/>
                <a:gd name="connsiteY1" fmla="*/ 0 h 3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973" h="30706">
                  <a:moveTo>
                    <a:pt x="0" y="0"/>
                  </a:moveTo>
                  <a:cubicBezTo>
                    <a:pt x="0" y="0"/>
                    <a:pt x="50011" y="69090"/>
                    <a:pt x="109974" y="0"/>
                  </a:cubicBezTo>
                </a:path>
              </a:pathLst>
            </a:custGeom>
            <a:noFill/>
            <a:ln w="1274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" name="Graphic 15">
              <a:extLst>
                <a:ext uri="{FF2B5EF4-FFF2-40B4-BE49-F238E27FC236}">
                  <a16:creationId xmlns:a16="http://schemas.microsoft.com/office/drawing/2014/main" id="{E72E7F14-8321-0AB2-BB86-E69D30E4CD69}"/>
                </a:ext>
              </a:extLst>
            </p:cNvPr>
            <p:cNvGrpSpPr/>
            <p:nvPr/>
          </p:nvGrpSpPr>
          <p:grpSpPr>
            <a:xfrm>
              <a:off x="9560304" y="3699650"/>
              <a:ext cx="391031" cy="114266"/>
              <a:chOff x="9560304" y="3699650"/>
              <a:chExt cx="391031" cy="114266"/>
            </a:xfrm>
            <a:noFill/>
          </p:grpSpPr>
          <p:sp>
            <p:nvSpPr>
              <p:cNvPr id="51" name="Freeform 62">
                <a:extLst>
                  <a:ext uri="{FF2B5EF4-FFF2-40B4-BE49-F238E27FC236}">
                    <a16:creationId xmlns:a16="http://schemas.microsoft.com/office/drawing/2014/main" id="{5F5AE384-AE41-39D5-9E9E-9287A90B41D0}"/>
                  </a:ext>
                </a:extLst>
              </p:cNvPr>
              <p:cNvSpPr/>
              <p:nvPr/>
            </p:nvSpPr>
            <p:spPr>
              <a:xfrm>
                <a:off x="9639914" y="3760536"/>
                <a:ext cx="232577" cy="53380"/>
              </a:xfrm>
              <a:custGeom>
                <a:avLst/>
                <a:gdLst>
                  <a:gd name="connsiteX0" fmla="*/ 0 w 232577"/>
                  <a:gd name="connsiteY0" fmla="*/ 0 h 53380"/>
                  <a:gd name="connsiteX1" fmla="*/ 232578 w 232577"/>
                  <a:gd name="connsiteY1" fmla="*/ 0 h 5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577" h="53380">
                    <a:moveTo>
                      <a:pt x="0" y="0"/>
                    </a:moveTo>
                    <a:cubicBezTo>
                      <a:pt x="0" y="0"/>
                      <a:pt x="105636" y="120106"/>
                      <a:pt x="232578" y="0"/>
                    </a:cubicBezTo>
                  </a:path>
                </a:pathLst>
              </a:custGeom>
              <a:noFill/>
              <a:ln w="1274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Freeform 1407">
                <a:extLst>
                  <a:ext uri="{FF2B5EF4-FFF2-40B4-BE49-F238E27FC236}">
                    <a16:creationId xmlns:a16="http://schemas.microsoft.com/office/drawing/2014/main" id="{F82FC221-75C0-A8CF-4BEE-5C42A6DC19C4}"/>
                  </a:ext>
                </a:extLst>
              </p:cNvPr>
              <p:cNvSpPr/>
              <p:nvPr/>
            </p:nvSpPr>
            <p:spPr>
              <a:xfrm>
                <a:off x="9560304" y="3704136"/>
                <a:ext cx="78844" cy="79216"/>
              </a:xfrm>
              <a:custGeom>
                <a:avLst/>
                <a:gdLst>
                  <a:gd name="connsiteX0" fmla="*/ 78844 w 78844"/>
                  <a:gd name="connsiteY0" fmla="*/ 39608 h 79216"/>
                  <a:gd name="connsiteX1" fmla="*/ 39422 w 78844"/>
                  <a:gd name="connsiteY1" fmla="*/ 79216 h 79216"/>
                  <a:gd name="connsiteX2" fmla="*/ 0 w 78844"/>
                  <a:gd name="connsiteY2" fmla="*/ 39608 h 79216"/>
                  <a:gd name="connsiteX3" fmla="*/ 39422 w 78844"/>
                  <a:gd name="connsiteY3" fmla="*/ 0 h 79216"/>
                  <a:gd name="connsiteX4" fmla="*/ 78844 w 78844"/>
                  <a:gd name="connsiteY4" fmla="*/ 39608 h 7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44" h="79216">
                    <a:moveTo>
                      <a:pt x="78844" y="39608"/>
                    </a:moveTo>
                    <a:cubicBezTo>
                      <a:pt x="78844" y="61483"/>
                      <a:pt x="61194" y="79216"/>
                      <a:pt x="39422" y="79216"/>
                    </a:cubicBezTo>
                    <a:cubicBezTo>
                      <a:pt x="17650" y="79216"/>
                      <a:pt x="0" y="61483"/>
                      <a:pt x="0" y="39608"/>
                    </a:cubicBezTo>
                    <a:cubicBezTo>
                      <a:pt x="0" y="17733"/>
                      <a:pt x="17650" y="0"/>
                      <a:pt x="39422" y="0"/>
                    </a:cubicBezTo>
                    <a:cubicBezTo>
                      <a:pt x="61194" y="0"/>
                      <a:pt x="78844" y="17733"/>
                      <a:pt x="78844" y="39608"/>
                    </a:cubicBezTo>
                    <a:close/>
                  </a:path>
                </a:pathLst>
              </a:custGeom>
              <a:noFill/>
              <a:ln w="828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Freeform 1408">
                <a:extLst>
                  <a:ext uri="{FF2B5EF4-FFF2-40B4-BE49-F238E27FC236}">
                    <a16:creationId xmlns:a16="http://schemas.microsoft.com/office/drawing/2014/main" id="{FE08131A-01F5-62F3-786D-E82064207B17}"/>
                  </a:ext>
                </a:extLst>
              </p:cNvPr>
              <p:cNvSpPr/>
              <p:nvPr/>
            </p:nvSpPr>
            <p:spPr>
              <a:xfrm>
                <a:off x="9872492" y="3699650"/>
                <a:ext cx="78844" cy="79216"/>
              </a:xfrm>
              <a:custGeom>
                <a:avLst/>
                <a:gdLst>
                  <a:gd name="connsiteX0" fmla="*/ 78844 w 78844"/>
                  <a:gd name="connsiteY0" fmla="*/ 39608 h 79216"/>
                  <a:gd name="connsiteX1" fmla="*/ 39422 w 78844"/>
                  <a:gd name="connsiteY1" fmla="*/ 79216 h 79216"/>
                  <a:gd name="connsiteX2" fmla="*/ 0 w 78844"/>
                  <a:gd name="connsiteY2" fmla="*/ 39608 h 79216"/>
                  <a:gd name="connsiteX3" fmla="*/ 39422 w 78844"/>
                  <a:gd name="connsiteY3" fmla="*/ 0 h 79216"/>
                  <a:gd name="connsiteX4" fmla="*/ 78844 w 78844"/>
                  <a:gd name="connsiteY4" fmla="*/ 39608 h 7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44" h="79216">
                    <a:moveTo>
                      <a:pt x="78844" y="39608"/>
                    </a:moveTo>
                    <a:cubicBezTo>
                      <a:pt x="78844" y="61483"/>
                      <a:pt x="61194" y="79216"/>
                      <a:pt x="39422" y="79216"/>
                    </a:cubicBezTo>
                    <a:cubicBezTo>
                      <a:pt x="17650" y="79216"/>
                      <a:pt x="0" y="61483"/>
                      <a:pt x="0" y="39608"/>
                    </a:cubicBezTo>
                    <a:cubicBezTo>
                      <a:pt x="0" y="17733"/>
                      <a:pt x="17650" y="0"/>
                      <a:pt x="39422" y="0"/>
                    </a:cubicBezTo>
                    <a:cubicBezTo>
                      <a:pt x="61194" y="0"/>
                      <a:pt x="78844" y="17733"/>
                      <a:pt x="78844" y="39608"/>
                    </a:cubicBezTo>
                    <a:close/>
                  </a:path>
                </a:pathLst>
              </a:custGeom>
              <a:noFill/>
              <a:ln w="8284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" name="Graphic 25">
            <a:extLst>
              <a:ext uri="{FF2B5EF4-FFF2-40B4-BE49-F238E27FC236}">
                <a16:creationId xmlns:a16="http://schemas.microsoft.com/office/drawing/2014/main" id="{1009C0C9-6699-3D30-9C02-75E416971EAC}"/>
              </a:ext>
            </a:extLst>
          </p:cNvPr>
          <p:cNvGrpSpPr>
            <a:grpSpLocks noChangeAspect="1"/>
          </p:cNvGrpSpPr>
          <p:nvPr/>
        </p:nvGrpSpPr>
        <p:grpSpPr>
          <a:xfrm>
            <a:off x="9114284" y="3063745"/>
            <a:ext cx="575954" cy="548640"/>
            <a:chOff x="3659897" y="3389315"/>
            <a:chExt cx="891291" cy="761501"/>
          </a:xfrm>
          <a:noFill/>
        </p:grpSpPr>
        <p:sp>
          <p:nvSpPr>
            <p:cNvPr id="55" name="Freeform 1410">
              <a:extLst>
                <a:ext uri="{FF2B5EF4-FFF2-40B4-BE49-F238E27FC236}">
                  <a16:creationId xmlns:a16="http://schemas.microsoft.com/office/drawing/2014/main" id="{3D0B52ED-1E3D-EBDC-FD04-BE3A1A520C4A}"/>
                </a:ext>
              </a:extLst>
            </p:cNvPr>
            <p:cNvSpPr/>
            <p:nvPr/>
          </p:nvSpPr>
          <p:spPr>
            <a:xfrm>
              <a:off x="3659897" y="3389315"/>
              <a:ext cx="841652" cy="761501"/>
            </a:xfrm>
            <a:custGeom>
              <a:avLst/>
              <a:gdLst>
                <a:gd name="connsiteX0" fmla="*/ 786217 w 841652"/>
                <a:gd name="connsiteY0" fmla="*/ 86871 h 761501"/>
                <a:gd name="connsiteX1" fmla="*/ 735491 w 841652"/>
                <a:gd name="connsiteY1" fmla="*/ 42105 h 761501"/>
                <a:gd name="connsiteX2" fmla="*/ 464833 w 841652"/>
                <a:gd name="connsiteY2" fmla="*/ 45138 h 761501"/>
                <a:gd name="connsiteX3" fmla="*/ 421233 w 841652"/>
                <a:gd name="connsiteY3" fmla="*/ 72677 h 761501"/>
                <a:gd name="connsiteX4" fmla="*/ 377633 w 841652"/>
                <a:gd name="connsiteY4" fmla="*/ 45138 h 761501"/>
                <a:gd name="connsiteX5" fmla="*/ 106855 w 841652"/>
                <a:gd name="connsiteY5" fmla="*/ 42105 h 761501"/>
                <a:gd name="connsiteX6" fmla="*/ 267003 w 841652"/>
                <a:gd name="connsiteY6" fmla="*/ 688834 h 761501"/>
                <a:gd name="connsiteX7" fmla="*/ 421233 w 841652"/>
                <a:gd name="connsiteY7" fmla="*/ 761502 h 761501"/>
                <a:gd name="connsiteX8" fmla="*/ 575343 w 841652"/>
                <a:gd name="connsiteY8" fmla="*/ 688834 h 761501"/>
                <a:gd name="connsiteX9" fmla="*/ 841653 w 841652"/>
                <a:gd name="connsiteY9" fmla="*/ 278669 h 76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652" h="761501">
                  <a:moveTo>
                    <a:pt x="786217" y="86871"/>
                  </a:moveTo>
                  <a:cubicBezTo>
                    <a:pt x="771603" y="68916"/>
                    <a:pt x="754453" y="53752"/>
                    <a:pt x="735491" y="42105"/>
                  </a:cubicBezTo>
                  <a:cubicBezTo>
                    <a:pt x="622566" y="-27529"/>
                    <a:pt x="524013" y="495"/>
                    <a:pt x="464833" y="45138"/>
                  </a:cubicBezTo>
                  <a:cubicBezTo>
                    <a:pt x="440436" y="63457"/>
                    <a:pt x="428359" y="72677"/>
                    <a:pt x="421233" y="72677"/>
                  </a:cubicBezTo>
                  <a:cubicBezTo>
                    <a:pt x="414107" y="72677"/>
                    <a:pt x="401909" y="63457"/>
                    <a:pt x="377633" y="45138"/>
                  </a:cubicBezTo>
                  <a:cubicBezTo>
                    <a:pt x="318453" y="495"/>
                    <a:pt x="219900" y="-27529"/>
                    <a:pt x="106855" y="42105"/>
                  </a:cubicBezTo>
                  <a:cubicBezTo>
                    <a:pt x="-41337" y="133334"/>
                    <a:pt x="-74913" y="434680"/>
                    <a:pt x="267003" y="688834"/>
                  </a:cubicBezTo>
                  <a:cubicBezTo>
                    <a:pt x="332101" y="737239"/>
                    <a:pt x="364710" y="761502"/>
                    <a:pt x="421233" y="761502"/>
                  </a:cubicBezTo>
                  <a:cubicBezTo>
                    <a:pt x="477756" y="761502"/>
                    <a:pt x="510245" y="737239"/>
                    <a:pt x="575343" y="688834"/>
                  </a:cubicBezTo>
                  <a:cubicBezTo>
                    <a:pt x="758801" y="552476"/>
                    <a:pt x="834164" y="402410"/>
                    <a:pt x="841653" y="278669"/>
                  </a:cubicBezTo>
                </a:path>
              </a:pathLst>
            </a:custGeom>
            <a:noFill/>
            <a:ln w="1206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Freeform 1411">
              <a:extLst>
                <a:ext uri="{FF2B5EF4-FFF2-40B4-BE49-F238E27FC236}">
                  <a16:creationId xmlns:a16="http://schemas.microsoft.com/office/drawing/2014/main" id="{9C2C933C-1C87-A0CB-F580-9396D4E481A7}"/>
                </a:ext>
              </a:extLst>
            </p:cNvPr>
            <p:cNvSpPr/>
            <p:nvPr/>
          </p:nvSpPr>
          <p:spPr>
            <a:xfrm>
              <a:off x="3952142" y="3747930"/>
              <a:ext cx="104108" cy="29061"/>
            </a:xfrm>
            <a:custGeom>
              <a:avLst/>
              <a:gdLst>
                <a:gd name="connsiteX0" fmla="*/ 0 w 104108"/>
                <a:gd name="connsiteY0" fmla="*/ 0 h 29061"/>
                <a:gd name="connsiteX1" fmla="*/ 104108 w 104108"/>
                <a:gd name="connsiteY1" fmla="*/ 0 h 2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08" h="29061">
                  <a:moveTo>
                    <a:pt x="0" y="0"/>
                  </a:moveTo>
                  <a:cubicBezTo>
                    <a:pt x="0" y="0"/>
                    <a:pt x="47344" y="65389"/>
                    <a:pt x="104108" y="0"/>
                  </a:cubicBezTo>
                </a:path>
              </a:pathLst>
            </a:custGeom>
            <a:noFill/>
            <a:ln w="1206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Freeform 1412">
              <a:extLst>
                <a:ext uri="{FF2B5EF4-FFF2-40B4-BE49-F238E27FC236}">
                  <a16:creationId xmlns:a16="http://schemas.microsoft.com/office/drawing/2014/main" id="{F91A36C7-4F3E-8D8D-077B-4437E3F885D1}"/>
                </a:ext>
              </a:extLst>
            </p:cNvPr>
            <p:cNvSpPr/>
            <p:nvPr/>
          </p:nvSpPr>
          <p:spPr>
            <a:xfrm>
              <a:off x="4110116" y="3747930"/>
              <a:ext cx="104108" cy="29061"/>
            </a:xfrm>
            <a:custGeom>
              <a:avLst/>
              <a:gdLst>
                <a:gd name="connsiteX0" fmla="*/ 0 w 104108"/>
                <a:gd name="connsiteY0" fmla="*/ 0 h 29061"/>
                <a:gd name="connsiteX1" fmla="*/ 104108 w 104108"/>
                <a:gd name="connsiteY1" fmla="*/ 0 h 2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08" h="29061">
                  <a:moveTo>
                    <a:pt x="0" y="0"/>
                  </a:moveTo>
                  <a:cubicBezTo>
                    <a:pt x="0" y="0"/>
                    <a:pt x="47344" y="65389"/>
                    <a:pt x="104108" y="0"/>
                  </a:cubicBezTo>
                </a:path>
              </a:pathLst>
            </a:custGeom>
            <a:noFill/>
            <a:ln w="1206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Freeform 1413">
              <a:extLst>
                <a:ext uri="{FF2B5EF4-FFF2-40B4-BE49-F238E27FC236}">
                  <a16:creationId xmlns:a16="http://schemas.microsoft.com/office/drawing/2014/main" id="{2269EC1E-D5BE-EE32-EE29-49540DBAB863}"/>
                </a:ext>
              </a:extLst>
            </p:cNvPr>
            <p:cNvSpPr/>
            <p:nvPr/>
          </p:nvSpPr>
          <p:spPr>
            <a:xfrm>
              <a:off x="4030284" y="3813373"/>
              <a:ext cx="104108" cy="29061"/>
            </a:xfrm>
            <a:custGeom>
              <a:avLst/>
              <a:gdLst>
                <a:gd name="connsiteX0" fmla="*/ 104108 w 104108"/>
                <a:gd name="connsiteY0" fmla="*/ 29062 h 29061"/>
                <a:gd name="connsiteX1" fmla="*/ 0 w 104108"/>
                <a:gd name="connsiteY1" fmla="*/ 29062 h 2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08" h="29061">
                  <a:moveTo>
                    <a:pt x="104108" y="29062"/>
                  </a:moveTo>
                  <a:cubicBezTo>
                    <a:pt x="104108" y="29062"/>
                    <a:pt x="56764" y="-36327"/>
                    <a:pt x="0" y="29062"/>
                  </a:cubicBezTo>
                </a:path>
              </a:pathLst>
            </a:custGeom>
            <a:noFill/>
            <a:ln w="1206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" name="Graphic 25">
              <a:extLst>
                <a:ext uri="{FF2B5EF4-FFF2-40B4-BE49-F238E27FC236}">
                  <a16:creationId xmlns:a16="http://schemas.microsoft.com/office/drawing/2014/main" id="{C481253D-32FE-7642-92BB-4C48D0816419}"/>
                </a:ext>
              </a:extLst>
            </p:cNvPr>
            <p:cNvGrpSpPr/>
            <p:nvPr/>
          </p:nvGrpSpPr>
          <p:grpSpPr>
            <a:xfrm>
              <a:off x="4382344" y="3451801"/>
              <a:ext cx="168844" cy="223704"/>
              <a:chOff x="4382344" y="3451801"/>
              <a:chExt cx="168844" cy="223704"/>
            </a:xfrm>
            <a:noFill/>
          </p:grpSpPr>
          <p:sp>
            <p:nvSpPr>
              <p:cNvPr id="60" name="Freeform 1415">
                <a:extLst>
                  <a:ext uri="{FF2B5EF4-FFF2-40B4-BE49-F238E27FC236}">
                    <a16:creationId xmlns:a16="http://schemas.microsoft.com/office/drawing/2014/main" id="{8F5C02A8-A4CF-9F40-5A62-FDBCB0DEE092}"/>
                  </a:ext>
                </a:extLst>
              </p:cNvPr>
              <p:cNvSpPr/>
              <p:nvPr/>
            </p:nvSpPr>
            <p:spPr>
              <a:xfrm>
                <a:off x="4382344" y="3451801"/>
                <a:ext cx="168844" cy="223704"/>
              </a:xfrm>
              <a:custGeom>
                <a:avLst/>
                <a:gdLst>
                  <a:gd name="connsiteX0" fmla="*/ 168844 w 168844"/>
                  <a:gd name="connsiteY0" fmla="*/ 138905 h 223704"/>
                  <a:gd name="connsiteX1" fmla="*/ 84422 w 168844"/>
                  <a:gd name="connsiteY1" fmla="*/ 223704 h 223704"/>
                  <a:gd name="connsiteX2" fmla="*/ 0 w 168844"/>
                  <a:gd name="connsiteY2" fmla="*/ 138905 h 223704"/>
                  <a:gd name="connsiteX3" fmla="*/ 84422 w 168844"/>
                  <a:gd name="connsiteY3" fmla="*/ 0 h 223704"/>
                  <a:gd name="connsiteX4" fmla="*/ 168844 w 168844"/>
                  <a:gd name="connsiteY4" fmla="*/ 138905 h 22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844" h="223704">
                    <a:moveTo>
                      <a:pt x="168844" y="138905"/>
                    </a:moveTo>
                    <a:cubicBezTo>
                      <a:pt x="168844" y="185733"/>
                      <a:pt x="131041" y="223704"/>
                      <a:pt x="84422" y="223704"/>
                    </a:cubicBezTo>
                    <a:cubicBezTo>
                      <a:pt x="37803" y="223704"/>
                      <a:pt x="0" y="185733"/>
                      <a:pt x="0" y="138905"/>
                    </a:cubicBezTo>
                    <a:cubicBezTo>
                      <a:pt x="0" y="92078"/>
                      <a:pt x="84422" y="0"/>
                      <a:pt x="84422" y="0"/>
                    </a:cubicBezTo>
                    <a:cubicBezTo>
                      <a:pt x="84422" y="0"/>
                      <a:pt x="168844" y="92078"/>
                      <a:pt x="168844" y="138905"/>
                    </a:cubicBezTo>
                    <a:close/>
                  </a:path>
                </a:pathLst>
              </a:custGeom>
              <a:noFill/>
              <a:ln w="1206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Freeform 1416">
                <a:extLst>
                  <a:ext uri="{FF2B5EF4-FFF2-40B4-BE49-F238E27FC236}">
                    <a16:creationId xmlns:a16="http://schemas.microsoft.com/office/drawing/2014/main" id="{E72AB2A3-1444-67B1-5AA0-EE33B779599C}"/>
                  </a:ext>
                </a:extLst>
              </p:cNvPr>
              <p:cNvSpPr/>
              <p:nvPr/>
            </p:nvSpPr>
            <p:spPr>
              <a:xfrm>
                <a:off x="4501308" y="3577969"/>
                <a:ext cx="22648" cy="56047"/>
              </a:xfrm>
              <a:custGeom>
                <a:avLst/>
                <a:gdLst>
                  <a:gd name="connsiteX0" fmla="*/ 20290 w 22648"/>
                  <a:gd name="connsiteY0" fmla="*/ 0 h 56047"/>
                  <a:gd name="connsiteX1" fmla="*/ 0 w 22648"/>
                  <a:gd name="connsiteY1" fmla="*/ 56047 h 5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648" h="56047">
                    <a:moveTo>
                      <a:pt x="20290" y="0"/>
                    </a:moveTo>
                    <a:cubicBezTo>
                      <a:pt x="20290" y="0"/>
                      <a:pt x="32851" y="36516"/>
                      <a:pt x="0" y="56047"/>
                    </a:cubicBezTo>
                  </a:path>
                </a:pathLst>
              </a:custGeom>
              <a:noFill/>
              <a:ln w="1206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raphic 61" descr="Walk outline">
            <a:extLst>
              <a:ext uri="{FF2B5EF4-FFF2-40B4-BE49-F238E27FC236}">
                <a16:creationId xmlns:a16="http://schemas.microsoft.com/office/drawing/2014/main" id="{ABA885EA-3E8B-725E-537F-52985D661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3380" y="4099191"/>
            <a:ext cx="640080" cy="64008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DD3F0F7-FE19-B9BA-FDD8-3B55D6BA1E23}"/>
              </a:ext>
            </a:extLst>
          </p:cNvPr>
          <p:cNvSpPr txBox="1"/>
          <p:nvPr/>
        </p:nvSpPr>
        <p:spPr>
          <a:xfrm>
            <a:off x="7267964" y="3230755"/>
            <a:ext cx="1398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>
                <a:solidFill>
                  <a:srgbClr val="0070C0"/>
                </a:solidFill>
              </a:rPr>
              <a:t>Pain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>
                <a:solidFill>
                  <a:srgbClr val="0070C0"/>
                </a:solidFill>
              </a:rPr>
              <a:t>Management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5BC153-89F2-4658-7992-1A0BB186F833}"/>
              </a:ext>
            </a:extLst>
          </p:cNvPr>
          <p:cNvSpPr txBox="1"/>
          <p:nvPr/>
        </p:nvSpPr>
        <p:spPr>
          <a:xfrm>
            <a:off x="6469407" y="4099191"/>
            <a:ext cx="2644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>
                <a:solidFill>
                  <a:srgbClr val="0070C0"/>
                </a:solidFill>
              </a:rPr>
              <a:t>Emotional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>
                <a:solidFill>
                  <a:srgbClr val="0070C0"/>
                </a:solidFill>
              </a:rPr>
              <a:t>Wellbeing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20321E-541B-2FE3-8D9E-D6B83DFF029B}"/>
              </a:ext>
            </a:extLst>
          </p:cNvPr>
          <p:cNvSpPr txBox="1">
            <a:spLocks noChangeAspect="1"/>
          </p:cNvSpPr>
          <p:nvPr/>
        </p:nvSpPr>
        <p:spPr>
          <a:xfrm>
            <a:off x="9559434" y="3275764"/>
            <a:ext cx="195556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>
                <a:solidFill>
                  <a:srgbClr val="0070C0"/>
                </a:solidFill>
              </a:rPr>
              <a:t>Fatigue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81D237-C0EF-AAC0-77F8-DCF37B04F0B1}"/>
              </a:ext>
            </a:extLst>
          </p:cNvPr>
          <p:cNvSpPr txBox="1"/>
          <p:nvPr/>
        </p:nvSpPr>
        <p:spPr>
          <a:xfrm>
            <a:off x="9311608" y="4247050"/>
            <a:ext cx="264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ZA" sz="1400" dirty="0">
                <a:solidFill>
                  <a:srgbClr val="0070C0"/>
                </a:solidFill>
              </a:rPr>
              <a:t>Mobility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4DD50F7C-9782-77C4-075F-9565FDBF4DE5}"/>
              </a:ext>
            </a:extLst>
          </p:cNvPr>
          <p:cNvSpPr>
            <a:spLocks noChangeAspect="1"/>
          </p:cNvSpPr>
          <p:nvPr/>
        </p:nvSpPr>
        <p:spPr>
          <a:xfrm>
            <a:off x="10758967" y="5893218"/>
            <a:ext cx="1197518" cy="716002"/>
          </a:xfrm>
          <a:custGeom>
            <a:avLst/>
            <a:gdLst/>
            <a:ahLst/>
            <a:cxnLst/>
            <a:rect l="l" t="t" r="r" b="b"/>
            <a:pathLst>
              <a:path w="1942365" h="1145186">
                <a:moveTo>
                  <a:pt x="0" y="0"/>
                </a:moveTo>
                <a:lnTo>
                  <a:pt x="1942365" y="0"/>
                </a:lnTo>
                <a:lnTo>
                  <a:pt x="1942365" y="1145186"/>
                </a:lnTo>
                <a:lnTo>
                  <a:pt x="0" y="1145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231EB9-E3BC-F729-8849-79B162201C1D}"/>
              </a:ext>
            </a:extLst>
          </p:cNvPr>
          <p:cNvCxnSpPr/>
          <p:nvPr/>
        </p:nvCxnSpPr>
        <p:spPr>
          <a:xfrm>
            <a:off x="5914663" y="1329861"/>
            <a:ext cx="0" cy="393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3A57-0BB5-C71B-330C-B23E0D22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1">
            <a:extLst>
              <a:ext uri="{FF2B5EF4-FFF2-40B4-BE49-F238E27FC236}">
                <a16:creationId xmlns:a16="http://schemas.microsoft.com/office/drawing/2014/main" id="{AE99DC09-353A-64D4-33E7-A98A3BD3D49F}"/>
              </a:ext>
            </a:extLst>
          </p:cNvPr>
          <p:cNvSpPr txBox="1">
            <a:spLocks/>
          </p:cNvSpPr>
          <p:nvPr/>
        </p:nvSpPr>
        <p:spPr>
          <a:xfrm>
            <a:off x="188152" y="565117"/>
            <a:ext cx="10965107" cy="371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cap="all" spc="300" baseline="0">
                <a:latin typeface="+mj-lt"/>
                <a:ea typeface="+mj-ea"/>
                <a:cs typeface="+mj-cs"/>
              </a:defRPr>
            </a:lvl1pPr>
            <a:lvl2pPr marL="660391" indent="0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82" indent="0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73" indent="0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64" indent="0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151" indent="-330196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542" indent="-330196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933" indent="-330196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324" indent="-330196" algn="l" defTabSz="1320782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Interaction Pathway</a:t>
            </a:r>
            <a:endParaRPr lang="en-US" dirty="0">
              <a:sym typeface="Poppins Bold"/>
            </a:endParaRPr>
          </a:p>
          <a:p>
            <a:endParaRPr lang="en-AU" dirty="0"/>
          </a:p>
        </p:txBody>
      </p:sp>
      <p:sp>
        <p:nvSpPr>
          <p:cNvPr id="139" name="Freeform 2">
            <a:extLst>
              <a:ext uri="{FF2B5EF4-FFF2-40B4-BE49-F238E27FC236}">
                <a16:creationId xmlns:a16="http://schemas.microsoft.com/office/drawing/2014/main" id="{600E5A44-EF72-9F28-54C1-F0419332E53F}"/>
              </a:ext>
            </a:extLst>
          </p:cNvPr>
          <p:cNvSpPr/>
          <p:nvPr/>
        </p:nvSpPr>
        <p:spPr>
          <a:xfrm>
            <a:off x="10102677" y="2223775"/>
            <a:ext cx="1287153" cy="727870"/>
          </a:xfrm>
          <a:custGeom>
            <a:avLst/>
            <a:gdLst/>
            <a:ahLst/>
            <a:cxnLst/>
            <a:rect l="l" t="t" r="r" b="b"/>
            <a:pathLst>
              <a:path w="1859221" h="1051368">
                <a:moveTo>
                  <a:pt x="0" y="0"/>
                </a:moveTo>
                <a:lnTo>
                  <a:pt x="1859221" y="0"/>
                </a:lnTo>
                <a:lnTo>
                  <a:pt x="1859221" y="1051368"/>
                </a:lnTo>
                <a:lnTo>
                  <a:pt x="0" y="1051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reeform 3">
            <a:extLst>
              <a:ext uri="{FF2B5EF4-FFF2-40B4-BE49-F238E27FC236}">
                <a16:creationId xmlns:a16="http://schemas.microsoft.com/office/drawing/2014/main" id="{94CC3C40-363B-C29A-5BA7-85C44B14EB82}"/>
              </a:ext>
            </a:extLst>
          </p:cNvPr>
          <p:cNvSpPr/>
          <p:nvPr/>
        </p:nvSpPr>
        <p:spPr>
          <a:xfrm>
            <a:off x="8731757" y="2278716"/>
            <a:ext cx="1587887" cy="1379451"/>
          </a:xfrm>
          <a:custGeom>
            <a:avLst/>
            <a:gdLst/>
            <a:ahLst/>
            <a:cxnLst/>
            <a:rect l="l" t="t" r="r" b="b"/>
            <a:pathLst>
              <a:path w="2293614" h="1992540">
                <a:moveTo>
                  <a:pt x="0" y="0"/>
                </a:moveTo>
                <a:lnTo>
                  <a:pt x="2293614" y="0"/>
                </a:lnTo>
                <a:lnTo>
                  <a:pt x="2293614" y="1992540"/>
                </a:lnTo>
                <a:lnTo>
                  <a:pt x="0" y="1992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reeform 4">
            <a:extLst>
              <a:ext uri="{FF2B5EF4-FFF2-40B4-BE49-F238E27FC236}">
                <a16:creationId xmlns:a16="http://schemas.microsoft.com/office/drawing/2014/main" id="{F908367B-80C7-EA6B-D3A5-A5F86753229B}"/>
              </a:ext>
            </a:extLst>
          </p:cNvPr>
          <p:cNvSpPr/>
          <p:nvPr/>
        </p:nvSpPr>
        <p:spPr>
          <a:xfrm>
            <a:off x="4390498" y="2960854"/>
            <a:ext cx="4558233" cy="737062"/>
          </a:xfrm>
          <a:custGeom>
            <a:avLst/>
            <a:gdLst/>
            <a:ahLst/>
            <a:cxnLst/>
            <a:rect l="l" t="t" r="r" b="b"/>
            <a:pathLst>
              <a:path w="6584114" h="1064645">
                <a:moveTo>
                  <a:pt x="0" y="0"/>
                </a:moveTo>
                <a:lnTo>
                  <a:pt x="6584115" y="0"/>
                </a:lnTo>
                <a:lnTo>
                  <a:pt x="658411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Group 5">
            <a:extLst>
              <a:ext uri="{FF2B5EF4-FFF2-40B4-BE49-F238E27FC236}">
                <a16:creationId xmlns:a16="http://schemas.microsoft.com/office/drawing/2014/main" id="{46ED8879-F278-53A2-4CF9-115FC24F05E9}"/>
              </a:ext>
            </a:extLst>
          </p:cNvPr>
          <p:cNvGrpSpPr/>
          <p:nvPr/>
        </p:nvGrpSpPr>
        <p:grpSpPr>
          <a:xfrm>
            <a:off x="8945495" y="3694656"/>
            <a:ext cx="6519" cy="677607"/>
            <a:chOff x="0" y="0"/>
            <a:chExt cx="11982" cy="1245420"/>
          </a:xfrm>
        </p:grpSpPr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FD3D9C01-050A-65A6-0AF9-B1DFECD1B559}"/>
                </a:ext>
              </a:extLst>
            </p:cNvPr>
            <p:cNvSpPr/>
            <p:nvPr/>
          </p:nvSpPr>
          <p:spPr>
            <a:xfrm>
              <a:off x="0" y="0"/>
              <a:ext cx="19050" cy="1252474"/>
            </a:xfrm>
            <a:custGeom>
              <a:avLst/>
              <a:gdLst/>
              <a:ahLst/>
              <a:cxnLst/>
              <a:rect l="l" t="t" r="r" b="b"/>
              <a:pathLst>
                <a:path w="19050" h="1252474">
                  <a:moveTo>
                    <a:pt x="0" y="1242949"/>
                  </a:move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cubicBezTo>
                    <a:pt x="14732" y="0"/>
                    <a:pt x="19050" y="4318"/>
                    <a:pt x="19050" y="9525"/>
                  </a:cubicBezTo>
                  <a:lnTo>
                    <a:pt x="19050" y="1242949"/>
                  </a:lnTo>
                  <a:cubicBezTo>
                    <a:pt x="19050" y="1248156"/>
                    <a:pt x="14732" y="1252474"/>
                    <a:pt x="9525" y="1252474"/>
                  </a:cubicBezTo>
                  <a:cubicBezTo>
                    <a:pt x="4318" y="1252474"/>
                    <a:pt x="0" y="1248283"/>
                    <a:pt x="0" y="1242949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7">
            <a:extLst>
              <a:ext uri="{FF2B5EF4-FFF2-40B4-BE49-F238E27FC236}">
                <a16:creationId xmlns:a16="http://schemas.microsoft.com/office/drawing/2014/main" id="{870C0394-DE4F-5359-3536-ACAEBBE18485}"/>
              </a:ext>
            </a:extLst>
          </p:cNvPr>
          <p:cNvGrpSpPr/>
          <p:nvPr/>
        </p:nvGrpSpPr>
        <p:grpSpPr>
          <a:xfrm>
            <a:off x="10122680" y="884415"/>
            <a:ext cx="6519" cy="1414685"/>
            <a:chOff x="0" y="0"/>
            <a:chExt cx="11982" cy="2600145"/>
          </a:xfrm>
        </p:grpSpPr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B714B30B-CBE8-3D18-6824-B61DD0E4F544}"/>
                </a:ext>
              </a:extLst>
            </p:cNvPr>
            <p:cNvSpPr/>
            <p:nvPr/>
          </p:nvSpPr>
          <p:spPr>
            <a:xfrm>
              <a:off x="0" y="0"/>
              <a:ext cx="19050" cy="2607183"/>
            </a:xfrm>
            <a:custGeom>
              <a:avLst/>
              <a:gdLst/>
              <a:ahLst/>
              <a:cxnLst/>
              <a:rect l="l" t="t" r="r" b="b"/>
              <a:pathLst>
                <a:path w="19050" h="2607183">
                  <a:moveTo>
                    <a:pt x="0" y="2597658"/>
                  </a:move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cubicBezTo>
                    <a:pt x="14732" y="0"/>
                    <a:pt x="19050" y="4318"/>
                    <a:pt x="19050" y="9525"/>
                  </a:cubicBezTo>
                  <a:lnTo>
                    <a:pt x="19050" y="2597658"/>
                  </a:lnTo>
                  <a:cubicBezTo>
                    <a:pt x="19050" y="2602865"/>
                    <a:pt x="14732" y="2607183"/>
                    <a:pt x="9525" y="2607183"/>
                  </a:cubicBezTo>
                  <a:cubicBezTo>
                    <a:pt x="4318" y="2607183"/>
                    <a:pt x="0" y="2602865"/>
                    <a:pt x="0" y="2597658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6" name="Freeform 9">
            <a:extLst>
              <a:ext uri="{FF2B5EF4-FFF2-40B4-BE49-F238E27FC236}">
                <a16:creationId xmlns:a16="http://schemas.microsoft.com/office/drawing/2014/main" id="{A76684A8-2B3A-C003-6C31-64AF7DB367EA}"/>
              </a:ext>
            </a:extLst>
          </p:cNvPr>
          <p:cNvSpPr/>
          <p:nvPr/>
        </p:nvSpPr>
        <p:spPr>
          <a:xfrm>
            <a:off x="9746340" y="2223777"/>
            <a:ext cx="737063" cy="737062"/>
          </a:xfrm>
          <a:custGeom>
            <a:avLst/>
            <a:gdLst/>
            <a:ahLst/>
            <a:cxnLst/>
            <a:rect l="l" t="t" r="r" b="b"/>
            <a:pathLst>
              <a:path w="1064646" h="1064645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reeform 10">
            <a:extLst>
              <a:ext uri="{FF2B5EF4-FFF2-40B4-BE49-F238E27FC236}">
                <a16:creationId xmlns:a16="http://schemas.microsoft.com/office/drawing/2014/main" id="{A2F6F419-A9E5-0E24-603F-75588EC63826}"/>
              </a:ext>
            </a:extLst>
          </p:cNvPr>
          <p:cNvSpPr/>
          <p:nvPr/>
        </p:nvSpPr>
        <p:spPr>
          <a:xfrm>
            <a:off x="8580215" y="2960854"/>
            <a:ext cx="737063" cy="737062"/>
          </a:xfrm>
          <a:custGeom>
            <a:avLst/>
            <a:gdLst/>
            <a:ahLst/>
            <a:cxnLst/>
            <a:rect l="l" t="t" r="r" b="b"/>
            <a:pathLst>
              <a:path w="1064646" h="1064645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" name="Group 11">
            <a:extLst>
              <a:ext uri="{FF2B5EF4-FFF2-40B4-BE49-F238E27FC236}">
                <a16:creationId xmlns:a16="http://schemas.microsoft.com/office/drawing/2014/main" id="{934515C8-DB03-9051-5FFC-52FDADA7AF1A}"/>
              </a:ext>
            </a:extLst>
          </p:cNvPr>
          <p:cNvGrpSpPr/>
          <p:nvPr/>
        </p:nvGrpSpPr>
        <p:grpSpPr>
          <a:xfrm>
            <a:off x="8800120" y="4369004"/>
            <a:ext cx="297276" cy="297276"/>
            <a:chOff x="0" y="0"/>
            <a:chExt cx="546384" cy="546384"/>
          </a:xfrm>
        </p:grpSpPr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602871E4-1543-9BF9-0DA0-A8711F554336}"/>
                </a:ext>
              </a:extLst>
            </p:cNvPr>
            <p:cNvSpPr/>
            <p:nvPr/>
          </p:nvSpPr>
          <p:spPr>
            <a:xfrm>
              <a:off x="0" y="0"/>
              <a:ext cx="546354" cy="546354"/>
            </a:xfrm>
            <a:custGeom>
              <a:avLst/>
              <a:gdLst/>
              <a:ahLst/>
              <a:cxnLst/>
              <a:rect l="l" t="t" r="r" b="b"/>
              <a:pathLst>
                <a:path w="546354" h="546354">
                  <a:moveTo>
                    <a:pt x="0" y="273177"/>
                  </a:moveTo>
                  <a:cubicBezTo>
                    <a:pt x="0" y="122301"/>
                    <a:pt x="122301" y="0"/>
                    <a:pt x="273177" y="0"/>
                  </a:cubicBezTo>
                  <a:cubicBezTo>
                    <a:pt x="424053" y="0"/>
                    <a:pt x="546354" y="122301"/>
                    <a:pt x="546354" y="273177"/>
                  </a:cubicBezTo>
                  <a:cubicBezTo>
                    <a:pt x="546354" y="424053"/>
                    <a:pt x="424053" y="546354"/>
                    <a:pt x="273177" y="546354"/>
                  </a:cubicBezTo>
                  <a:cubicBezTo>
                    <a:pt x="122301" y="546354"/>
                    <a:pt x="0" y="424053"/>
                    <a:pt x="0" y="273177"/>
                  </a:cubicBez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3">
            <a:extLst>
              <a:ext uri="{FF2B5EF4-FFF2-40B4-BE49-F238E27FC236}">
                <a16:creationId xmlns:a16="http://schemas.microsoft.com/office/drawing/2014/main" id="{A2D95025-6567-5D45-A3FC-C81D95506495}"/>
              </a:ext>
            </a:extLst>
          </p:cNvPr>
          <p:cNvGrpSpPr/>
          <p:nvPr/>
        </p:nvGrpSpPr>
        <p:grpSpPr>
          <a:xfrm>
            <a:off x="9990103" y="643811"/>
            <a:ext cx="297276" cy="297276"/>
            <a:chOff x="0" y="0"/>
            <a:chExt cx="546384" cy="546384"/>
          </a:xfrm>
        </p:grpSpPr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9E259B82-15E7-1A47-5BC6-096895892378}"/>
                </a:ext>
              </a:extLst>
            </p:cNvPr>
            <p:cNvSpPr/>
            <p:nvPr/>
          </p:nvSpPr>
          <p:spPr>
            <a:xfrm>
              <a:off x="0" y="0"/>
              <a:ext cx="546354" cy="546354"/>
            </a:xfrm>
            <a:custGeom>
              <a:avLst/>
              <a:gdLst/>
              <a:ahLst/>
              <a:cxnLst/>
              <a:rect l="l" t="t" r="r" b="b"/>
              <a:pathLst>
                <a:path w="546354" h="546354">
                  <a:moveTo>
                    <a:pt x="0" y="273177"/>
                  </a:moveTo>
                  <a:cubicBezTo>
                    <a:pt x="0" y="122301"/>
                    <a:pt x="122301" y="0"/>
                    <a:pt x="273177" y="0"/>
                  </a:cubicBezTo>
                  <a:cubicBezTo>
                    <a:pt x="424053" y="0"/>
                    <a:pt x="546354" y="122301"/>
                    <a:pt x="546354" y="273177"/>
                  </a:cubicBezTo>
                  <a:cubicBezTo>
                    <a:pt x="546354" y="424053"/>
                    <a:pt x="424053" y="546354"/>
                    <a:pt x="273177" y="546354"/>
                  </a:cubicBezTo>
                  <a:cubicBezTo>
                    <a:pt x="122301" y="546354"/>
                    <a:pt x="0" y="424053"/>
                    <a:pt x="0" y="273177"/>
                  </a:cubicBezTo>
                  <a:close/>
                </a:path>
              </a:pathLst>
            </a:custGeom>
            <a:solidFill>
              <a:srgbClr val="001D2F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2" name="Freeform 15">
            <a:extLst>
              <a:ext uri="{FF2B5EF4-FFF2-40B4-BE49-F238E27FC236}">
                <a16:creationId xmlns:a16="http://schemas.microsoft.com/office/drawing/2014/main" id="{7BA3526B-CDFE-0DB3-9079-1197800D296D}"/>
              </a:ext>
            </a:extLst>
          </p:cNvPr>
          <p:cNvSpPr/>
          <p:nvPr/>
        </p:nvSpPr>
        <p:spPr>
          <a:xfrm>
            <a:off x="11021279" y="2223777"/>
            <a:ext cx="737063" cy="737062"/>
          </a:xfrm>
          <a:custGeom>
            <a:avLst/>
            <a:gdLst/>
            <a:ahLst/>
            <a:cxnLst/>
            <a:rect l="l" t="t" r="r" b="b"/>
            <a:pathLst>
              <a:path w="1064646" h="1064645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" name="Group 16">
            <a:extLst>
              <a:ext uri="{FF2B5EF4-FFF2-40B4-BE49-F238E27FC236}">
                <a16:creationId xmlns:a16="http://schemas.microsoft.com/office/drawing/2014/main" id="{EC31218A-8EB7-F37D-7826-254DADDE4809}"/>
              </a:ext>
            </a:extLst>
          </p:cNvPr>
          <p:cNvGrpSpPr/>
          <p:nvPr/>
        </p:nvGrpSpPr>
        <p:grpSpPr>
          <a:xfrm>
            <a:off x="11403313" y="848154"/>
            <a:ext cx="6519" cy="1414685"/>
            <a:chOff x="0" y="0"/>
            <a:chExt cx="11982" cy="2600145"/>
          </a:xfrm>
        </p:grpSpPr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0FA183DC-8F5E-6093-7A6E-741A7BD41509}"/>
                </a:ext>
              </a:extLst>
            </p:cNvPr>
            <p:cNvSpPr/>
            <p:nvPr/>
          </p:nvSpPr>
          <p:spPr>
            <a:xfrm>
              <a:off x="0" y="0"/>
              <a:ext cx="19050" cy="2607183"/>
            </a:xfrm>
            <a:custGeom>
              <a:avLst/>
              <a:gdLst/>
              <a:ahLst/>
              <a:cxnLst/>
              <a:rect l="l" t="t" r="r" b="b"/>
              <a:pathLst>
                <a:path w="19050" h="2607183">
                  <a:moveTo>
                    <a:pt x="0" y="2597658"/>
                  </a:move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cubicBezTo>
                    <a:pt x="14732" y="0"/>
                    <a:pt x="19050" y="4318"/>
                    <a:pt x="19050" y="9525"/>
                  </a:cubicBezTo>
                  <a:lnTo>
                    <a:pt x="19050" y="2597658"/>
                  </a:lnTo>
                  <a:cubicBezTo>
                    <a:pt x="19050" y="2602865"/>
                    <a:pt x="14732" y="2607183"/>
                    <a:pt x="9525" y="2607183"/>
                  </a:cubicBezTo>
                  <a:cubicBezTo>
                    <a:pt x="4318" y="2607183"/>
                    <a:pt x="0" y="2602865"/>
                    <a:pt x="0" y="2597658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Group 18">
            <a:extLst>
              <a:ext uri="{FF2B5EF4-FFF2-40B4-BE49-F238E27FC236}">
                <a16:creationId xmlns:a16="http://schemas.microsoft.com/office/drawing/2014/main" id="{79AD1951-2123-C58A-71CD-6728036030C9}"/>
              </a:ext>
            </a:extLst>
          </p:cNvPr>
          <p:cNvGrpSpPr/>
          <p:nvPr/>
        </p:nvGrpSpPr>
        <p:grpSpPr>
          <a:xfrm>
            <a:off x="11265043" y="643811"/>
            <a:ext cx="297276" cy="297276"/>
            <a:chOff x="0" y="0"/>
            <a:chExt cx="546384" cy="546384"/>
          </a:xfrm>
        </p:grpSpPr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48512CE1-B8B2-2F9C-8B44-579D8C65F4AA}"/>
                </a:ext>
              </a:extLst>
            </p:cNvPr>
            <p:cNvSpPr/>
            <p:nvPr/>
          </p:nvSpPr>
          <p:spPr>
            <a:xfrm>
              <a:off x="0" y="0"/>
              <a:ext cx="546354" cy="546354"/>
            </a:xfrm>
            <a:custGeom>
              <a:avLst/>
              <a:gdLst/>
              <a:ahLst/>
              <a:cxnLst/>
              <a:rect l="l" t="t" r="r" b="b"/>
              <a:pathLst>
                <a:path w="546354" h="546354">
                  <a:moveTo>
                    <a:pt x="0" y="273177"/>
                  </a:moveTo>
                  <a:cubicBezTo>
                    <a:pt x="0" y="122301"/>
                    <a:pt x="122301" y="0"/>
                    <a:pt x="273177" y="0"/>
                  </a:cubicBezTo>
                  <a:cubicBezTo>
                    <a:pt x="424053" y="0"/>
                    <a:pt x="546354" y="122301"/>
                    <a:pt x="546354" y="273177"/>
                  </a:cubicBezTo>
                  <a:cubicBezTo>
                    <a:pt x="546354" y="424053"/>
                    <a:pt x="424053" y="546354"/>
                    <a:pt x="273177" y="546354"/>
                  </a:cubicBezTo>
                  <a:cubicBezTo>
                    <a:pt x="122301" y="546354"/>
                    <a:pt x="0" y="424053"/>
                    <a:pt x="0" y="273177"/>
                  </a:cubicBezTo>
                  <a:close/>
                </a:path>
              </a:pathLst>
            </a:custGeom>
            <a:solidFill>
              <a:srgbClr val="33435D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Freeform 20" descr="Cloud Computing outline">
            <a:extLst>
              <a:ext uri="{FF2B5EF4-FFF2-40B4-BE49-F238E27FC236}">
                <a16:creationId xmlns:a16="http://schemas.microsoft.com/office/drawing/2014/main" id="{11641772-CE0A-5014-A286-0F73079D50DF}"/>
              </a:ext>
            </a:extLst>
          </p:cNvPr>
          <p:cNvSpPr/>
          <p:nvPr/>
        </p:nvSpPr>
        <p:spPr>
          <a:xfrm>
            <a:off x="8695287" y="3075925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7"/>
                </a:lnTo>
                <a:lnTo>
                  <a:pt x="0" y="7322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Freeform 21" descr="Research outline">
            <a:extLst>
              <a:ext uri="{FF2B5EF4-FFF2-40B4-BE49-F238E27FC236}">
                <a16:creationId xmlns:a16="http://schemas.microsoft.com/office/drawing/2014/main" id="{59C7E5FE-0222-0914-F47B-ACAEEC60594B}"/>
              </a:ext>
            </a:extLst>
          </p:cNvPr>
          <p:cNvSpPr/>
          <p:nvPr/>
        </p:nvSpPr>
        <p:spPr>
          <a:xfrm>
            <a:off x="9861412" y="2338847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8"/>
                </a:lnTo>
                <a:lnTo>
                  <a:pt x="0" y="7322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Freeform 22" descr="Document outline">
            <a:extLst>
              <a:ext uri="{FF2B5EF4-FFF2-40B4-BE49-F238E27FC236}">
                <a16:creationId xmlns:a16="http://schemas.microsoft.com/office/drawing/2014/main" id="{3FF5C9AA-DE9E-C7A1-E6E8-47650AE7349D}"/>
              </a:ext>
            </a:extLst>
          </p:cNvPr>
          <p:cNvSpPr/>
          <p:nvPr/>
        </p:nvSpPr>
        <p:spPr>
          <a:xfrm>
            <a:off x="11136350" y="2338847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8"/>
                </a:lnTo>
                <a:lnTo>
                  <a:pt x="0" y="7322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Freeform 23">
            <a:extLst>
              <a:ext uri="{FF2B5EF4-FFF2-40B4-BE49-F238E27FC236}">
                <a16:creationId xmlns:a16="http://schemas.microsoft.com/office/drawing/2014/main" id="{A4446CC8-A60A-30CE-FCDD-8C9D85D9443E}"/>
              </a:ext>
            </a:extLst>
          </p:cNvPr>
          <p:cNvSpPr/>
          <p:nvPr/>
        </p:nvSpPr>
        <p:spPr>
          <a:xfrm>
            <a:off x="1911732" y="3697932"/>
            <a:ext cx="1287153" cy="737063"/>
          </a:xfrm>
          <a:custGeom>
            <a:avLst/>
            <a:gdLst/>
            <a:ahLst/>
            <a:cxnLst/>
            <a:rect l="l" t="t" r="r" b="b"/>
            <a:pathLst>
              <a:path w="1859221" h="1064646">
                <a:moveTo>
                  <a:pt x="0" y="0"/>
                </a:moveTo>
                <a:lnTo>
                  <a:pt x="1859221" y="0"/>
                </a:lnTo>
                <a:lnTo>
                  <a:pt x="1859221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Freeform 24">
            <a:extLst>
              <a:ext uri="{FF2B5EF4-FFF2-40B4-BE49-F238E27FC236}">
                <a16:creationId xmlns:a16="http://schemas.microsoft.com/office/drawing/2014/main" id="{0BE720B6-47BE-2930-C29E-6265CA22B128}"/>
              </a:ext>
            </a:extLst>
          </p:cNvPr>
          <p:cNvSpPr/>
          <p:nvPr/>
        </p:nvSpPr>
        <p:spPr>
          <a:xfrm>
            <a:off x="528611" y="3752872"/>
            <a:ext cx="1587887" cy="1379451"/>
          </a:xfrm>
          <a:custGeom>
            <a:avLst/>
            <a:gdLst/>
            <a:ahLst/>
            <a:cxnLst/>
            <a:rect l="l" t="t" r="r" b="b"/>
            <a:pathLst>
              <a:path w="2293614" h="1992540">
                <a:moveTo>
                  <a:pt x="0" y="0"/>
                </a:moveTo>
                <a:lnTo>
                  <a:pt x="2293614" y="0"/>
                </a:lnTo>
                <a:lnTo>
                  <a:pt x="2293614" y="1992540"/>
                </a:lnTo>
                <a:lnTo>
                  <a:pt x="0" y="19925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reeform 25">
            <a:extLst>
              <a:ext uri="{FF2B5EF4-FFF2-40B4-BE49-F238E27FC236}">
                <a16:creationId xmlns:a16="http://schemas.microsoft.com/office/drawing/2014/main" id="{232C1CFA-0755-A848-DB94-D6D95E1D04A5}"/>
              </a:ext>
            </a:extLst>
          </p:cNvPr>
          <p:cNvSpPr/>
          <p:nvPr/>
        </p:nvSpPr>
        <p:spPr>
          <a:xfrm>
            <a:off x="2981875" y="3015796"/>
            <a:ext cx="1587887" cy="1379451"/>
          </a:xfrm>
          <a:custGeom>
            <a:avLst/>
            <a:gdLst/>
            <a:ahLst/>
            <a:cxnLst/>
            <a:rect l="l" t="t" r="r" b="b"/>
            <a:pathLst>
              <a:path w="2293614" h="1992540">
                <a:moveTo>
                  <a:pt x="0" y="0"/>
                </a:moveTo>
                <a:lnTo>
                  <a:pt x="2293615" y="0"/>
                </a:lnTo>
                <a:lnTo>
                  <a:pt x="2293615" y="1992540"/>
                </a:lnTo>
                <a:lnTo>
                  <a:pt x="0" y="19925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3" name="Group 26">
            <a:extLst>
              <a:ext uri="{FF2B5EF4-FFF2-40B4-BE49-F238E27FC236}">
                <a16:creationId xmlns:a16="http://schemas.microsoft.com/office/drawing/2014/main" id="{B582FE5A-5929-0496-6A30-EFAFBC253439}"/>
              </a:ext>
            </a:extLst>
          </p:cNvPr>
          <p:cNvGrpSpPr/>
          <p:nvPr/>
        </p:nvGrpSpPr>
        <p:grpSpPr>
          <a:xfrm>
            <a:off x="735828" y="3009276"/>
            <a:ext cx="13039" cy="1428992"/>
            <a:chOff x="0" y="0"/>
            <a:chExt cx="23965" cy="2626443"/>
          </a:xfrm>
        </p:grpSpPr>
        <p:sp>
          <p:nvSpPr>
            <p:cNvPr id="164" name="Freeform 27">
              <a:extLst>
                <a:ext uri="{FF2B5EF4-FFF2-40B4-BE49-F238E27FC236}">
                  <a16:creationId xmlns:a16="http://schemas.microsoft.com/office/drawing/2014/main" id="{F21AA587-C9AA-4DCD-853E-836AF624C12C}"/>
                </a:ext>
              </a:extLst>
            </p:cNvPr>
            <p:cNvSpPr/>
            <p:nvPr/>
          </p:nvSpPr>
          <p:spPr>
            <a:xfrm>
              <a:off x="0" y="0"/>
              <a:ext cx="30988" cy="2633472"/>
            </a:xfrm>
            <a:custGeom>
              <a:avLst/>
              <a:gdLst/>
              <a:ahLst/>
              <a:cxnLst/>
              <a:rect l="l" t="t" r="r" b="b"/>
              <a:pathLst>
                <a:path w="30988" h="2633472">
                  <a:moveTo>
                    <a:pt x="19050" y="9525"/>
                  </a:moveTo>
                  <a:lnTo>
                    <a:pt x="30988" y="2623947"/>
                  </a:lnTo>
                  <a:cubicBezTo>
                    <a:pt x="30988" y="2629154"/>
                    <a:pt x="26797" y="2633472"/>
                    <a:pt x="21463" y="2633472"/>
                  </a:cubicBezTo>
                  <a:cubicBezTo>
                    <a:pt x="16129" y="2633472"/>
                    <a:pt x="11938" y="2629281"/>
                    <a:pt x="11938" y="2623947"/>
                  </a:cubicBezTo>
                  <a:lnTo>
                    <a:pt x="0" y="9525"/>
                  </a:lnTo>
                  <a:cubicBezTo>
                    <a:pt x="0" y="4318"/>
                    <a:pt x="4191" y="0"/>
                    <a:pt x="9525" y="0"/>
                  </a:cubicBezTo>
                  <a:cubicBezTo>
                    <a:pt x="14859" y="0"/>
                    <a:pt x="19050" y="4191"/>
                    <a:pt x="19050" y="9525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oup 28">
            <a:extLst>
              <a:ext uri="{FF2B5EF4-FFF2-40B4-BE49-F238E27FC236}">
                <a16:creationId xmlns:a16="http://schemas.microsoft.com/office/drawing/2014/main" id="{FB047CC4-CD49-0AC9-8086-C834282FB528}"/>
              </a:ext>
            </a:extLst>
          </p:cNvPr>
          <p:cNvGrpSpPr/>
          <p:nvPr/>
        </p:nvGrpSpPr>
        <p:grpSpPr>
          <a:xfrm>
            <a:off x="1901953" y="3009277"/>
            <a:ext cx="13039" cy="691915"/>
            <a:chOff x="0" y="0"/>
            <a:chExt cx="23965" cy="1271718"/>
          </a:xfrm>
        </p:grpSpPr>
        <p:sp>
          <p:nvSpPr>
            <p:cNvPr id="166" name="Freeform 29">
              <a:extLst>
                <a:ext uri="{FF2B5EF4-FFF2-40B4-BE49-F238E27FC236}">
                  <a16:creationId xmlns:a16="http://schemas.microsoft.com/office/drawing/2014/main" id="{28A47590-F61D-AA71-AE3A-080352929782}"/>
                </a:ext>
              </a:extLst>
            </p:cNvPr>
            <p:cNvSpPr/>
            <p:nvPr/>
          </p:nvSpPr>
          <p:spPr>
            <a:xfrm>
              <a:off x="0" y="0"/>
              <a:ext cx="30988" cy="1278890"/>
            </a:xfrm>
            <a:custGeom>
              <a:avLst/>
              <a:gdLst/>
              <a:ahLst/>
              <a:cxnLst/>
              <a:rect l="l" t="t" r="r" b="b"/>
              <a:pathLst>
                <a:path w="30988" h="1278890">
                  <a:moveTo>
                    <a:pt x="19050" y="9398"/>
                  </a:moveTo>
                  <a:lnTo>
                    <a:pt x="30988" y="1269111"/>
                  </a:lnTo>
                  <a:cubicBezTo>
                    <a:pt x="30988" y="1274318"/>
                    <a:pt x="26797" y="1278636"/>
                    <a:pt x="21590" y="1278763"/>
                  </a:cubicBezTo>
                  <a:cubicBezTo>
                    <a:pt x="16383" y="1278890"/>
                    <a:pt x="12065" y="1274572"/>
                    <a:pt x="11938" y="1269365"/>
                  </a:cubicBezTo>
                  <a:lnTo>
                    <a:pt x="0" y="9652"/>
                  </a:lnTo>
                  <a:cubicBezTo>
                    <a:pt x="0" y="4318"/>
                    <a:pt x="4191" y="0"/>
                    <a:pt x="9398" y="0"/>
                  </a:cubicBezTo>
                  <a:cubicBezTo>
                    <a:pt x="14605" y="0"/>
                    <a:pt x="18923" y="4191"/>
                    <a:pt x="19050" y="9398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30">
            <a:extLst>
              <a:ext uri="{FF2B5EF4-FFF2-40B4-BE49-F238E27FC236}">
                <a16:creationId xmlns:a16="http://schemas.microsoft.com/office/drawing/2014/main" id="{ED02CCAD-50EF-C42D-3E59-D71D2A9EBBDF}"/>
              </a:ext>
            </a:extLst>
          </p:cNvPr>
          <p:cNvGrpSpPr/>
          <p:nvPr/>
        </p:nvGrpSpPr>
        <p:grpSpPr>
          <a:xfrm>
            <a:off x="3189093" y="3009277"/>
            <a:ext cx="13039" cy="691915"/>
            <a:chOff x="0" y="0"/>
            <a:chExt cx="23965" cy="1271718"/>
          </a:xfrm>
        </p:grpSpPr>
        <p:sp>
          <p:nvSpPr>
            <p:cNvPr id="168" name="Freeform 31">
              <a:extLst>
                <a:ext uri="{FF2B5EF4-FFF2-40B4-BE49-F238E27FC236}">
                  <a16:creationId xmlns:a16="http://schemas.microsoft.com/office/drawing/2014/main" id="{850E6FB1-ED66-152D-1432-4E30648324B5}"/>
                </a:ext>
              </a:extLst>
            </p:cNvPr>
            <p:cNvSpPr/>
            <p:nvPr/>
          </p:nvSpPr>
          <p:spPr>
            <a:xfrm>
              <a:off x="0" y="0"/>
              <a:ext cx="30988" cy="1278890"/>
            </a:xfrm>
            <a:custGeom>
              <a:avLst/>
              <a:gdLst/>
              <a:ahLst/>
              <a:cxnLst/>
              <a:rect l="l" t="t" r="r" b="b"/>
              <a:pathLst>
                <a:path w="30988" h="1278890">
                  <a:moveTo>
                    <a:pt x="19050" y="9398"/>
                  </a:moveTo>
                  <a:lnTo>
                    <a:pt x="30988" y="1269111"/>
                  </a:lnTo>
                  <a:cubicBezTo>
                    <a:pt x="30988" y="1274318"/>
                    <a:pt x="26797" y="1278636"/>
                    <a:pt x="21590" y="1278763"/>
                  </a:cubicBezTo>
                  <a:cubicBezTo>
                    <a:pt x="16383" y="1278890"/>
                    <a:pt x="12065" y="1274572"/>
                    <a:pt x="11938" y="1269365"/>
                  </a:cubicBezTo>
                  <a:lnTo>
                    <a:pt x="0" y="9652"/>
                  </a:lnTo>
                  <a:cubicBezTo>
                    <a:pt x="0" y="4318"/>
                    <a:pt x="4191" y="0"/>
                    <a:pt x="9398" y="0"/>
                  </a:cubicBezTo>
                  <a:cubicBezTo>
                    <a:pt x="14605" y="0"/>
                    <a:pt x="18923" y="4191"/>
                    <a:pt x="19050" y="9398"/>
                  </a:cubicBezTo>
                  <a:close/>
                </a:path>
              </a:pathLst>
            </a:custGeom>
            <a:solidFill>
              <a:srgbClr val="44546A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9" name="Freeform 32">
            <a:extLst>
              <a:ext uri="{FF2B5EF4-FFF2-40B4-BE49-F238E27FC236}">
                <a16:creationId xmlns:a16="http://schemas.microsoft.com/office/drawing/2014/main" id="{244596C2-8885-BBEF-45BA-E260A397E051}"/>
              </a:ext>
            </a:extLst>
          </p:cNvPr>
          <p:cNvSpPr/>
          <p:nvPr/>
        </p:nvSpPr>
        <p:spPr>
          <a:xfrm>
            <a:off x="3996458" y="2960854"/>
            <a:ext cx="737062" cy="737062"/>
          </a:xfrm>
          <a:custGeom>
            <a:avLst/>
            <a:gdLst/>
            <a:ahLst/>
            <a:cxnLst/>
            <a:rect l="l" t="t" r="r" b="b"/>
            <a:pathLst>
              <a:path w="1064645" h="1064645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reeform 33">
            <a:extLst>
              <a:ext uri="{FF2B5EF4-FFF2-40B4-BE49-F238E27FC236}">
                <a16:creationId xmlns:a16="http://schemas.microsoft.com/office/drawing/2014/main" id="{809DE167-7B6D-104A-0C17-9F3C93F345A5}"/>
              </a:ext>
            </a:extLst>
          </p:cNvPr>
          <p:cNvSpPr/>
          <p:nvPr/>
        </p:nvSpPr>
        <p:spPr>
          <a:xfrm>
            <a:off x="2830334" y="3697932"/>
            <a:ext cx="737062" cy="737063"/>
          </a:xfrm>
          <a:custGeom>
            <a:avLst/>
            <a:gdLst/>
            <a:ahLst/>
            <a:cxnLst/>
            <a:rect l="l" t="t" r="r" b="b"/>
            <a:pathLst>
              <a:path w="1064645" h="1064646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Freeform 34">
            <a:extLst>
              <a:ext uri="{FF2B5EF4-FFF2-40B4-BE49-F238E27FC236}">
                <a16:creationId xmlns:a16="http://schemas.microsoft.com/office/drawing/2014/main" id="{A0887A14-30A4-D371-BD73-B45DF505798C}"/>
              </a:ext>
            </a:extLst>
          </p:cNvPr>
          <p:cNvSpPr/>
          <p:nvPr/>
        </p:nvSpPr>
        <p:spPr>
          <a:xfrm>
            <a:off x="1543194" y="3697932"/>
            <a:ext cx="737062" cy="737063"/>
          </a:xfrm>
          <a:custGeom>
            <a:avLst/>
            <a:gdLst/>
            <a:ahLst/>
            <a:cxnLst/>
            <a:rect l="l" t="t" r="r" b="b"/>
            <a:pathLst>
              <a:path w="1064645" h="1064646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reeform 35">
            <a:extLst>
              <a:ext uri="{FF2B5EF4-FFF2-40B4-BE49-F238E27FC236}">
                <a16:creationId xmlns:a16="http://schemas.microsoft.com/office/drawing/2014/main" id="{AEDA79A5-0613-EDDE-21D0-37FDCBC3DDB6}"/>
              </a:ext>
            </a:extLst>
          </p:cNvPr>
          <p:cNvSpPr/>
          <p:nvPr/>
        </p:nvSpPr>
        <p:spPr>
          <a:xfrm>
            <a:off x="377069" y="4435009"/>
            <a:ext cx="737062" cy="737063"/>
          </a:xfrm>
          <a:custGeom>
            <a:avLst/>
            <a:gdLst/>
            <a:ahLst/>
            <a:cxnLst/>
            <a:rect l="l" t="t" r="r" b="b"/>
            <a:pathLst>
              <a:path w="1064645" h="1064646">
                <a:moveTo>
                  <a:pt x="0" y="0"/>
                </a:moveTo>
                <a:lnTo>
                  <a:pt x="1064645" y="0"/>
                </a:lnTo>
                <a:lnTo>
                  <a:pt x="1064645" y="1064646"/>
                </a:lnTo>
                <a:lnTo>
                  <a:pt x="0" y="106464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3" name="Group 36">
            <a:extLst>
              <a:ext uri="{FF2B5EF4-FFF2-40B4-BE49-F238E27FC236}">
                <a16:creationId xmlns:a16="http://schemas.microsoft.com/office/drawing/2014/main" id="{0F34BF54-DCDD-C6FD-13DE-9B4019DFDA13}"/>
              </a:ext>
            </a:extLst>
          </p:cNvPr>
          <p:cNvGrpSpPr/>
          <p:nvPr/>
        </p:nvGrpSpPr>
        <p:grpSpPr>
          <a:xfrm>
            <a:off x="573160" y="1698380"/>
            <a:ext cx="297275" cy="297276"/>
            <a:chOff x="0" y="0"/>
            <a:chExt cx="546383" cy="546384"/>
          </a:xfrm>
        </p:grpSpPr>
        <p:sp>
          <p:nvSpPr>
            <p:cNvPr id="174" name="Freeform 37">
              <a:extLst>
                <a:ext uri="{FF2B5EF4-FFF2-40B4-BE49-F238E27FC236}">
                  <a16:creationId xmlns:a16="http://schemas.microsoft.com/office/drawing/2014/main" id="{53D510B3-FB2A-8370-A33F-16A3AC856B8D}"/>
                </a:ext>
              </a:extLst>
            </p:cNvPr>
            <p:cNvSpPr/>
            <p:nvPr/>
          </p:nvSpPr>
          <p:spPr>
            <a:xfrm>
              <a:off x="0" y="0"/>
              <a:ext cx="546354" cy="546354"/>
            </a:xfrm>
            <a:custGeom>
              <a:avLst/>
              <a:gdLst/>
              <a:ahLst/>
              <a:cxnLst/>
              <a:rect l="l" t="t" r="r" b="b"/>
              <a:pathLst>
                <a:path w="546354" h="546354">
                  <a:moveTo>
                    <a:pt x="0" y="273177"/>
                  </a:moveTo>
                  <a:cubicBezTo>
                    <a:pt x="0" y="122301"/>
                    <a:pt x="122301" y="0"/>
                    <a:pt x="273177" y="0"/>
                  </a:cubicBezTo>
                  <a:cubicBezTo>
                    <a:pt x="424053" y="0"/>
                    <a:pt x="546354" y="122301"/>
                    <a:pt x="546354" y="273177"/>
                  </a:cubicBezTo>
                  <a:cubicBezTo>
                    <a:pt x="546354" y="424053"/>
                    <a:pt x="424053" y="546354"/>
                    <a:pt x="273177" y="546354"/>
                  </a:cubicBezTo>
                  <a:cubicBezTo>
                    <a:pt x="122301" y="546354"/>
                    <a:pt x="0" y="424053"/>
                    <a:pt x="0" y="273177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5" name="Group 38">
            <a:extLst>
              <a:ext uri="{FF2B5EF4-FFF2-40B4-BE49-F238E27FC236}">
                <a16:creationId xmlns:a16="http://schemas.microsoft.com/office/drawing/2014/main" id="{7D9597C8-F1B9-EE50-4CA4-97675B5D0CE2}"/>
              </a:ext>
            </a:extLst>
          </p:cNvPr>
          <p:cNvGrpSpPr/>
          <p:nvPr/>
        </p:nvGrpSpPr>
        <p:grpSpPr>
          <a:xfrm>
            <a:off x="1738894" y="1698380"/>
            <a:ext cx="297276" cy="297276"/>
            <a:chOff x="0" y="0"/>
            <a:chExt cx="546384" cy="546384"/>
          </a:xfrm>
        </p:grpSpPr>
        <p:sp>
          <p:nvSpPr>
            <p:cNvPr id="176" name="Freeform 39">
              <a:extLst>
                <a:ext uri="{FF2B5EF4-FFF2-40B4-BE49-F238E27FC236}">
                  <a16:creationId xmlns:a16="http://schemas.microsoft.com/office/drawing/2014/main" id="{E0EBC602-FD9A-99AE-66B5-37FA7305FB61}"/>
                </a:ext>
              </a:extLst>
            </p:cNvPr>
            <p:cNvSpPr/>
            <p:nvPr/>
          </p:nvSpPr>
          <p:spPr>
            <a:xfrm>
              <a:off x="0" y="0"/>
              <a:ext cx="546354" cy="546354"/>
            </a:xfrm>
            <a:custGeom>
              <a:avLst/>
              <a:gdLst/>
              <a:ahLst/>
              <a:cxnLst/>
              <a:rect l="l" t="t" r="r" b="b"/>
              <a:pathLst>
                <a:path w="546354" h="546354">
                  <a:moveTo>
                    <a:pt x="0" y="273177"/>
                  </a:moveTo>
                  <a:cubicBezTo>
                    <a:pt x="0" y="122301"/>
                    <a:pt x="122301" y="0"/>
                    <a:pt x="273177" y="0"/>
                  </a:cubicBezTo>
                  <a:cubicBezTo>
                    <a:pt x="424053" y="0"/>
                    <a:pt x="546354" y="122301"/>
                    <a:pt x="546354" y="273177"/>
                  </a:cubicBezTo>
                  <a:cubicBezTo>
                    <a:pt x="546354" y="424053"/>
                    <a:pt x="424053" y="546354"/>
                    <a:pt x="273177" y="546354"/>
                  </a:cubicBezTo>
                  <a:cubicBezTo>
                    <a:pt x="122301" y="546354"/>
                    <a:pt x="0" y="424053"/>
                    <a:pt x="0" y="273177"/>
                  </a:cubicBezTo>
                  <a:close/>
                </a:path>
              </a:pathLst>
            </a:custGeom>
            <a:solidFill>
              <a:srgbClr val="289CB9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Group 40">
            <a:extLst>
              <a:ext uri="{FF2B5EF4-FFF2-40B4-BE49-F238E27FC236}">
                <a16:creationId xmlns:a16="http://schemas.microsoft.com/office/drawing/2014/main" id="{9D31D4FA-306A-017F-2082-2AB78A47F15D}"/>
              </a:ext>
            </a:extLst>
          </p:cNvPr>
          <p:cNvGrpSpPr/>
          <p:nvPr/>
        </p:nvGrpSpPr>
        <p:grpSpPr>
          <a:xfrm>
            <a:off x="3049709" y="1698380"/>
            <a:ext cx="297275" cy="297276"/>
            <a:chOff x="0" y="0"/>
            <a:chExt cx="546383" cy="546384"/>
          </a:xfrm>
        </p:grpSpPr>
        <p:sp>
          <p:nvSpPr>
            <p:cNvPr id="178" name="Freeform 41">
              <a:extLst>
                <a:ext uri="{FF2B5EF4-FFF2-40B4-BE49-F238E27FC236}">
                  <a16:creationId xmlns:a16="http://schemas.microsoft.com/office/drawing/2014/main" id="{251C8E83-DEF3-EB5A-2D37-734EB082E824}"/>
                </a:ext>
              </a:extLst>
            </p:cNvPr>
            <p:cNvSpPr/>
            <p:nvPr/>
          </p:nvSpPr>
          <p:spPr>
            <a:xfrm>
              <a:off x="0" y="0"/>
              <a:ext cx="546354" cy="546354"/>
            </a:xfrm>
            <a:custGeom>
              <a:avLst/>
              <a:gdLst/>
              <a:ahLst/>
              <a:cxnLst/>
              <a:rect l="l" t="t" r="r" b="b"/>
              <a:pathLst>
                <a:path w="546354" h="546354">
                  <a:moveTo>
                    <a:pt x="0" y="273177"/>
                  </a:moveTo>
                  <a:cubicBezTo>
                    <a:pt x="0" y="122301"/>
                    <a:pt x="122301" y="0"/>
                    <a:pt x="273177" y="0"/>
                  </a:cubicBezTo>
                  <a:cubicBezTo>
                    <a:pt x="424053" y="0"/>
                    <a:pt x="546354" y="122301"/>
                    <a:pt x="546354" y="273177"/>
                  </a:cubicBezTo>
                  <a:cubicBezTo>
                    <a:pt x="546354" y="424053"/>
                    <a:pt x="424053" y="546354"/>
                    <a:pt x="273177" y="546354"/>
                  </a:cubicBezTo>
                  <a:cubicBezTo>
                    <a:pt x="122301" y="546354"/>
                    <a:pt x="0" y="424053"/>
                    <a:pt x="0" y="273177"/>
                  </a:cubicBezTo>
                  <a:close/>
                </a:path>
              </a:pathLst>
            </a:custGeom>
            <a:solidFill>
              <a:srgbClr val="536E98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Group 42">
            <a:extLst>
              <a:ext uri="{FF2B5EF4-FFF2-40B4-BE49-F238E27FC236}">
                <a16:creationId xmlns:a16="http://schemas.microsoft.com/office/drawing/2014/main" id="{7BB0E5F3-DB24-1CD6-FEF6-430A11860240}"/>
              </a:ext>
            </a:extLst>
          </p:cNvPr>
          <p:cNvGrpSpPr/>
          <p:nvPr/>
        </p:nvGrpSpPr>
        <p:grpSpPr>
          <a:xfrm>
            <a:off x="6061363" y="2244628"/>
            <a:ext cx="297276" cy="297276"/>
            <a:chOff x="0" y="0"/>
            <a:chExt cx="546384" cy="546384"/>
          </a:xfrm>
        </p:grpSpPr>
        <p:sp>
          <p:nvSpPr>
            <p:cNvPr id="180" name="Freeform 43">
              <a:extLst>
                <a:ext uri="{FF2B5EF4-FFF2-40B4-BE49-F238E27FC236}">
                  <a16:creationId xmlns:a16="http://schemas.microsoft.com/office/drawing/2014/main" id="{37118096-E845-DA9D-A4CE-7354760996BA}"/>
                </a:ext>
              </a:extLst>
            </p:cNvPr>
            <p:cNvSpPr/>
            <p:nvPr/>
          </p:nvSpPr>
          <p:spPr>
            <a:xfrm>
              <a:off x="0" y="0"/>
              <a:ext cx="546354" cy="546354"/>
            </a:xfrm>
            <a:custGeom>
              <a:avLst/>
              <a:gdLst/>
              <a:ahLst/>
              <a:cxnLst/>
              <a:rect l="l" t="t" r="r" b="b"/>
              <a:pathLst>
                <a:path w="546354" h="546354">
                  <a:moveTo>
                    <a:pt x="0" y="273177"/>
                  </a:moveTo>
                  <a:cubicBezTo>
                    <a:pt x="0" y="122301"/>
                    <a:pt x="122301" y="0"/>
                    <a:pt x="273177" y="0"/>
                  </a:cubicBezTo>
                  <a:cubicBezTo>
                    <a:pt x="424053" y="0"/>
                    <a:pt x="546354" y="122301"/>
                    <a:pt x="546354" y="273177"/>
                  </a:cubicBezTo>
                  <a:cubicBezTo>
                    <a:pt x="546354" y="424053"/>
                    <a:pt x="424053" y="546354"/>
                    <a:pt x="273177" y="546354"/>
                  </a:cubicBezTo>
                  <a:cubicBezTo>
                    <a:pt x="122301" y="546354"/>
                    <a:pt x="0" y="424053"/>
                    <a:pt x="0" y="273177"/>
                  </a:cubicBezTo>
                  <a:close/>
                </a:path>
              </a:pathLst>
            </a:custGeom>
            <a:solidFill>
              <a:srgbClr val="536E98"/>
            </a:solidFill>
          </p:spPr>
          <p:txBody>
            <a:bodyPr/>
            <a:lstStyle/>
            <a:p>
              <a:endParaRPr lang="en-AU" sz="124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1" name="Freeform 44" descr="Inpatient outline">
            <a:extLst>
              <a:ext uri="{FF2B5EF4-FFF2-40B4-BE49-F238E27FC236}">
                <a16:creationId xmlns:a16="http://schemas.microsoft.com/office/drawing/2014/main" id="{9FDB039D-AC0F-DF7D-21DC-53D294F6BAEB}"/>
              </a:ext>
            </a:extLst>
          </p:cNvPr>
          <p:cNvSpPr/>
          <p:nvPr/>
        </p:nvSpPr>
        <p:spPr>
          <a:xfrm>
            <a:off x="492140" y="4550081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8"/>
                </a:lnTo>
                <a:lnTo>
                  <a:pt x="0" y="73223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Freeform 45" descr="Folder Search outline">
            <a:extLst>
              <a:ext uri="{FF2B5EF4-FFF2-40B4-BE49-F238E27FC236}">
                <a16:creationId xmlns:a16="http://schemas.microsoft.com/office/drawing/2014/main" id="{CB2551CF-FF25-7649-BE98-AF2A16E7D3F5}"/>
              </a:ext>
            </a:extLst>
          </p:cNvPr>
          <p:cNvSpPr/>
          <p:nvPr/>
        </p:nvSpPr>
        <p:spPr>
          <a:xfrm>
            <a:off x="1658265" y="3813004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8"/>
                </a:lnTo>
                <a:lnTo>
                  <a:pt x="0" y="73223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Freeform 46" descr="Phone Vibration outline">
            <a:extLst>
              <a:ext uri="{FF2B5EF4-FFF2-40B4-BE49-F238E27FC236}">
                <a16:creationId xmlns:a16="http://schemas.microsoft.com/office/drawing/2014/main" id="{227C49CC-54EC-8190-E827-30817F544E44}"/>
              </a:ext>
            </a:extLst>
          </p:cNvPr>
          <p:cNvSpPr/>
          <p:nvPr/>
        </p:nvSpPr>
        <p:spPr>
          <a:xfrm>
            <a:off x="2945406" y="3813004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7" y="0"/>
                </a:lnTo>
                <a:lnTo>
                  <a:pt x="732237" y="732238"/>
                </a:lnTo>
                <a:lnTo>
                  <a:pt x="0" y="73223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Freeform 47" descr="Clipboard Checked outline">
            <a:extLst>
              <a:ext uri="{FF2B5EF4-FFF2-40B4-BE49-F238E27FC236}">
                <a16:creationId xmlns:a16="http://schemas.microsoft.com/office/drawing/2014/main" id="{53A4C923-4B83-C77F-869E-97BEEDC5641C}"/>
              </a:ext>
            </a:extLst>
          </p:cNvPr>
          <p:cNvSpPr/>
          <p:nvPr/>
        </p:nvSpPr>
        <p:spPr>
          <a:xfrm>
            <a:off x="4111530" y="3075925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7"/>
                </a:lnTo>
                <a:lnTo>
                  <a:pt x="0" y="73223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reeform 48">
            <a:extLst>
              <a:ext uri="{FF2B5EF4-FFF2-40B4-BE49-F238E27FC236}">
                <a16:creationId xmlns:a16="http://schemas.microsoft.com/office/drawing/2014/main" id="{3F9081BD-1213-C992-FABB-E100EF778A3A}"/>
              </a:ext>
            </a:extLst>
          </p:cNvPr>
          <p:cNvSpPr/>
          <p:nvPr/>
        </p:nvSpPr>
        <p:spPr>
          <a:xfrm>
            <a:off x="5215793" y="2960854"/>
            <a:ext cx="737062" cy="737062"/>
          </a:xfrm>
          <a:custGeom>
            <a:avLst/>
            <a:gdLst/>
            <a:ahLst/>
            <a:cxnLst/>
            <a:rect l="l" t="t" r="r" b="b"/>
            <a:pathLst>
              <a:path w="1064645" h="1064645">
                <a:moveTo>
                  <a:pt x="0" y="0"/>
                </a:moveTo>
                <a:lnTo>
                  <a:pt x="1064644" y="0"/>
                </a:lnTo>
                <a:lnTo>
                  <a:pt x="1064644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Freeform 49" descr="Clipboard Checked outline">
            <a:extLst>
              <a:ext uri="{FF2B5EF4-FFF2-40B4-BE49-F238E27FC236}">
                <a16:creationId xmlns:a16="http://schemas.microsoft.com/office/drawing/2014/main" id="{40B22080-4EEC-F9DA-F69E-010D7ED182E9}"/>
              </a:ext>
            </a:extLst>
          </p:cNvPr>
          <p:cNvSpPr/>
          <p:nvPr/>
        </p:nvSpPr>
        <p:spPr>
          <a:xfrm>
            <a:off x="5330864" y="3075925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7"/>
                </a:lnTo>
                <a:lnTo>
                  <a:pt x="0" y="73223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Freeform 50">
            <a:extLst>
              <a:ext uri="{FF2B5EF4-FFF2-40B4-BE49-F238E27FC236}">
                <a16:creationId xmlns:a16="http://schemas.microsoft.com/office/drawing/2014/main" id="{F136D499-EF4B-EB2F-43D0-0ADF285ACEC5}"/>
              </a:ext>
            </a:extLst>
          </p:cNvPr>
          <p:cNvSpPr/>
          <p:nvPr/>
        </p:nvSpPr>
        <p:spPr>
          <a:xfrm>
            <a:off x="6286892" y="2953628"/>
            <a:ext cx="737062" cy="737062"/>
          </a:xfrm>
          <a:custGeom>
            <a:avLst/>
            <a:gdLst/>
            <a:ahLst/>
            <a:cxnLst/>
            <a:rect l="l" t="t" r="r" b="b"/>
            <a:pathLst>
              <a:path w="1064645" h="1064645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Freeform 51" descr="Clipboard Checked outline">
            <a:extLst>
              <a:ext uri="{FF2B5EF4-FFF2-40B4-BE49-F238E27FC236}">
                <a16:creationId xmlns:a16="http://schemas.microsoft.com/office/drawing/2014/main" id="{E0753C8C-866D-2010-5674-AFD930872F81}"/>
              </a:ext>
            </a:extLst>
          </p:cNvPr>
          <p:cNvSpPr/>
          <p:nvPr/>
        </p:nvSpPr>
        <p:spPr>
          <a:xfrm>
            <a:off x="6401962" y="3068700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7"/>
                </a:lnTo>
                <a:lnTo>
                  <a:pt x="0" y="73223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Freeform 52">
            <a:extLst>
              <a:ext uri="{FF2B5EF4-FFF2-40B4-BE49-F238E27FC236}">
                <a16:creationId xmlns:a16="http://schemas.microsoft.com/office/drawing/2014/main" id="{B55F6B06-E764-CC8D-3463-40BFD999D64F}"/>
              </a:ext>
            </a:extLst>
          </p:cNvPr>
          <p:cNvSpPr/>
          <p:nvPr/>
        </p:nvSpPr>
        <p:spPr>
          <a:xfrm>
            <a:off x="7350028" y="2960854"/>
            <a:ext cx="737063" cy="737062"/>
          </a:xfrm>
          <a:custGeom>
            <a:avLst/>
            <a:gdLst/>
            <a:ahLst/>
            <a:cxnLst/>
            <a:rect l="l" t="t" r="r" b="b"/>
            <a:pathLst>
              <a:path w="1064646" h="1064645">
                <a:moveTo>
                  <a:pt x="0" y="0"/>
                </a:moveTo>
                <a:lnTo>
                  <a:pt x="1064645" y="0"/>
                </a:lnTo>
                <a:lnTo>
                  <a:pt x="1064645" y="1064645"/>
                </a:lnTo>
                <a:lnTo>
                  <a:pt x="0" y="10646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Freeform 53" descr="Clipboard Checked outline">
            <a:extLst>
              <a:ext uri="{FF2B5EF4-FFF2-40B4-BE49-F238E27FC236}">
                <a16:creationId xmlns:a16="http://schemas.microsoft.com/office/drawing/2014/main" id="{D876E065-EFA6-DDA9-DE8B-B0E8EFB8F306}"/>
              </a:ext>
            </a:extLst>
          </p:cNvPr>
          <p:cNvSpPr/>
          <p:nvPr/>
        </p:nvSpPr>
        <p:spPr>
          <a:xfrm>
            <a:off x="7465100" y="3075925"/>
            <a:ext cx="506934" cy="506934"/>
          </a:xfrm>
          <a:custGeom>
            <a:avLst/>
            <a:gdLst/>
            <a:ahLst/>
            <a:cxnLst/>
            <a:rect l="l" t="t" r="r" b="b"/>
            <a:pathLst>
              <a:path w="732238" h="732238">
                <a:moveTo>
                  <a:pt x="0" y="0"/>
                </a:moveTo>
                <a:lnTo>
                  <a:pt x="732238" y="0"/>
                </a:lnTo>
                <a:lnTo>
                  <a:pt x="732238" y="732237"/>
                </a:lnTo>
                <a:lnTo>
                  <a:pt x="0" y="73223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54">
            <a:extLst>
              <a:ext uri="{FF2B5EF4-FFF2-40B4-BE49-F238E27FC236}">
                <a16:creationId xmlns:a16="http://schemas.microsoft.com/office/drawing/2014/main" id="{61A84E2B-4916-C045-6CE8-158C5C2B0FFF}"/>
              </a:ext>
            </a:extLst>
          </p:cNvPr>
          <p:cNvSpPr txBox="1"/>
          <p:nvPr/>
        </p:nvSpPr>
        <p:spPr>
          <a:xfrm>
            <a:off x="8521094" y="4657473"/>
            <a:ext cx="855321" cy="584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193" spc="11">
                <a:solidFill>
                  <a:srgbClr val="26262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Results captured</a:t>
            </a:r>
          </a:p>
        </p:txBody>
      </p:sp>
      <p:sp>
        <p:nvSpPr>
          <p:cNvPr id="193" name="AutoShape 56">
            <a:extLst>
              <a:ext uri="{FF2B5EF4-FFF2-40B4-BE49-F238E27FC236}">
                <a16:creationId xmlns:a16="http://schemas.microsoft.com/office/drawing/2014/main" id="{607550F7-A538-E079-3D1B-126340FDB9B1}"/>
              </a:ext>
            </a:extLst>
          </p:cNvPr>
          <p:cNvSpPr/>
          <p:nvPr/>
        </p:nvSpPr>
        <p:spPr>
          <a:xfrm flipH="1">
            <a:off x="2568497" y="1085299"/>
            <a:ext cx="0" cy="5450699"/>
          </a:xfrm>
          <a:prstGeom prst="line">
            <a:avLst/>
          </a:prstGeom>
          <a:ln w="38100" cap="flat">
            <a:solidFill>
              <a:srgbClr val="24307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AutoShape 57">
            <a:extLst>
              <a:ext uri="{FF2B5EF4-FFF2-40B4-BE49-F238E27FC236}">
                <a16:creationId xmlns:a16="http://schemas.microsoft.com/office/drawing/2014/main" id="{3CF60005-BDCC-865D-C19F-4863DD02C79C}"/>
              </a:ext>
            </a:extLst>
          </p:cNvPr>
          <p:cNvSpPr/>
          <p:nvPr/>
        </p:nvSpPr>
        <p:spPr>
          <a:xfrm>
            <a:off x="3897544" y="1087655"/>
            <a:ext cx="0" cy="5450699"/>
          </a:xfrm>
          <a:prstGeom prst="line">
            <a:avLst/>
          </a:prstGeom>
          <a:ln w="38100" cap="flat">
            <a:solidFill>
              <a:srgbClr val="24307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AutoShape 58">
            <a:extLst>
              <a:ext uri="{FF2B5EF4-FFF2-40B4-BE49-F238E27FC236}">
                <a16:creationId xmlns:a16="http://schemas.microsoft.com/office/drawing/2014/main" id="{DE9218AC-5D52-D2EF-EB27-F71E83C15BCF}"/>
              </a:ext>
            </a:extLst>
          </p:cNvPr>
          <p:cNvSpPr/>
          <p:nvPr/>
        </p:nvSpPr>
        <p:spPr>
          <a:xfrm>
            <a:off x="8527025" y="1085299"/>
            <a:ext cx="0" cy="5450699"/>
          </a:xfrm>
          <a:prstGeom prst="line">
            <a:avLst/>
          </a:prstGeom>
          <a:ln w="38100" cap="flat">
            <a:solidFill>
              <a:srgbClr val="24307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AutoShape 59">
            <a:extLst>
              <a:ext uri="{FF2B5EF4-FFF2-40B4-BE49-F238E27FC236}">
                <a16:creationId xmlns:a16="http://schemas.microsoft.com/office/drawing/2014/main" id="{456FAA93-ED87-89AD-0EFF-E45F304D020B}"/>
              </a:ext>
            </a:extLst>
          </p:cNvPr>
          <p:cNvSpPr/>
          <p:nvPr/>
        </p:nvSpPr>
        <p:spPr>
          <a:xfrm>
            <a:off x="9540899" y="1087655"/>
            <a:ext cx="0" cy="5450699"/>
          </a:xfrm>
          <a:prstGeom prst="line">
            <a:avLst/>
          </a:prstGeom>
          <a:ln w="38100" cap="flat">
            <a:solidFill>
              <a:srgbClr val="24307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AutoShape 61">
            <a:extLst>
              <a:ext uri="{FF2B5EF4-FFF2-40B4-BE49-F238E27FC236}">
                <a16:creationId xmlns:a16="http://schemas.microsoft.com/office/drawing/2014/main" id="{0D160907-C0BA-057E-AF66-69A9E61A24C1}"/>
              </a:ext>
            </a:extLst>
          </p:cNvPr>
          <p:cNvSpPr/>
          <p:nvPr/>
        </p:nvSpPr>
        <p:spPr>
          <a:xfrm>
            <a:off x="3964971" y="2607846"/>
            <a:ext cx="4494628" cy="0"/>
          </a:xfrm>
          <a:prstGeom prst="line">
            <a:avLst/>
          </a:prstGeom>
          <a:ln w="38100" cap="flat">
            <a:solidFill>
              <a:srgbClr val="24307F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65">
            <a:extLst>
              <a:ext uri="{FF2B5EF4-FFF2-40B4-BE49-F238E27FC236}">
                <a16:creationId xmlns:a16="http://schemas.microsoft.com/office/drawing/2014/main" id="{8D475C53-0CEC-9B12-6414-465F13E481C6}"/>
              </a:ext>
            </a:extLst>
          </p:cNvPr>
          <p:cNvSpPr txBox="1"/>
          <p:nvPr/>
        </p:nvSpPr>
        <p:spPr>
          <a:xfrm>
            <a:off x="610011" y="1641870"/>
            <a:ext cx="223564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193" spc="1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1</a:t>
            </a:r>
          </a:p>
        </p:txBody>
      </p:sp>
      <p:sp>
        <p:nvSpPr>
          <p:cNvPr id="200" name="TextBox 66">
            <a:extLst>
              <a:ext uri="{FF2B5EF4-FFF2-40B4-BE49-F238E27FC236}">
                <a16:creationId xmlns:a16="http://schemas.microsoft.com/office/drawing/2014/main" id="{6CF6B5A5-BB6A-66B7-FC93-5901619A347E}"/>
              </a:ext>
            </a:extLst>
          </p:cNvPr>
          <p:cNvSpPr txBox="1"/>
          <p:nvPr/>
        </p:nvSpPr>
        <p:spPr>
          <a:xfrm>
            <a:off x="1775747" y="1641870"/>
            <a:ext cx="223565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193" spc="1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2</a:t>
            </a:r>
          </a:p>
        </p:txBody>
      </p:sp>
      <p:sp>
        <p:nvSpPr>
          <p:cNvPr id="201" name="TextBox 67">
            <a:extLst>
              <a:ext uri="{FF2B5EF4-FFF2-40B4-BE49-F238E27FC236}">
                <a16:creationId xmlns:a16="http://schemas.microsoft.com/office/drawing/2014/main" id="{9ABEC526-12AB-BEFE-58B1-B7EA10393062}"/>
              </a:ext>
            </a:extLst>
          </p:cNvPr>
          <p:cNvSpPr txBox="1"/>
          <p:nvPr/>
        </p:nvSpPr>
        <p:spPr>
          <a:xfrm>
            <a:off x="3086560" y="1641870"/>
            <a:ext cx="223564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193" spc="1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3</a:t>
            </a:r>
          </a:p>
        </p:txBody>
      </p:sp>
      <p:sp>
        <p:nvSpPr>
          <p:cNvPr id="202" name="TextBox 68">
            <a:extLst>
              <a:ext uri="{FF2B5EF4-FFF2-40B4-BE49-F238E27FC236}">
                <a16:creationId xmlns:a16="http://schemas.microsoft.com/office/drawing/2014/main" id="{32964B28-42E2-684F-F5FB-1CC3AFC04DCB}"/>
              </a:ext>
            </a:extLst>
          </p:cNvPr>
          <p:cNvSpPr txBox="1"/>
          <p:nvPr/>
        </p:nvSpPr>
        <p:spPr>
          <a:xfrm>
            <a:off x="231548" y="1986683"/>
            <a:ext cx="980489" cy="89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193" spc="11" dirty="0">
                <a:solidFill>
                  <a:srgbClr val="26262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Trigger event (e.g. doctor visit)</a:t>
            </a:r>
          </a:p>
        </p:txBody>
      </p:sp>
      <p:sp>
        <p:nvSpPr>
          <p:cNvPr id="203" name="TextBox 69">
            <a:extLst>
              <a:ext uri="{FF2B5EF4-FFF2-40B4-BE49-F238E27FC236}">
                <a16:creationId xmlns:a16="http://schemas.microsoft.com/office/drawing/2014/main" id="{0F337DE9-5E68-6F63-90E5-787C4F5A0D30}"/>
              </a:ext>
            </a:extLst>
          </p:cNvPr>
          <p:cNvSpPr txBox="1"/>
          <p:nvPr/>
        </p:nvSpPr>
        <p:spPr>
          <a:xfrm>
            <a:off x="1337206" y="1976998"/>
            <a:ext cx="1211176" cy="584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193" spc="11">
                <a:solidFill>
                  <a:srgbClr val="26262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Condition rules applied</a:t>
            </a:r>
          </a:p>
        </p:txBody>
      </p:sp>
      <p:sp>
        <p:nvSpPr>
          <p:cNvPr id="204" name="TextBox 70">
            <a:extLst>
              <a:ext uri="{FF2B5EF4-FFF2-40B4-BE49-F238E27FC236}">
                <a16:creationId xmlns:a16="http://schemas.microsoft.com/office/drawing/2014/main" id="{1DC8A552-6B85-801D-CBFF-0AD38E651713}"/>
              </a:ext>
            </a:extLst>
          </p:cNvPr>
          <p:cNvSpPr txBox="1"/>
          <p:nvPr/>
        </p:nvSpPr>
        <p:spPr>
          <a:xfrm>
            <a:off x="2617888" y="1986682"/>
            <a:ext cx="1211177" cy="1200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193" spc="11">
                <a:solidFill>
                  <a:srgbClr val="26262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Invite patient to participate </a:t>
            </a:r>
          </a:p>
          <a:p>
            <a:pPr algn="ctr">
              <a:lnSpc>
                <a:spcPts val="2363"/>
              </a:lnSpc>
            </a:pPr>
            <a:r>
              <a:rPr lang="en-US" sz="1193" spc="11">
                <a:solidFill>
                  <a:srgbClr val="26262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(email and/or SMS)</a:t>
            </a:r>
          </a:p>
        </p:txBody>
      </p:sp>
      <p:sp>
        <p:nvSpPr>
          <p:cNvPr id="205" name="TextBox 75">
            <a:extLst>
              <a:ext uri="{FF2B5EF4-FFF2-40B4-BE49-F238E27FC236}">
                <a16:creationId xmlns:a16="http://schemas.microsoft.com/office/drawing/2014/main" id="{7FA2BEC4-6E01-32C3-28F4-2BDFB1025C64}"/>
              </a:ext>
            </a:extLst>
          </p:cNvPr>
          <p:cNvSpPr txBox="1"/>
          <p:nvPr/>
        </p:nvSpPr>
        <p:spPr>
          <a:xfrm>
            <a:off x="8836973" y="4312494"/>
            <a:ext cx="223565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193" spc="1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5</a:t>
            </a:r>
          </a:p>
        </p:txBody>
      </p:sp>
      <p:sp>
        <p:nvSpPr>
          <p:cNvPr id="206" name="TextBox 76">
            <a:extLst>
              <a:ext uri="{FF2B5EF4-FFF2-40B4-BE49-F238E27FC236}">
                <a16:creationId xmlns:a16="http://schemas.microsoft.com/office/drawing/2014/main" id="{F9BD7917-4B43-F0B5-DE74-395641C6A60C}"/>
              </a:ext>
            </a:extLst>
          </p:cNvPr>
          <p:cNvSpPr txBox="1"/>
          <p:nvPr/>
        </p:nvSpPr>
        <p:spPr>
          <a:xfrm>
            <a:off x="10026956" y="587302"/>
            <a:ext cx="223565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193" spc="1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6</a:t>
            </a:r>
          </a:p>
        </p:txBody>
      </p:sp>
      <p:sp>
        <p:nvSpPr>
          <p:cNvPr id="207" name="TextBox 77">
            <a:extLst>
              <a:ext uri="{FF2B5EF4-FFF2-40B4-BE49-F238E27FC236}">
                <a16:creationId xmlns:a16="http://schemas.microsoft.com/office/drawing/2014/main" id="{8A9D9E29-E688-D59B-EC71-2F9B3729F06E}"/>
              </a:ext>
            </a:extLst>
          </p:cNvPr>
          <p:cNvSpPr txBox="1"/>
          <p:nvPr/>
        </p:nvSpPr>
        <p:spPr>
          <a:xfrm>
            <a:off x="11301896" y="587302"/>
            <a:ext cx="223565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193" spc="1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7</a:t>
            </a:r>
          </a:p>
        </p:txBody>
      </p:sp>
      <p:sp>
        <p:nvSpPr>
          <p:cNvPr id="208" name="TextBox 78">
            <a:extLst>
              <a:ext uri="{FF2B5EF4-FFF2-40B4-BE49-F238E27FC236}">
                <a16:creationId xmlns:a16="http://schemas.microsoft.com/office/drawing/2014/main" id="{40EADE37-70D3-2053-BEB6-EE3BF23218EC}"/>
              </a:ext>
            </a:extLst>
          </p:cNvPr>
          <p:cNvSpPr txBox="1"/>
          <p:nvPr/>
        </p:nvSpPr>
        <p:spPr>
          <a:xfrm>
            <a:off x="6098216" y="2188118"/>
            <a:ext cx="223565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193" spc="1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4</a:t>
            </a:r>
          </a:p>
        </p:txBody>
      </p:sp>
      <p:sp>
        <p:nvSpPr>
          <p:cNvPr id="209" name="TextBox 79">
            <a:extLst>
              <a:ext uri="{FF2B5EF4-FFF2-40B4-BE49-F238E27FC236}">
                <a16:creationId xmlns:a16="http://schemas.microsoft.com/office/drawing/2014/main" id="{8EC28E4E-945A-EDAB-3167-942320DFE892}"/>
              </a:ext>
            </a:extLst>
          </p:cNvPr>
          <p:cNvSpPr txBox="1"/>
          <p:nvPr/>
        </p:nvSpPr>
        <p:spPr>
          <a:xfrm>
            <a:off x="9646652" y="4657472"/>
            <a:ext cx="2404161" cy="584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193" spc="11" dirty="0">
                <a:solidFill>
                  <a:srgbClr val="26262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Results, Comparison and Benchmarking </a:t>
            </a:r>
          </a:p>
        </p:txBody>
      </p:sp>
      <p:sp>
        <p:nvSpPr>
          <p:cNvPr id="210" name="TextBox 80">
            <a:extLst>
              <a:ext uri="{FF2B5EF4-FFF2-40B4-BE49-F238E27FC236}">
                <a16:creationId xmlns:a16="http://schemas.microsoft.com/office/drawing/2014/main" id="{78AADB84-E134-0848-5BBD-380C37C08317}"/>
              </a:ext>
            </a:extLst>
          </p:cNvPr>
          <p:cNvSpPr txBox="1"/>
          <p:nvPr/>
        </p:nvSpPr>
        <p:spPr>
          <a:xfrm>
            <a:off x="5558549" y="1620192"/>
            <a:ext cx="1307471" cy="26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193" spc="11">
                <a:solidFill>
                  <a:srgbClr val="262626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Response Window</a:t>
            </a:r>
          </a:p>
        </p:txBody>
      </p:sp>
      <p:sp>
        <p:nvSpPr>
          <p:cNvPr id="211" name="TextBox 81">
            <a:extLst>
              <a:ext uri="{FF2B5EF4-FFF2-40B4-BE49-F238E27FC236}">
                <a16:creationId xmlns:a16="http://schemas.microsoft.com/office/drawing/2014/main" id="{3B29E48D-77C5-FB4F-7924-7B135AD65CA9}"/>
              </a:ext>
            </a:extLst>
          </p:cNvPr>
          <p:cNvSpPr txBox="1"/>
          <p:nvPr/>
        </p:nvSpPr>
        <p:spPr>
          <a:xfrm>
            <a:off x="4330494" y="1330825"/>
            <a:ext cx="3535441" cy="26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193" spc="11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Active Measurement</a:t>
            </a:r>
          </a:p>
        </p:txBody>
      </p:sp>
      <p:pic>
        <p:nvPicPr>
          <p:cNvPr id="212" name="Picture 211" descr="A group of cell phones with text&#10;&#10;Description automatically generated">
            <a:extLst>
              <a:ext uri="{FF2B5EF4-FFF2-40B4-BE49-F238E27FC236}">
                <a16:creationId xmlns:a16="http://schemas.microsoft.com/office/drawing/2014/main" id="{997D56F2-9F30-EE62-3004-4920A1A36A8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5" y="3873830"/>
            <a:ext cx="3178112" cy="2668557"/>
          </a:xfrm>
          <a:prstGeom prst="rect">
            <a:avLst/>
          </a:prstGeom>
        </p:spPr>
      </p:pic>
      <p:sp>
        <p:nvSpPr>
          <p:cNvPr id="213" name="Freeform 8">
            <a:extLst>
              <a:ext uri="{FF2B5EF4-FFF2-40B4-BE49-F238E27FC236}">
                <a16:creationId xmlns:a16="http://schemas.microsoft.com/office/drawing/2014/main" id="{0EB40DA9-F966-E24B-406E-F7E4F6D759C0}"/>
              </a:ext>
            </a:extLst>
          </p:cNvPr>
          <p:cNvSpPr/>
          <p:nvPr/>
        </p:nvSpPr>
        <p:spPr>
          <a:xfrm>
            <a:off x="9609822" y="3509017"/>
            <a:ext cx="2484019" cy="1018209"/>
          </a:xfrm>
          <a:custGeom>
            <a:avLst/>
            <a:gdLst/>
            <a:ahLst/>
            <a:cxnLst/>
            <a:rect l="l" t="t" r="r" b="b"/>
            <a:pathLst>
              <a:path w="2926490" h="1199579">
                <a:moveTo>
                  <a:pt x="0" y="0"/>
                </a:moveTo>
                <a:lnTo>
                  <a:pt x="2926489" y="0"/>
                </a:lnTo>
                <a:lnTo>
                  <a:pt x="2926489" y="1199578"/>
                </a:lnTo>
                <a:lnTo>
                  <a:pt x="0" y="1199578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-420"/>
            </a:stretch>
          </a:blipFill>
        </p:spPr>
        <p:txBody>
          <a:bodyPr/>
          <a:lstStyle/>
          <a:p>
            <a:endParaRPr lang="en-AU" sz="124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D758EE0-D08E-1F55-5090-90F3618A34CF}"/>
              </a:ext>
            </a:extLst>
          </p:cNvPr>
          <p:cNvSpPr>
            <a:spLocks noChangeAspect="1"/>
          </p:cNvSpPr>
          <p:nvPr/>
        </p:nvSpPr>
        <p:spPr>
          <a:xfrm>
            <a:off x="10758967" y="5893218"/>
            <a:ext cx="1197518" cy="716002"/>
          </a:xfrm>
          <a:custGeom>
            <a:avLst/>
            <a:gdLst/>
            <a:ahLst/>
            <a:cxnLst/>
            <a:rect l="l" t="t" r="r" b="b"/>
            <a:pathLst>
              <a:path w="1942365" h="1145186">
                <a:moveTo>
                  <a:pt x="0" y="0"/>
                </a:moveTo>
                <a:lnTo>
                  <a:pt x="1942365" y="0"/>
                </a:lnTo>
                <a:lnTo>
                  <a:pt x="1942365" y="1145186"/>
                </a:lnTo>
                <a:lnTo>
                  <a:pt x="0" y="1145186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805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6C2F8F-24A3-F114-6E0D-1A2CD1A6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09" y="435241"/>
            <a:ext cx="8194402" cy="56043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ZA" sz="2400" cap="all" spc="300" dirty="0">
                <a:latin typeface="+mj-lt"/>
                <a:ea typeface="+mj-ea"/>
                <a:cs typeface="+mj-cs"/>
              </a:rPr>
              <a:t>Case study 1: The impact of positive PREMs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400F4-2BB6-9207-EB86-FE8461100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063" y="1226427"/>
            <a:ext cx="3741674" cy="5245803"/>
          </a:xfrm>
          <a:prstGeom prst="rect">
            <a:avLst/>
          </a:prstGeom>
        </p:spPr>
      </p:pic>
      <p:pic>
        <p:nvPicPr>
          <p:cNvPr id="3" name="Graphic 2" descr="Magnifying glass with solid fill">
            <a:extLst>
              <a:ext uri="{FF2B5EF4-FFF2-40B4-BE49-F238E27FC236}">
                <a16:creationId xmlns:a16="http://schemas.microsoft.com/office/drawing/2014/main" id="{15598874-220F-A471-3F42-893EC4A22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929" y="1517248"/>
            <a:ext cx="914400" cy="914400"/>
          </a:xfrm>
          <a:prstGeom prst="rect">
            <a:avLst/>
          </a:prstGeom>
        </p:spPr>
      </p:pic>
      <p:pic>
        <p:nvPicPr>
          <p:cNvPr id="6" name="Graphic 5" descr="Clapper board with solid fill">
            <a:extLst>
              <a:ext uri="{FF2B5EF4-FFF2-40B4-BE49-F238E27FC236}">
                <a16:creationId xmlns:a16="http://schemas.microsoft.com/office/drawing/2014/main" id="{5B124401-5C79-4A15-9180-6AC92D2F87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929" y="3341132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359C5-EA7D-E54A-82E0-6CDA1D41ECB3}"/>
              </a:ext>
            </a:extLst>
          </p:cNvPr>
          <p:cNvSpPr txBox="1"/>
          <p:nvPr/>
        </p:nvSpPr>
        <p:spPr>
          <a:xfrm>
            <a:off x="1764902" y="1582511"/>
            <a:ext cx="4490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Hospitals which score in the top 33% of PREMs: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Lower overall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Shorter 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Higher PROMs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Lower adverse event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Lower HAIs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666BB-E817-BF34-252D-DBA85955B2EE}"/>
              </a:ext>
            </a:extLst>
          </p:cNvPr>
          <p:cNvSpPr txBox="1"/>
          <p:nvPr/>
        </p:nvSpPr>
        <p:spPr>
          <a:xfrm>
            <a:off x="1764901" y="3429000"/>
            <a:ext cx="4490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Identify areas of poor PREMs</a:t>
            </a: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Focused interventions to improve patient experience toward creating improved shared value</a:t>
            </a:r>
          </a:p>
        </p:txBody>
      </p:sp>
    </p:spTree>
    <p:extLst>
      <p:ext uri="{BB962C8B-B14F-4D97-AF65-F5344CB8AC3E}">
        <p14:creationId xmlns:p14="http://schemas.microsoft.com/office/powerpoint/2010/main" val="316115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08A6D-518A-AE09-4851-D08B9659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B4028E-C411-4B4B-3932-DF5A615B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57" y="461333"/>
            <a:ext cx="10073734" cy="56043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ZA" sz="2400" cap="all" spc="300" dirty="0">
                <a:latin typeface="+mj-lt"/>
                <a:ea typeface="+mj-ea"/>
                <a:cs typeface="+mj-cs"/>
              </a:rPr>
              <a:t>Case study 2: Relationship between PREMs and PROMs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957EE8-8F55-34D5-26E4-51F834E2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27" y="1416124"/>
            <a:ext cx="5436919" cy="2840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74D3C9-5529-ACA9-50A6-2BF0DD33E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56" y="1410490"/>
            <a:ext cx="5755958" cy="2765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3A66CA-375F-ED0A-BA73-87347602831A}"/>
              </a:ext>
            </a:extLst>
          </p:cNvPr>
          <p:cNvSpPr txBox="1"/>
          <p:nvPr/>
        </p:nvSpPr>
        <p:spPr>
          <a:xfrm>
            <a:off x="2077029" y="4404660"/>
            <a:ext cx="3361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Top 10% high scoring PREMs hospitals: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Lower patient reported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Greater improvement in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Higher reported QoL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0C7EA-BC25-35D7-D77A-D46156D11F66}"/>
              </a:ext>
            </a:extLst>
          </p:cNvPr>
          <p:cNvSpPr txBox="1"/>
          <p:nvPr/>
        </p:nvSpPr>
        <p:spPr>
          <a:xfrm>
            <a:off x="8503160" y="4404660"/>
            <a:ext cx="3361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Top 10% high scoring PREMs hospitals: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Lower patient reported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Greater improvement in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Higher reported QoL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FAF50-C8F7-7D51-7362-EC2207E5829D}"/>
              </a:ext>
            </a:extLst>
          </p:cNvPr>
          <p:cNvSpPr txBox="1"/>
          <p:nvPr/>
        </p:nvSpPr>
        <p:spPr>
          <a:xfrm>
            <a:off x="0" y="440466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Hip replacement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76961-A11B-18B4-5B72-492268EBE216}"/>
              </a:ext>
            </a:extLst>
          </p:cNvPr>
          <p:cNvSpPr txBox="1"/>
          <p:nvPr/>
        </p:nvSpPr>
        <p:spPr>
          <a:xfrm>
            <a:off x="6669787" y="440466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FFC000"/>
                </a:solidFill>
              </a:rPr>
              <a:t>Hernia repairs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CA662B-AA6C-8AEA-84E8-8149121C17F0}"/>
              </a:ext>
            </a:extLst>
          </p:cNvPr>
          <p:cNvSpPr txBox="1"/>
          <p:nvPr/>
        </p:nvSpPr>
        <p:spPr>
          <a:xfrm>
            <a:off x="6096000" y="6251219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https://ahsa.au/wp-content/uploads/2025/04/VoP-Why-Measurement-Matters-Report.pdf</a:t>
            </a:r>
            <a:endParaRPr lang="en-ZA" sz="9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ZA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0B5C361-4E67-1446-10FB-99C3FA4C50F0}"/>
              </a:ext>
            </a:extLst>
          </p:cNvPr>
          <p:cNvSpPr>
            <a:spLocks noChangeAspect="1"/>
          </p:cNvSpPr>
          <p:nvPr/>
        </p:nvSpPr>
        <p:spPr>
          <a:xfrm>
            <a:off x="10758967" y="5893218"/>
            <a:ext cx="1197518" cy="716002"/>
          </a:xfrm>
          <a:custGeom>
            <a:avLst/>
            <a:gdLst/>
            <a:ahLst/>
            <a:cxnLst/>
            <a:rect l="l" t="t" r="r" b="b"/>
            <a:pathLst>
              <a:path w="1942365" h="1145186">
                <a:moveTo>
                  <a:pt x="0" y="0"/>
                </a:moveTo>
                <a:lnTo>
                  <a:pt x="1942365" y="0"/>
                </a:lnTo>
                <a:lnTo>
                  <a:pt x="1942365" y="1145186"/>
                </a:lnTo>
                <a:lnTo>
                  <a:pt x="0" y="11451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15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0E643-57FF-C139-4CC4-FFBE4D21B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0E42BB-222C-C3FD-83A4-3DE0E1D2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91" y="399212"/>
            <a:ext cx="10133476" cy="52898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en-ZA" sz="2400" cap="all" spc="300" dirty="0">
                <a:latin typeface="+mj-lt"/>
                <a:ea typeface="+mj-ea"/>
                <a:cs typeface="+mj-cs"/>
              </a:rPr>
              <a:t>Case study 3: shining a light on a maternity programme</a:t>
            </a:r>
          </a:p>
        </p:txBody>
      </p:sp>
      <p:pic>
        <p:nvPicPr>
          <p:cNvPr id="10" name="Graphic 9" descr="Magnifying glass with solid fill">
            <a:extLst>
              <a:ext uri="{FF2B5EF4-FFF2-40B4-BE49-F238E27FC236}">
                <a16:creationId xmlns:a16="http://schemas.microsoft.com/office/drawing/2014/main" id="{FDEBD4BB-CD6E-D184-088D-CB151ECF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4364" y="2241755"/>
            <a:ext cx="914400" cy="914400"/>
          </a:xfrm>
          <a:prstGeom prst="rect">
            <a:avLst/>
          </a:prstGeom>
        </p:spPr>
      </p:pic>
      <p:pic>
        <p:nvPicPr>
          <p:cNvPr id="11" name="Graphic 10" descr="Clapper board with solid fill">
            <a:extLst>
              <a:ext uri="{FF2B5EF4-FFF2-40B4-BE49-F238E27FC236}">
                <a16:creationId xmlns:a16="http://schemas.microsoft.com/office/drawing/2014/main" id="{0D525BD5-C18E-A6D1-CDD2-6E372F53A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5538" y="392767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8B4618-1C33-4776-68F0-1781EEBC06F9}"/>
              </a:ext>
            </a:extLst>
          </p:cNvPr>
          <p:cNvSpPr txBox="1"/>
          <p:nvPr/>
        </p:nvSpPr>
        <p:spPr>
          <a:xfrm>
            <a:off x="8045899" y="2114179"/>
            <a:ext cx="3555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At 12 weeks post partum, mothers reported a reduction in their QoL and the ability to fulfil social roles and activities</a:t>
            </a: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Higher levels of fatigue were also reported during this period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E95A92-4D35-0EA9-3FC9-39FFAD45BD3E}"/>
              </a:ext>
            </a:extLst>
          </p:cNvPr>
          <p:cNvSpPr txBox="1"/>
          <p:nvPr/>
        </p:nvSpPr>
        <p:spPr>
          <a:xfrm>
            <a:off x="8045899" y="3801834"/>
            <a:ext cx="3785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Traditional maternity programmes only offer support up to 6 weeks post partum</a:t>
            </a: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Review of maternity benefit to support mothers for a longer period, as well as linkage with mental health programmes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AA4D8CE-65DD-0D0D-AB35-90D3DC8F6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150028"/>
              </p:ext>
            </p:extLst>
          </p:nvPr>
        </p:nvGraphicFramePr>
        <p:xfrm>
          <a:off x="161618" y="1641628"/>
          <a:ext cx="6681634" cy="404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4B4C23-0095-CE8C-7CBF-E3139F7174BE}"/>
              </a:ext>
            </a:extLst>
          </p:cNvPr>
          <p:cNvSpPr txBox="1"/>
          <p:nvPr/>
        </p:nvSpPr>
        <p:spPr>
          <a:xfrm>
            <a:off x="698091" y="4163779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dirty="0">
                <a:latin typeface="Arial" panose="020B0604020202020204" pitchFamily="34" charset="0"/>
                <a:cs typeface="Arial" panose="020B0604020202020204" pitchFamily="34" charset="0"/>
              </a:rPr>
              <a:t>Excellent/very good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AA20A-E8B3-D6A5-B916-930D4D06FAC8}"/>
              </a:ext>
            </a:extLst>
          </p:cNvPr>
          <p:cNvSpPr txBox="1"/>
          <p:nvPr/>
        </p:nvSpPr>
        <p:spPr>
          <a:xfrm>
            <a:off x="3308555" y="4163779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dirty="0">
                <a:latin typeface="Arial" panose="020B0604020202020204" pitchFamily="34" charset="0"/>
                <a:cs typeface="Arial" panose="020B0604020202020204" pitchFamily="34" charset="0"/>
              </a:rPr>
              <a:t>Excellent/very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F9575-6451-3644-51AC-51441A65C012}"/>
              </a:ext>
            </a:extLst>
          </p:cNvPr>
          <p:cNvSpPr txBox="1"/>
          <p:nvPr/>
        </p:nvSpPr>
        <p:spPr>
          <a:xfrm>
            <a:off x="2253391" y="4154038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dirty="0">
                <a:latin typeface="Arial" panose="020B0604020202020204" pitchFamily="34" charset="0"/>
                <a:cs typeface="Arial" panose="020B0604020202020204" pitchFamily="34" charset="0"/>
              </a:rPr>
              <a:t>Fair/ Poor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EFEAA-A3CE-58AD-62B3-C663FBB77262}"/>
              </a:ext>
            </a:extLst>
          </p:cNvPr>
          <p:cNvSpPr txBox="1"/>
          <p:nvPr/>
        </p:nvSpPr>
        <p:spPr>
          <a:xfrm>
            <a:off x="4835378" y="4163779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dirty="0">
                <a:latin typeface="Arial" panose="020B0604020202020204" pitchFamily="34" charset="0"/>
                <a:cs typeface="Arial" panose="020B0604020202020204" pitchFamily="34" charset="0"/>
              </a:rPr>
              <a:t>Fair/ Poor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8434A4B-F5B4-2047-2105-A9E170BFE75C}"/>
              </a:ext>
            </a:extLst>
          </p:cNvPr>
          <p:cNvSpPr>
            <a:spLocks noChangeAspect="1"/>
          </p:cNvSpPr>
          <p:nvPr/>
        </p:nvSpPr>
        <p:spPr>
          <a:xfrm>
            <a:off x="10758967" y="5893218"/>
            <a:ext cx="1197518" cy="716002"/>
          </a:xfrm>
          <a:custGeom>
            <a:avLst/>
            <a:gdLst/>
            <a:ahLst/>
            <a:cxnLst/>
            <a:rect l="l" t="t" r="r" b="b"/>
            <a:pathLst>
              <a:path w="1942365" h="1145186">
                <a:moveTo>
                  <a:pt x="0" y="0"/>
                </a:moveTo>
                <a:lnTo>
                  <a:pt x="1942365" y="0"/>
                </a:lnTo>
                <a:lnTo>
                  <a:pt x="1942365" y="1145186"/>
                </a:lnTo>
                <a:lnTo>
                  <a:pt x="0" y="11451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594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GEMS">
      <a:dk1>
        <a:srgbClr val="000000"/>
      </a:dk1>
      <a:lt1>
        <a:srgbClr val="E5E5E5"/>
      </a:lt1>
      <a:dk2>
        <a:srgbClr val="D8D8D8"/>
      </a:dk2>
      <a:lt2>
        <a:srgbClr val="E5E5E5"/>
      </a:lt2>
      <a:accent1>
        <a:srgbClr val="0E4D83"/>
      </a:accent1>
      <a:accent2>
        <a:srgbClr val="006E44"/>
      </a:accent2>
      <a:accent3>
        <a:srgbClr val="2BB35B"/>
      </a:accent3>
      <a:accent4>
        <a:srgbClr val="FAAE1A"/>
      </a:accent4>
      <a:accent5>
        <a:srgbClr val="D17C2A"/>
      </a:accent5>
      <a:accent6>
        <a:srgbClr val="F3F0ED"/>
      </a:accent6>
      <a:hlink>
        <a:srgbClr val="D71F29"/>
      </a:hlink>
      <a:folHlink>
        <a:srgbClr val="800020"/>
      </a:folHlink>
    </a:clrScheme>
    <a:fontScheme name="GEMS1">
      <a:majorFont>
        <a:latin typeface="Helvetica"/>
        <a:ea typeface=""/>
        <a:cs typeface=""/>
      </a:majorFont>
      <a:minorFont>
        <a:latin typeface="HelveticaNeueLT St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12F3C72E5FE4EBEFD3CB2F1CF621E" ma:contentTypeVersion="16" ma:contentTypeDescription="Create a new document." ma:contentTypeScope="" ma:versionID="af8db10d4ba507da7f01b69e7fff3f6c">
  <xsd:schema xmlns:xsd="http://www.w3.org/2001/XMLSchema" xmlns:xs="http://www.w3.org/2001/XMLSchema" xmlns:p="http://schemas.microsoft.com/office/2006/metadata/properties" xmlns:ns2="eab5a9bd-9d1c-4411-8025-7564f01e9790" xmlns:ns3="4a1851d2-3db3-4e1c-a39d-395e2e2b63ea" targetNamespace="http://schemas.microsoft.com/office/2006/metadata/properties" ma:root="true" ma:fieldsID="933731be86ab540900b4c10729e6208f" ns2:_="" ns3:_="">
    <xsd:import namespace="eab5a9bd-9d1c-4411-8025-7564f01e9790"/>
    <xsd:import namespace="4a1851d2-3db3-4e1c-a39d-395e2e2b6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5a9bd-9d1c-4411-8025-7564f01e9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6730490-6aa1-4f4e-896f-5b8b5e2e6a59}" ma:internalName="TaxCatchAll" ma:showField="CatchAllData" ma:web="eab5a9bd-9d1c-4411-8025-7564f01e9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51d2-3db3-4e1c-a39d-395e2e2b6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7a9000-7185-4542-83d4-313d2e6378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b5a9bd-9d1c-4411-8025-7564f01e9790" xsi:nil="true"/>
    <lcf76f155ced4ddcb4097134ff3c332f xmlns="4a1851d2-3db3-4e1c-a39d-395e2e2b6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C4D12-571C-42A5-9AD2-AC0F49A16CCA}"/>
</file>

<file path=customXml/itemProps2.xml><?xml version="1.0" encoding="utf-8"?>
<ds:datastoreItem xmlns:ds="http://schemas.openxmlformats.org/officeDocument/2006/customXml" ds:itemID="{027E05E9-64B5-4084-A1A2-EF77802C07C1}"/>
</file>

<file path=customXml/itemProps3.xml><?xml version="1.0" encoding="utf-8"?>
<ds:datastoreItem xmlns:ds="http://schemas.openxmlformats.org/officeDocument/2006/customXml" ds:itemID="{156EA393-B502-49B0-9FA0-C09D004BF9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9854</TotalTime>
  <Words>683</Words>
  <Application>Microsoft Macintosh PowerPoint</Application>
  <PresentationFormat>Widescreen</PresentationFormat>
  <Paragraphs>101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Helvetica</vt:lpstr>
      <vt:lpstr>HelveticaNeueLT Std</vt:lpstr>
      <vt:lpstr>Poppins Bold</vt:lpstr>
      <vt:lpstr>Office Theme</vt:lpstr>
      <vt:lpstr>PowerPoint Presentation</vt:lpstr>
      <vt:lpstr>High performing health systems</vt:lpstr>
      <vt:lpstr>Measuring value requires measuring quality</vt:lpstr>
      <vt:lpstr>Voice of the patient</vt:lpstr>
      <vt:lpstr>the patients perspective</vt:lpstr>
      <vt:lpstr>PowerPoint Presentation</vt:lpstr>
      <vt:lpstr>PowerPoint Presentation</vt:lpstr>
      <vt:lpstr>PowerPoint Presentation</vt:lpstr>
      <vt:lpstr>PowerPoint Presentation</vt:lpstr>
      <vt:lpstr>applications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NEB-U Creative Studio</dc:creator>
  <cp:lastModifiedBy>Barry Childs</cp:lastModifiedBy>
  <cp:revision>8</cp:revision>
  <dcterms:created xsi:type="dcterms:W3CDTF">2024-08-06T12:49:17Z</dcterms:created>
  <dcterms:modified xsi:type="dcterms:W3CDTF">2025-08-28T22:30:26Z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0x0101008C912F3C72E5FE4EBEFD3CB2F1CF621E</vt:lpwstr>
  </property>
</Properties>
</file>