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style2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2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theme/themeOverride1.xml" ContentType="application/vnd.openxmlformats-officedocument.themeOverrid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27721" r:id="rId3"/>
    <p:sldId id="260" r:id="rId4"/>
    <p:sldId id="265" r:id="rId5"/>
    <p:sldId id="27717" r:id="rId6"/>
    <p:sldId id="27720" r:id="rId7"/>
    <p:sldId id="27718" r:id="rId8"/>
    <p:sldId id="1518" r:id="rId9"/>
    <p:sldId id="27722" r:id="rId10"/>
    <p:sldId id="27727" r:id="rId11"/>
    <p:sldId id="27723" r:id="rId12"/>
    <p:sldId id="27724" r:id="rId13"/>
    <p:sldId id="27725" r:id="rId14"/>
    <p:sldId id="262" r:id="rId15"/>
    <p:sldId id="27726" r:id="rId16"/>
    <p:sldId id="258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02A"/>
    <a:srgbClr val="0B4E82"/>
    <a:srgbClr val="919090"/>
    <a:srgbClr val="F4AA21"/>
    <a:srgbClr val="0C77BA"/>
    <a:srgbClr val="13B0A1"/>
    <a:srgbClr val="AD2227"/>
    <a:srgbClr val="1BA54A"/>
    <a:srgbClr val="D17C29"/>
    <a:srgbClr val="106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822" autoAdjust="0"/>
  </p:normalViewPr>
  <p:slideViewPr>
    <p:cSldViewPr snapToGrid="0">
      <p:cViewPr>
        <p:scale>
          <a:sx n="100" d="100"/>
          <a:sy n="100" d="100"/>
        </p:scale>
        <p:origin x="73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esentations\GEMS\2025%20Symposium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ryc\AppData\Roaming\Microsoft\Excel\Book2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esentations\ASSA\ASSA%20CPD%20day%202024\Random%20PMB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kynet\riskmonitor\Practice\Health%20Monitor\Client%20results\GEMS\Reports\2017\201708\Actuarial%20report\August%20to%20use\EVO%20and%20underwriting%20(August%202017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esentations\GEMS\2025%20Symposium\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59434968391979E-2"/>
          <c:y val="4.0632425903533095E-2"/>
          <c:w val="0.96607093213038864"/>
          <c:h val="0.8056360394209353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Sheet3!$V$24</c:f>
              <c:strCache>
                <c:ptCount val="1"/>
                <c:pt idx="0">
                  <c:v>zxxx3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Sheet3!$S$26:$S$33</c:f>
              <c:strCache>
                <c:ptCount val="8"/>
                <c:pt idx="0">
                  <c:v>10 - 20</c:v>
                </c:pt>
                <c:pt idx="1">
                  <c:v>20 - 30</c:v>
                </c:pt>
                <c:pt idx="2">
                  <c:v>30 - 40</c:v>
                </c:pt>
                <c:pt idx="3">
                  <c:v>40 - 50</c:v>
                </c:pt>
                <c:pt idx="4">
                  <c:v>50 - 60</c:v>
                </c:pt>
                <c:pt idx="5">
                  <c:v>60 - 70</c:v>
                </c:pt>
                <c:pt idx="6">
                  <c:v>70 - 80</c:v>
                </c:pt>
                <c:pt idx="7">
                  <c:v>80 +</c:v>
                </c:pt>
              </c:strCache>
            </c:strRef>
          </c:cat>
          <c:val>
            <c:numRef>
              <c:f>Sheet3!$V$26:$V$33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6-4431-B424-EAC3B38A4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00586719"/>
        <c:axId val="960003775"/>
      </c:barChart>
      <c:scatterChart>
        <c:scatterStyle val="smoothMarker"/>
        <c:varyColors val="0"/>
        <c:ser>
          <c:idx val="0"/>
          <c:order val="0"/>
          <c:tx>
            <c:strRef>
              <c:f>Sheet3!$T$24</c:f>
              <c:strCache>
                <c:ptCount val="1"/>
                <c:pt idx="0">
                  <c:v>Contributions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Sheet3!$S$26:$S$33</c:f>
              <c:strCache>
                <c:ptCount val="8"/>
                <c:pt idx="0">
                  <c:v>10 - 20</c:v>
                </c:pt>
                <c:pt idx="1">
                  <c:v>20 - 30</c:v>
                </c:pt>
                <c:pt idx="2">
                  <c:v>30 - 40</c:v>
                </c:pt>
                <c:pt idx="3">
                  <c:v>40 - 50</c:v>
                </c:pt>
                <c:pt idx="4">
                  <c:v>50 - 60</c:v>
                </c:pt>
                <c:pt idx="5">
                  <c:v>60 - 70</c:v>
                </c:pt>
                <c:pt idx="6">
                  <c:v>70 - 80</c:v>
                </c:pt>
                <c:pt idx="7">
                  <c:v>80 +</c:v>
                </c:pt>
              </c:strCache>
            </c:strRef>
          </c:xVal>
          <c:yVal>
            <c:numRef>
              <c:f>Sheet3!$T$26:$T$33</c:f>
              <c:numCache>
                <c:formatCode>#,##0</c:formatCode>
                <c:ptCount val="8"/>
                <c:pt idx="0">
                  <c:v>1192.433013105441</c:v>
                </c:pt>
                <c:pt idx="1">
                  <c:v>1303.826147233957</c:v>
                </c:pt>
                <c:pt idx="2">
                  <c:v>1514.364033100888</c:v>
                </c:pt>
                <c:pt idx="3">
                  <c:v>1646.8175366932157</c:v>
                </c:pt>
                <c:pt idx="4">
                  <c:v>1563.0893753100074</c:v>
                </c:pt>
                <c:pt idx="5">
                  <c:v>2192.5695222324475</c:v>
                </c:pt>
                <c:pt idx="6">
                  <c:v>1987.5512550676033</c:v>
                </c:pt>
                <c:pt idx="7">
                  <c:v>1580.4898604642738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B26-4431-B424-EAC3B38A4AE6}"/>
            </c:ext>
          </c:extLst>
        </c:ser>
        <c:ser>
          <c:idx val="1"/>
          <c:order val="1"/>
          <c:tx>
            <c:strRef>
              <c:f>Sheet3!$U$24</c:f>
              <c:strCache>
                <c:ptCount val="1"/>
                <c:pt idx="0">
                  <c:v>Claims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Sheet3!$S$26:$S$33</c:f>
              <c:strCache>
                <c:ptCount val="8"/>
                <c:pt idx="0">
                  <c:v>10 - 20</c:v>
                </c:pt>
                <c:pt idx="1">
                  <c:v>20 - 30</c:v>
                </c:pt>
                <c:pt idx="2">
                  <c:v>30 - 40</c:v>
                </c:pt>
                <c:pt idx="3">
                  <c:v>40 - 50</c:v>
                </c:pt>
                <c:pt idx="4">
                  <c:v>50 - 60</c:v>
                </c:pt>
                <c:pt idx="5">
                  <c:v>60 - 70</c:v>
                </c:pt>
                <c:pt idx="6">
                  <c:v>70 - 80</c:v>
                </c:pt>
                <c:pt idx="7">
                  <c:v>80 +</c:v>
                </c:pt>
              </c:strCache>
            </c:strRef>
          </c:xVal>
          <c:yVal>
            <c:numRef>
              <c:f>Sheet3!$U$26:$U$33</c:f>
              <c:numCache>
                <c:formatCode>#,##0</c:formatCode>
                <c:ptCount val="8"/>
                <c:pt idx="0">
                  <c:v>1897.7859018842164</c:v>
                </c:pt>
                <c:pt idx="1">
                  <c:v>764.51269031367292</c:v>
                </c:pt>
                <c:pt idx="2">
                  <c:v>1060.3377631779401</c:v>
                </c:pt>
                <c:pt idx="3">
                  <c:v>1363.0875158400336</c:v>
                </c:pt>
                <c:pt idx="4">
                  <c:v>1668.3707609713429</c:v>
                </c:pt>
                <c:pt idx="5">
                  <c:v>6406.1034827442527</c:v>
                </c:pt>
                <c:pt idx="6">
                  <c:v>8782.6812534989731</c:v>
                </c:pt>
                <c:pt idx="7">
                  <c:v>6866.4490825762387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B26-4431-B424-EAC3B38A4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192255"/>
        <c:axId val="1098234223"/>
      </c:scatterChart>
      <c:catAx>
        <c:axId val="80058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003775"/>
        <c:crosses val="autoZero"/>
        <c:auto val="1"/>
        <c:lblAlgn val="ctr"/>
        <c:lblOffset val="100"/>
        <c:noMultiLvlLbl val="0"/>
      </c:catAx>
      <c:valAx>
        <c:axId val="960003775"/>
        <c:scaling>
          <c:orientation val="minMax"/>
          <c:max val="10000"/>
        </c:scaling>
        <c:delete val="1"/>
        <c:axPos val="l"/>
        <c:numFmt formatCode="#,##0" sourceLinked="1"/>
        <c:majorTickMark val="none"/>
        <c:minorTickMark val="none"/>
        <c:tickLblPos val="nextTo"/>
        <c:crossAx val="800586719"/>
        <c:crosses val="autoZero"/>
        <c:crossBetween val="between"/>
        <c:majorUnit val="2000"/>
      </c:valAx>
      <c:valAx>
        <c:axId val="1098234223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154192255"/>
        <c:crosses val="max"/>
        <c:crossBetween val="midCat"/>
      </c:valAx>
      <c:valAx>
        <c:axId val="1154192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82342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C9-432F-8CD2-AA63C030CEDF}"/>
              </c:ext>
            </c:extLst>
          </c:dPt>
          <c:dPt>
            <c:idx val="30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C9-432F-8CD2-AA63C030CEDF}"/>
              </c:ext>
            </c:extLst>
          </c:dPt>
          <c:dPt>
            <c:idx val="38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C9-432F-8CD2-AA63C030CEDF}"/>
              </c:ext>
            </c:extLst>
          </c:dPt>
          <c:dPt>
            <c:idx val="40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C9-432F-8CD2-AA63C030CEDF}"/>
              </c:ext>
            </c:extLst>
          </c:dPt>
          <c:dPt>
            <c:idx val="43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C9-432F-8CD2-AA63C030CEDF}"/>
              </c:ext>
            </c:extLst>
          </c:dPt>
          <c:dPt>
            <c:idx val="48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C9-432F-8CD2-AA63C030CEDF}"/>
              </c:ext>
            </c:extLst>
          </c:dPt>
          <c:dPt>
            <c:idx val="49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6C9-432F-8CD2-AA63C030CEDF}"/>
              </c:ext>
            </c:extLst>
          </c:dPt>
          <c:dPt>
            <c:idx val="50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6C9-432F-8CD2-AA63C030CEDF}"/>
              </c:ext>
            </c:extLst>
          </c:dPt>
          <c:dPt>
            <c:idx val="63"/>
            <c:invertIfNegative val="0"/>
            <c:bubble3D val="0"/>
            <c:spPr>
              <a:solidFill>
                <a:srgbClr val="F4AA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6C9-432F-8CD2-AA63C030CEDF}"/>
              </c:ext>
            </c:extLst>
          </c:dPt>
          <c:cat>
            <c:strRef>
              <c:f>AvgAge!$C$3:$C$75</c:f>
              <c:strCache>
                <c:ptCount val="73"/>
                <c:pt idx="0">
                  <c:v>Glencore Medical Scheme</c:v>
                </c:pt>
                <c:pt idx="1">
                  <c:v>Naspers Medical Fund</c:v>
                </c:pt>
                <c:pt idx="2">
                  <c:v>Fishing Industry Medical Scheme (Fishmed)</c:v>
                </c:pt>
                <c:pt idx="3">
                  <c:v>Horizon Medical Scheme</c:v>
                </c:pt>
                <c:pt idx="4">
                  <c:v>BMW Employees Medical Aid Society</c:v>
                </c:pt>
                <c:pt idx="5">
                  <c:v>Building &amp; Construction Industry Medical Aid Fund</c:v>
                </c:pt>
                <c:pt idx="6">
                  <c:v>Tsogo Sun Group Medical Scheme</c:v>
                </c:pt>
                <c:pt idx="7">
                  <c:v>South African Police Service Medical Scheme</c:v>
                </c:pt>
                <c:pt idx="8">
                  <c:v>Witbank Coalfields Medical Aid Scheme</c:v>
                </c:pt>
                <c:pt idx="9">
                  <c:v>MBMed Medical Aid Fund</c:v>
                </c:pt>
                <c:pt idx="10">
                  <c:v>LA-Health Medical Scheme</c:v>
                </c:pt>
                <c:pt idx="11">
                  <c:v>Thebemed</c:v>
                </c:pt>
                <c:pt idx="12">
                  <c:v>Imperial and Motus Medical Aid</c:v>
                </c:pt>
                <c:pt idx="13">
                  <c:v>Retail Medical Scheme</c:v>
                </c:pt>
                <c:pt idx="14">
                  <c:v>Platinum Health</c:v>
                </c:pt>
                <c:pt idx="15">
                  <c:v>Foodmed Medical Scheme</c:v>
                </c:pt>
                <c:pt idx="16">
                  <c:v>South African Breweries Medical Aid Scheme (SABMAS)</c:v>
                </c:pt>
                <c:pt idx="17">
                  <c:v>Umvuzo Health Medical Scheme</c:v>
                </c:pt>
                <c:pt idx="18">
                  <c:v>Rand Water Medical Scheme</c:v>
                </c:pt>
                <c:pt idx="19">
                  <c:v>Impala Medical Plan</c:v>
                </c:pt>
                <c:pt idx="20">
                  <c:v>Remedi Medical Aid Scheme</c:v>
                </c:pt>
                <c:pt idx="21">
                  <c:v>Government Employees Medical Scheme (GEMS)</c:v>
                </c:pt>
                <c:pt idx="22">
                  <c:v>Pick n Pay Medical Scheme</c:v>
                </c:pt>
                <c:pt idx="23">
                  <c:v>Sasolmed</c:v>
                </c:pt>
                <c:pt idx="24">
                  <c:v>Medimed Medical Scheme</c:v>
                </c:pt>
                <c:pt idx="25">
                  <c:v>Netcare Medical Scheme</c:v>
                </c:pt>
                <c:pt idx="26">
                  <c:v>Chartered Accountants (SA) Medical Aid Fund (CAMAF)</c:v>
                </c:pt>
                <c:pt idx="27">
                  <c:v>Massmart Health Plan</c:v>
                </c:pt>
                <c:pt idx="28">
                  <c:v>Makoti Medical Scheme</c:v>
                </c:pt>
                <c:pt idx="29">
                  <c:v>Bankmed</c:v>
                </c:pt>
                <c:pt idx="30">
                  <c:v>Sizwe Hosmed Medical Fund</c:v>
                </c:pt>
                <c:pt idx="31">
                  <c:v>TFG Medical Aid Scheme</c:v>
                </c:pt>
                <c:pt idx="32">
                  <c:v>SAMWUMed</c:v>
                </c:pt>
                <c:pt idx="33">
                  <c:v>Wooltru Healthcare Fund</c:v>
                </c:pt>
                <c:pt idx="34">
                  <c:v>PG Group Medical Scheme</c:v>
                </c:pt>
                <c:pt idx="35">
                  <c:v>Malcor Medical Scheme</c:v>
                </c:pt>
                <c:pt idx="36">
                  <c:v>Barloworld Medical Scheme</c:v>
                </c:pt>
                <c:pt idx="37">
                  <c:v>Libcare Medical Scheme</c:v>
                </c:pt>
                <c:pt idx="38">
                  <c:v>Momentum Medical Scheme</c:v>
                </c:pt>
                <c:pt idx="39">
                  <c:v>Alliance-Midmed Medical Scheme</c:v>
                </c:pt>
                <c:pt idx="40">
                  <c:v>Bonitas Medical Fund</c:v>
                </c:pt>
                <c:pt idx="41">
                  <c:v>Nedgroup Medical Aid Scheme</c:v>
                </c:pt>
                <c:pt idx="42">
                  <c:v>Golden Arrow Employees' Medical Benefit Fund</c:v>
                </c:pt>
                <c:pt idx="43">
                  <c:v>Discovery Health Medical Scheme</c:v>
                </c:pt>
                <c:pt idx="44">
                  <c:v>Old Mutual Staff Medical Aid Fund</c:v>
                </c:pt>
                <c:pt idx="45">
                  <c:v>Sisonke Health Medical Scheme</c:v>
                </c:pt>
                <c:pt idx="46">
                  <c:v>Genesis Medical Scheme</c:v>
                </c:pt>
                <c:pt idx="47">
                  <c:v>Motohealth Care</c:v>
                </c:pt>
                <c:pt idx="48">
                  <c:v>Medshield Medical Scheme</c:v>
                </c:pt>
                <c:pt idx="49">
                  <c:v>Bestmed Medical Scheme</c:v>
                </c:pt>
                <c:pt idx="50">
                  <c:v>Medihelp</c:v>
                </c:pt>
                <c:pt idx="51">
                  <c:v>SABC Medical Aid Scheme</c:v>
                </c:pt>
                <c:pt idx="52">
                  <c:v>Medipos Medical Scheme</c:v>
                </c:pt>
                <c:pt idx="53">
                  <c:v>Lonmin Medical Scheme</c:v>
                </c:pt>
                <c:pt idx="54">
                  <c:v>AECI Medical Aid Society</c:v>
                </c:pt>
                <c:pt idx="55">
                  <c:v>Tiger Brands Medical Scheme</c:v>
                </c:pt>
                <c:pt idx="56">
                  <c:v>Profmed</c:v>
                </c:pt>
                <c:pt idx="57">
                  <c:v>Anglovaal Group Medical Scheme</c:v>
                </c:pt>
                <c:pt idx="58">
                  <c:v>Fedhealth Medical Scheme</c:v>
                </c:pt>
                <c:pt idx="59">
                  <c:v>Rhodes University Medical Scheme</c:v>
                </c:pt>
                <c:pt idx="60">
                  <c:v>Suremed Health</c:v>
                </c:pt>
                <c:pt idx="61">
                  <c:v>Engen Medical Benefit Fund</c:v>
                </c:pt>
                <c:pt idx="62">
                  <c:v>Keyhealth</c:v>
                </c:pt>
                <c:pt idx="63">
                  <c:v>Compcare Wellness Medical Scheme</c:v>
                </c:pt>
                <c:pt idx="64">
                  <c:v>Cape Medical Plan</c:v>
                </c:pt>
                <c:pt idx="65">
                  <c:v>Anglo Medical Scheme</c:v>
                </c:pt>
                <c:pt idx="66">
                  <c:v>University of Kwa-Zulu Natal Medical Scheme</c:v>
                </c:pt>
                <c:pt idx="67">
                  <c:v>Sedmed</c:v>
                </c:pt>
                <c:pt idx="68">
                  <c:v>Health Squared Medical Scheme</c:v>
                </c:pt>
                <c:pt idx="69">
                  <c:v>BP Medical Aid Society</c:v>
                </c:pt>
                <c:pt idx="70">
                  <c:v>De Beers Benefit Society</c:v>
                </c:pt>
                <c:pt idx="71">
                  <c:v>Parmed Medical Aid Scheme</c:v>
                </c:pt>
                <c:pt idx="72">
                  <c:v>Transmed Medical Fund</c:v>
                </c:pt>
              </c:strCache>
            </c:strRef>
          </c:cat>
          <c:val>
            <c:numRef>
              <c:f>AvgAge!$D$3:$D$75</c:f>
              <c:numCache>
                <c:formatCode>General</c:formatCode>
                <c:ptCount val="73"/>
                <c:pt idx="0">
                  <c:v>26.21</c:v>
                </c:pt>
                <c:pt idx="1">
                  <c:v>26.77</c:v>
                </c:pt>
                <c:pt idx="2">
                  <c:v>27.07</c:v>
                </c:pt>
                <c:pt idx="3">
                  <c:v>27.45</c:v>
                </c:pt>
                <c:pt idx="4">
                  <c:v>28.16</c:v>
                </c:pt>
                <c:pt idx="5">
                  <c:v>28.18</c:v>
                </c:pt>
                <c:pt idx="6">
                  <c:v>28.55</c:v>
                </c:pt>
                <c:pt idx="7">
                  <c:v>28.58</c:v>
                </c:pt>
                <c:pt idx="8">
                  <c:v>28.83</c:v>
                </c:pt>
                <c:pt idx="9">
                  <c:v>28.97</c:v>
                </c:pt>
                <c:pt idx="10">
                  <c:v>29.25</c:v>
                </c:pt>
                <c:pt idx="11">
                  <c:v>29.65</c:v>
                </c:pt>
                <c:pt idx="12">
                  <c:v>30.24</c:v>
                </c:pt>
                <c:pt idx="13">
                  <c:v>30.75</c:v>
                </c:pt>
                <c:pt idx="14">
                  <c:v>30.79</c:v>
                </c:pt>
                <c:pt idx="15">
                  <c:v>30.88</c:v>
                </c:pt>
                <c:pt idx="16">
                  <c:v>30.91</c:v>
                </c:pt>
                <c:pt idx="17">
                  <c:v>30.97</c:v>
                </c:pt>
                <c:pt idx="18">
                  <c:v>31.01</c:v>
                </c:pt>
                <c:pt idx="19">
                  <c:v>31.05</c:v>
                </c:pt>
                <c:pt idx="20">
                  <c:v>31.18</c:v>
                </c:pt>
                <c:pt idx="21">
                  <c:v>31.19</c:v>
                </c:pt>
                <c:pt idx="22">
                  <c:v>31.26</c:v>
                </c:pt>
                <c:pt idx="23">
                  <c:v>31.48</c:v>
                </c:pt>
                <c:pt idx="24">
                  <c:v>31.61</c:v>
                </c:pt>
                <c:pt idx="25">
                  <c:v>31.74</c:v>
                </c:pt>
                <c:pt idx="26">
                  <c:v>31.99</c:v>
                </c:pt>
                <c:pt idx="27">
                  <c:v>32.07</c:v>
                </c:pt>
                <c:pt idx="28">
                  <c:v>32.15</c:v>
                </c:pt>
                <c:pt idx="29">
                  <c:v>32.28</c:v>
                </c:pt>
                <c:pt idx="30">
                  <c:v>32.64</c:v>
                </c:pt>
                <c:pt idx="31">
                  <c:v>32.69</c:v>
                </c:pt>
                <c:pt idx="32">
                  <c:v>32.86</c:v>
                </c:pt>
                <c:pt idx="33">
                  <c:v>32.86</c:v>
                </c:pt>
                <c:pt idx="34">
                  <c:v>33.03</c:v>
                </c:pt>
                <c:pt idx="35">
                  <c:v>33.33</c:v>
                </c:pt>
                <c:pt idx="36">
                  <c:v>33.700000000000003</c:v>
                </c:pt>
                <c:pt idx="37">
                  <c:v>33.71</c:v>
                </c:pt>
                <c:pt idx="38">
                  <c:v>33.93</c:v>
                </c:pt>
                <c:pt idx="39">
                  <c:v>34.18</c:v>
                </c:pt>
                <c:pt idx="40">
                  <c:v>34.380000000000003</c:v>
                </c:pt>
                <c:pt idx="41">
                  <c:v>34.97</c:v>
                </c:pt>
                <c:pt idx="42">
                  <c:v>35.14</c:v>
                </c:pt>
                <c:pt idx="43">
                  <c:v>35.25</c:v>
                </c:pt>
                <c:pt idx="44">
                  <c:v>35.35</c:v>
                </c:pt>
                <c:pt idx="45">
                  <c:v>35.64</c:v>
                </c:pt>
                <c:pt idx="46">
                  <c:v>35.92</c:v>
                </c:pt>
                <c:pt idx="47">
                  <c:v>36.74</c:v>
                </c:pt>
                <c:pt idx="48">
                  <c:v>37.119999999999997</c:v>
                </c:pt>
                <c:pt idx="49">
                  <c:v>37.28</c:v>
                </c:pt>
                <c:pt idx="50">
                  <c:v>37.549999999999997</c:v>
                </c:pt>
                <c:pt idx="51">
                  <c:v>37.549999999999997</c:v>
                </c:pt>
                <c:pt idx="52">
                  <c:v>37.89</c:v>
                </c:pt>
                <c:pt idx="53">
                  <c:v>38.630000000000003</c:v>
                </c:pt>
                <c:pt idx="54">
                  <c:v>39.450000000000003</c:v>
                </c:pt>
                <c:pt idx="55">
                  <c:v>39.71</c:v>
                </c:pt>
                <c:pt idx="56">
                  <c:v>40.270000000000003</c:v>
                </c:pt>
                <c:pt idx="57">
                  <c:v>40.71</c:v>
                </c:pt>
                <c:pt idx="58">
                  <c:v>40.86</c:v>
                </c:pt>
                <c:pt idx="59">
                  <c:v>40.86</c:v>
                </c:pt>
                <c:pt idx="60">
                  <c:v>40.98</c:v>
                </c:pt>
                <c:pt idx="61">
                  <c:v>41.15</c:v>
                </c:pt>
                <c:pt idx="62">
                  <c:v>41.2</c:v>
                </c:pt>
                <c:pt idx="63">
                  <c:v>42.17</c:v>
                </c:pt>
                <c:pt idx="64">
                  <c:v>42.24</c:v>
                </c:pt>
                <c:pt idx="65">
                  <c:v>42.31</c:v>
                </c:pt>
                <c:pt idx="66">
                  <c:v>42.72</c:v>
                </c:pt>
                <c:pt idx="67">
                  <c:v>44.4</c:v>
                </c:pt>
                <c:pt idx="68">
                  <c:v>47.09</c:v>
                </c:pt>
                <c:pt idx="69">
                  <c:v>49.31</c:v>
                </c:pt>
                <c:pt idx="70">
                  <c:v>49.87</c:v>
                </c:pt>
                <c:pt idx="71">
                  <c:v>51.48</c:v>
                </c:pt>
                <c:pt idx="72">
                  <c:v>56.61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C9-432F-8CD2-AA63C030C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088079"/>
        <c:axId val="65088559"/>
      </c:barChart>
      <c:catAx>
        <c:axId val="650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8559"/>
        <c:crosses val="autoZero"/>
        <c:auto val="1"/>
        <c:lblAlgn val="ctr"/>
        <c:lblOffset val="100"/>
        <c:noMultiLvlLbl val="0"/>
      </c:catAx>
      <c:valAx>
        <c:axId val="6508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Open scheme contribution index</c:v>
          </c:tx>
          <c:spPr>
            <a:ln w="25400" cap="flat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Sheet1!$A$7:$A$29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Sheet1!$K$7:$K$29</c:f>
              <c:numCache>
                <c:formatCode>#,##0</c:formatCode>
                <c:ptCount val="23"/>
                <c:pt idx="0">
                  <c:v>100</c:v>
                </c:pt>
                <c:pt idx="1">
                  <c:v>123.9182615907422</c:v>
                </c:pt>
                <c:pt idx="2">
                  <c:v>146.47484722157506</c:v>
                </c:pt>
                <c:pt idx="3">
                  <c:v>166.58712151328828</c:v>
                </c:pt>
                <c:pt idx="4">
                  <c:v>178.86221838867974</c:v>
                </c:pt>
                <c:pt idx="5">
                  <c:v>186.29631566854115</c:v>
                </c:pt>
                <c:pt idx="6">
                  <c:v>190.98894468108912</c:v>
                </c:pt>
                <c:pt idx="7">
                  <c:v>207.9561057990914</c:v>
                </c:pt>
                <c:pt idx="8">
                  <c:v>230.71691998395843</c:v>
                </c:pt>
                <c:pt idx="9">
                  <c:v>257.79356830495408</c:v>
                </c:pt>
                <c:pt idx="10">
                  <c:v>282.15154495909212</c:v>
                </c:pt>
                <c:pt idx="11">
                  <c:v>309.05493049377924</c:v>
                </c:pt>
                <c:pt idx="12">
                  <c:v>330.45455980075974</c:v>
                </c:pt>
                <c:pt idx="13">
                  <c:v>360.19368322773767</c:v>
                </c:pt>
                <c:pt idx="14">
                  <c:v>387.76529093525903</c:v>
                </c:pt>
                <c:pt idx="15">
                  <c:v>418.86506863128574</c:v>
                </c:pt>
                <c:pt idx="16">
                  <c:v>446.54862024959323</c:v>
                </c:pt>
                <c:pt idx="17">
                  <c:v>488.53246478128119</c:v>
                </c:pt>
                <c:pt idx="18">
                  <c:v>519.59669927548953</c:v>
                </c:pt>
                <c:pt idx="19">
                  <c:v>553.47084866417117</c:v>
                </c:pt>
                <c:pt idx="20">
                  <c:v>597.61395938920839</c:v>
                </c:pt>
                <c:pt idx="21">
                  <c:v>609.26895025573788</c:v>
                </c:pt>
                <c:pt idx="22">
                  <c:v>630.19535890880456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C3-47DF-9AE0-FE75E455C308}"/>
            </c:ext>
          </c:extLst>
        </c:ser>
        <c:ser>
          <c:idx val="1"/>
          <c:order val="1"/>
          <c:tx>
            <c:v>Restricted scheme contribution index</c:v>
          </c:tx>
          <c:spPr>
            <a:ln w="25400" cap="flat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c:spPr>
          </c:marker>
          <c:cat>
            <c:numRef>
              <c:f>Sheet1!$A$7:$A$29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Sheet1!$L$7:$L$29</c:f>
              <c:numCache>
                <c:formatCode>#,##0</c:formatCode>
                <c:ptCount val="23"/>
                <c:pt idx="0">
                  <c:v>100</c:v>
                </c:pt>
                <c:pt idx="1">
                  <c:v>113.77658839496149</c:v>
                </c:pt>
                <c:pt idx="2">
                  <c:v>126.67040199724458</c:v>
                </c:pt>
                <c:pt idx="3">
                  <c:v>142.72589062563125</c:v>
                </c:pt>
                <c:pt idx="4">
                  <c:v>152.69348787437778</c:v>
                </c:pt>
                <c:pt idx="5">
                  <c:v>156.97155654726322</c:v>
                </c:pt>
                <c:pt idx="6">
                  <c:v>161.14397442277354</c:v>
                </c:pt>
                <c:pt idx="7">
                  <c:v>167.76810069451975</c:v>
                </c:pt>
                <c:pt idx="8">
                  <c:v>177.36124334997101</c:v>
                </c:pt>
                <c:pt idx="9">
                  <c:v>196.86540069935899</c:v>
                </c:pt>
                <c:pt idx="10">
                  <c:v>217.84075734523498</c:v>
                </c:pt>
                <c:pt idx="11">
                  <c:v>237.84787760513791</c:v>
                </c:pt>
                <c:pt idx="12">
                  <c:v>255.57108737922223</c:v>
                </c:pt>
                <c:pt idx="13">
                  <c:v>276.28245333883279</c:v>
                </c:pt>
                <c:pt idx="14">
                  <c:v>296.68308337378818</c:v>
                </c:pt>
                <c:pt idx="15">
                  <c:v>321.68250951578699</c:v>
                </c:pt>
                <c:pt idx="16">
                  <c:v>347.43403448633268</c:v>
                </c:pt>
                <c:pt idx="17">
                  <c:v>384.05831948042288</c:v>
                </c:pt>
                <c:pt idx="18">
                  <c:v>410.13075111636579</c:v>
                </c:pt>
                <c:pt idx="19">
                  <c:v>434.90513204659101</c:v>
                </c:pt>
                <c:pt idx="20">
                  <c:v>460.5861468410593</c:v>
                </c:pt>
                <c:pt idx="21">
                  <c:v>477.52629065208839</c:v>
                </c:pt>
                <c:pt idx="22">
                  <c:v>485.20342814908872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C3-47DF-9AE0-FE75E455C308}"/>
            </c:ext>
          </c:extLst>
        </c:ser>
        <c:ser>
          <c:idx val="2"/>
          <c:order val="2"/>
          <c:tx>
            <c:v>CPI</c:v>
          </c:tx>
          <c:spPr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cat>
            <c:numRef>
              <c:f>Sheet1!$A$7:$A$29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Sheet1!$O$7:$O$29</c:f>
              <c:numCache>
                <c:formatCode>#,##0</c:formatCode>
                <c:ptCount val="23"/>
                <c:pt idx="0">
                  <c:v>100</c:v>
                </c:pt>
                <c:pt idx="1">
                  <c:v>105.62499999999999</c:v>
                </c:pt>
                <c:pt idx="2">
                  <c:v>115.3125</c:v>
                </c:pt>
                <c:pt idx="3">
                  <c:v>122.1875</c:v>
                </c:pt>
                <c:pt idx="4">
                  <c:v>123.75</c:v>
                </c:pt>
                <c:pt idx="5">
                  <c:v>128.125</c:v>
                </c:pt>
                <c:pt idx="6">
                  <c:v>134.0625</c:v>
                </c:pt>
                <c:pt idx="7">
                  <c:v>143.4375</c:v>
                </c:pt>
                <c:pt idx="8">
                  <c:v>160</c:v>
                </c:pt>
                <c:pt idx="9">
                  <c:v>170.625</c:v>
                </c:pt>
                <c:pt idx="10">
                  <c:v>177.8125</c:v>
                </c:pt>
                <c:pt idx="11">
                  <c:v>186.875</c:v>
                </c:pt>
                <c:pt idx="12">
                  <c:v>197.1875</c:v>
                </c:pt>
                <c:pt idx="13">
                  <c:v>208.75</c:v>
                </c:pt>
                <c:pt idx="14">
                  <c:v>221.25</c:v>
                </c:pt>
                <c:pt idx="15">
                  <c:v>231.5625</c:v>
                </c:pt>
                <c:pt idx="16">
                  <c:v>246.25000000000003</c:v>
                </c:pt>
                <c:pt idx="17">
                  <c:v>259.06250000000006</c:v>
                </c:pt>
                <c:pt idx="18">
                  <c:v>271.25</c:v>
                </c:pt>
                <c:pt idx="19">
                  <c:v>282.1875</c:v>
                </c:pt>
                <c:pt idx="20">
                  <c:v>291.5625</c:v>
                </c:pt>
                <c:pt idx="21">
                  <c:v>304.6875</c:v>
                </c:pt>
                <c:pt idx="22">
                  <c:v>325.625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C3-47DF-9AE0-FE75E455C308}"/>
            </c:ext>
          </c:extLst>
        </c:ser>
        <c:ser>
          <c:idx val="3"/>
          <c:order val="3"/>
          <c:tx>
            <c:v>All schemes contributions index</c:v>
          </c:tx>
          <c:spPr>
            <a:ln w="25400" cap="flat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Sheet1!$M$7:$M$29</c:f>
              <c:numCache>
                <c:formatCode>#,##0</c:formatCode>
                <c:ptCount val="23"/>
                <c:pt idx="0">
                  <c:v>100</c:v>
                </c:pt>
                <c:pt idx="1">
                  <c:v>120.74373067149685</c:v>
                </c:pt>
                <c:pt idx="2">
                  <c:v>140.19447849282074</c:v>
                </c:pt>
                <c:pt idx="3">
                  <c:v>159.01502685164473</c:v>
                </c:pt>
                <c:pt idx="4">
                  <c:v>170.57131728374173</c:v>
                </c:pt>
                <c:pt idx="5">
                  <c:v>177.03909340923946</c:v>
                </c:pt>
                <c:pt idx="6">
                  <c:v>181.58840437194496</c:v>
                </c:pt>
                <c:pt idx="7">
                  <c:v>194.72207443339488</c:v>
                </c:pt>
                <c:pt idx="8">
                  <c:v>211.63543499547939</c:v>
                </c:pt>
                <c:pt idx="9">
                  <c:v>235.19538577887261</c:v>
                </c:pt>
                <c:pt idx="10">
                  <c:v>257.75154256755212</c:v>
                </c:pt>
                <c:pt idx="11">
                  <c:v>281.17133061460578</c:v>
                </c:pt>
                <c:pt idx="12">
                  <c:v>300.7649799340648</c:v>
                </c:pt>
                <c:pt idx="13">
                  <c:v>326.57750262396752</c:v>
                </c:pt>
                <c:pt idx="14">
                  <c:v>351.43317055519339</c:v>
                </c:pt>
                <c:pt idx="15">
                  <c:v>380.50852504848632</c:v>
                </c:pt>
                <c:pt idx="16">
                  <c:v>407.8347140999241</c:v>
                </c:pt>
                <c:pt idx="17">
                  <c:v>447.97770283036903</c:v>
                </c:pt>
                <c:pt idx="18">
                  <c:v>477.28998298802929</c:v>
                </c:pt>
                <c:pt idx="19">
                  <c:v>507.24194534294941</c:v>
                </c:pt>
                <c:pt idx="20">
                  <c:v>542.67699772476601</c:v>
                </c:pt>
                <c:pt idx="21">
                  <c:v>556.99265154671923</c:v>
                </c:pt>
                <c:pt idx="22">
                  <c:v>571.6354530086345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C3-47DF-9AE0-FE75E455C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521023"/>
        <c:axId val="2011523423"/>
      </c:lineChart>
      <c:catAx>
        <c:axId val="201152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1523423"/>
        <c:crosses val="autoZero"/>
        <c:auto val="1"/>
        <c:lblAlgn val="ctr"/>
        <c:lblOffset val="100"/>
        <c:noMultiLvlLbl val="0"/>
      </c:catAx>
      <c:valAx>
        <c:axId val="201152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152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PMB</c:v>
                </c:pt>
              </c:strCache>
            </c:strRef>
          </c:tx>
          <c:spPr>
            <a:solidFill>
              <a:srgbClr val="AD2227"/>
            </a:solidFill>
            <a:ln>
              <a:noFill/>
            </a:ln>
            <a:effectLst/>
          </c:spPr>
          <c:invertIfNegative val="0"/>
          <c:cat>
            <c:strRef>
              <c:f>Sheet1!$C$5:$C$11</c:f>
              <c:strCache>
                <c:ptCount val="7"/>
                <c:pt idx="0">
                  <c:v>Option A</c:v>
                </c:pt>
                <c:pt idx="1">
                  <c:v>Option B</c:v>
                </c:pt>
                <c:pt idx="2">
                  <c:v>Option C</c:v>
                </c:pt>
                <c:pt idx="3">
                  <c:v>Option D</c:v>
                </c:pt>
                <c:pt idx="4">
                  <c:v>Option E</c:v>
                </c:pt>
                <c:pt idx="5">
                  <c:v>Option F</c:v>
                </c:pt>
                <c:pt idx="6">
                  <c:v>Option G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7"/>
                <c:pt idx="0">
                  <c:v>900</c:v>
                </c:pt>
                <c:pt idx="1">
                  <c:v>1100</c:v>
                </c:pt>
                <c:pt idx="2">
                  <c:v>1300</c:v>
                </c:pt>
                <c:pt idx="3">
                  <c:v>1500</c:v>
                </c:pt>
                <c:pt idx="4">
                  <c:v>1900</c:v>
                </c:pt>
                <c:pt idx="5">
                  <c:v>2400</c:v>
                </c:pt>
                <c:pt idx="6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9-4934-A4A7-15CB664A65ED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Non-PMB</c:v>
                </c:pt>
              </c:strCache>
            </c:strRef>
          </c:tx>
          <c:spPr>
            <a:solidFill>
              <a:srgbClr val="13B0A1"/>
            </a:solidFill>
            <a:ln>
              <a:noFill/>
            </a:ln>
            <a:effectLst/>
          </c:spPr>
          <c:invertIfNegative val="0"/>
          <c:cat>
            <c:strRef>
              <c:f>Sheet1!$C$5:$C$11</c:f>
              <c:strCache>
                <c:ptCount val="7"/>
                <c:pt idx="0">
                  <c:v>Option A</c:v>
                </c:pt>
                <c:pt idx="1">
                  <c:v>Option B</c:v>
                </c:pt>
                <c:pt idx="2">
                  <c:v>Option C</c:v>
                </c:pt>
                <c:pt idx="3">
                  <c:v>Option D</c:v>
                </c:pt>
                <c:pt idx="4">
                  <c:v>Option E</c:v>
                </c:pt>
                <c:pt idx="5">
                  <c:v>Option F</c:v>
                </c:pt>
                <c:pt idx="6">
                  <c:v>Option G</c:v>
                </c:pt>
              </c:strCache>
            </c:strRef>
          </c:cat>
          <c:val>
            <c:numRef>
              <c:f>Sheet1!$E$5:$E$11</c:f>
              <c:numCache>
                <c:formatCode>General</c:formatCode>
                <c:ptCount val="7"/>
                <c:pt idx="0">
                  <c:v>300</c:v>
                </c:pt>
                <c:pt idx="1">
                  <c:v>500</c:v>
                </c:pt>
                <c:pt idx="2">
                  <c:v>700</c:v>
                </c:pt>
                <c:pt idx="3">
                  <c:v>1000</c:v>
                </c:pt>
                <c:pt idx="4">
                  <c:v>1500</c:v>
                </c:pt>
                <c:pt idx="5">
                  <c:v>1900</c:v>
                </c:pt>
                <c:pt idx="6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9-4934-A4A7-15CB664A6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44771296"/>
        <c:axId val="20534640"/>
      </c:barChart>
      <c:lineChart>
        <c:grouping val="standard"/>
        <c:varyColors val="0"/>
        <c:ser>
          <c:idx val="3"/>
          <c:order val="3"/>
          <c:tx>
            <c:v>Contribution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4AA21"/>
              </a:solidFill>
              <a:ln w="41275">
                <a:solidFill>
                  <a:srgbClr val="F4AA21"/>
                </a:solidFill>
              </a:ln>
              <a:effectLst/>
            </c:spPr>
          </c:marker>
          <c:val>
            <c:numRef>
              <c:f>Sheet1!$F$5:$F$11</c:f>
              <c:numCache>
                <c:formatCode>General</c:formatCode>
                <c:ptCount val="7"/>
                <c:pt idx="0">
                  <c:v>1000</c:v>
                </c:pt>
                <c:pt idx="1">
                  <c:v>1500</c:v>
                </c:pt>
                <c:pt idx="2">
                  <c:v>2200</c:v>
                </c:pt>
                <c:pt idx="3">
                  <c:v>2900</c:v>
                </c:pt>
                <c:pt idx="4">
                  <c:v>3600</c:v>
                </c:pt>
                <c:pt idx="5">
                  <c:v>3900</c:v>
                </c:pt>
                <c:pt idx="6">
                  <c:v>4900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C9-4934-A4A7-15CB664A6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4771296"/>
        <c:axId val="20534640"/>
      </c:lineChart>
      <c:lineChart>
        <c:grouping val="stacked"/>
        <c:varyColors val="0"/>
        <c:ser>
          <c:idx val="2"/>
          <c:order val="2"/>
          <c:tx>
            <c:strRef>
              <c:f>Sheet1!$G$4</c:f>
              <c:strCache>
                <c:ptCount val="1"/>
                <c:pt idx="0">
                  <c:v>AvgAge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Sheet1!$C$5:$C$11</c:f>
              <c:strCache>
                <c:ptCount val="7"/>
                <c:pt idx="0">
                  <c:v>Option A</c:v>
                </c:pt>
                <c:pt idx="1">
                  <c:v>Option B</c:v>
                </c:pt>
                <c:pt idx="2">
                  <c:v>Option C</c:v>
                </c:pt>
                <c:pt idx="3">
                  <c:v>Option D</c:v>
                </c:pt>
                <c:pt idx="4">
                  <c:v>Option E</c:v>
                </c:pt>
                <c:pt idx="5">
                  <c:v>Option F</c:v>
                </c:pt>
                <c:pt idx="6">
                  <c:v>Option G</c:v>
                </c:pt>
              </c:strCache>
            </c:strRef>
          </c:cat>
          <c:val>
            <c:numRef>
              <c:f>Sheet1!$G$5:$G$11</c:f>
              <c:numCache>
                <c:formatCode>General</c:formatCode>
                <c:ptCount val="7"/>
                <c:pt idx="0">
                  <c:v>26</c:v>
                </c:pt>
                <c:pt idx="1">
                  <c:v>30</c:v>
                </c:pt>
                <c:pt idx="2">
                  <c:v>31.5</c:v>
                </c:pt>
                <c:pt idx="3">
                  <c:v>36</c:v>
                </c:pt>
                <c:pt idx="4">
                  <c:v>42</c:v>
                </c:pt>
                <c:pt idx="5">
                  <c:v>47</c:v>
                </c:pt>
                <c:pt idx="6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C9-4934-A4A7-15CB664A6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79280"/>
        <c:axId val="154780896"/>
      </c:lineChart>
      <c:catAx>
        <c:axId val="12447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0"/>
        <c:crosses val="autoZero"/>
        <c:auto val="1"/>
        <c:lblAlgn val="ctr"/>
        <c:lblOffset val="100"/>
        <c:noMultiLvlLbl val="0"/>
      </c:catAx>
      <c:valAx>
        <c:axId val="2053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771296"/>
        <c:crosses val="autoZero"/>
        <c:crossBetween val="between"/>
      </c:valAx>
      <c:valAx>
        <c:axId val="1547808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9280"/>
        <c:crosses val="max"/>
        <c:crossBetween val="between"/>
      </c:valAx>
      <c:catAx>
        <c:axId val="2227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780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EVO!$L$65</c:f>
              <c:strCache>
                <c:ptCount val="1"/>
                <c:pt idx="0">
                  <c:v>Emerald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EVO!$I$66:$K$101</c:f>
              <c:multiLvlStrCache>
                <c:ptCount val="36"/>
                <c:lvl>
                  <c:pt idx="0">
                    <c:v>00 - 10</c:v>
                  </c:pt>
                  <c:pt idx="1">
                    <c:v>10 - 20</c:v>
                  </c:pt>
                  <c:pt idx="2">
                    <c:v>20 - 30</c:v>
                  </c:pt>
                  <c:pt idx="3">
                    <c:v>30 - 40</c:v>
                  </c:pt>
                  <c:pt idx="4">
                    <c:v>40 - 50</c:v>
                  </c:pt>
                  <c:pt idx="5">
                    <c:v>50 - 60</c:v>
                  </c:pt>
                  <c:pt idx="6">
                    <c:v>60 - 70</c:v>
                  </c:pt>
                  <c:pt idx="7">
                    <c:v>70 - 80</c:v>
                  </c:pt>
                  <c:pt idx="8">
                    <c:v>80 +</c:v>
                  </c:pt>
                  <c:pt idx="9">
                    <c:v>00 - 10</c:v>
                  </c:pt>
                  <c:pt idx="10">
                    <c:v>10 - 20</c:v>
                  </c:pt>
                  <c:pt idx="11">
                    <c:v>20 - 30</c:v>
                  </c:pt>
                  <c:pt idx="12">
                    <c:v>30 - 40</c:v>
                  </c:pt>
                  <c:pt idx="13">
                    <c:v>40 - 50</c:v>
                  </c:pt>
                  <c:pt idx="14">
                    <c:v>50 - 60</c:v>
                  </c:pt>
                  <c:pt idx="15">
                    <c:v>60 - 70</c:v>
                  </c:pt>
                  <c:pt idx="16">
                    <c:v>70 - 80</c:v>
                  </c:pt>
                  <c:pt idx="17">
                    <c:v>80 +</c:v>
                  </c:pt>
                  <c:pt idx="18">
                    <c:v>00 - 10</c:v>
                  </c:pt>
                  <c:pt idx="19">
                    <c:v>10 - 20</c:v>
                  </c:pt>
                  <c:pt idx="20">
                    <c:v>20 - 30</c:v>
                  </c:pt>
                  <c:pt idx="21">
                    <c:v>30 - 40</c:v>
                  </c:pt>
                  <c:pt idx="22">
                    <c:v>40 - 50</c:v>
                  </c:pt>
                  <c:pt idx="23">
                    <c:v>50 - 60</c:v>
                  </c:pt>
                  <c:pt idx="24">
                    <c:v>60 - 70</c:v>
                  </c:pt>
                  <c:pt idx="25">
                    <c:v>70 - 80</c:v>
                  </c:pt>
                  <c:pt idx="26">
                    <c:v>80 +</c:v>
                  </c:pt>
                  <c:pt idx="27">
                    <c:v>00 - 10</c:v>
                  </c:pt>
                  <c:pt idx="28">
                    <c:v>10 - 20</c:v>
                  </c:pt>
                  <c:pt idx="29">
                    <c:v>20 - 30</c:v>
                  </c:pt>
                  <c:pt idx="30">
                    <c:v>30 - 40</c:v>
                  </c:pt>
                  <c:pt idx="31">
                    <c:v>40 - 50</c:v>
                  </c:pt>
                  <c:pt idx="32">
                    <c:v>50 - 60</c:v>
                  </c:pt>
                  <c:pt idx="33">
                    <c:v>60 - 70</c:v>
                  </c:pt>
                  <c:pt idx="34">
                    <c:v>70 - 80</c:v>
                  </c:pt>
                  <c:pt idx="35">
                    <c:v>80 +</c:v>
                  </c:pt>
                </c:lvl>
                <c:lvl>
                  <c:pt idx="0">
                    <c:v>Non-chronic</c:v>
                  </c:pt>
                  <c:pt idx="9">
                    <c:v>Chronic</c:v>
                  </c:pt>
                  <c:pt idx="18">
                    <c:v>Non-chronic</c:v>
                  </c:pt>
                  <c:pt idx="27">
                    <c:v>Chronic</c:v>
                  </c:pt>
                </c:lvl>
                <c:lvl>
                  <c:pt idx="0">
                    <c:v>Female</c:v>
                  </c:pt>
                  <c:pt idx="18">
                    <c:v>Male</c:v>
                  </c:pt>
                </c:lvl>
              </c:multiLvlStrCache>
            </c:multiLvlStrRef>
          </c:cat>
          <c:val>
            <c:numRef>
              <c:f>EVO!$L$66:$L$101</c:f>
              <c:numCache>
                <c:formatCode>#,##0</c:formatCode>
                <c:ptCount val="36"/>
                <c:pt idx="0">
                  <c:v>522.24087646707835</c:v>
                </c:pt>
                <c:pt idx="1">
                  <c:v>490.90267066927481</c:v>
                </c:pt>
                <c:pt idx="2">
                  <c:v>1310.139391746631</c:v>
                </c:pt>
                <c:pt idx="3">
                  <c:v>1860.6287395979668</c:v>
                </c:pt>
                <c:pt idx="4">
                  <c:v>1764.9685028992908</c:v>
                </c:pt>
                <c:pt idx="5">
                  <c:v>1934.8690279922262</c:v>
                </c:pt>
                <c:pt idx="6">
                  <c:v>2528.763355461228</c:v>
                </c:pt>
                <c:pt idx="7">
                  <c:v>3658.6264597038194</c:v>
                </c:pt>
                <c:pt idx="8">
                  <c:v>4026.7768961044976</c:v>
                </c:pt>
                <c:pt idx="9">
                  <c:v>1637.8670118904015</c:v>
                </c:pt>
                <c:pt idx="10">
                  <c:v>1542.1642009764037</c:v>
                </c:pt>
                <c:pt idx="11">
                  <c:v>3406.6988227432203</c:v>
                </c:pt>
                <c:pt idx="12">
                  <c:v>3331.8552295405466</c:v>
                </c:pt>
                <c:pt idx="13">
                  <c:v>3192.9780601153711</c:v>
                </c:pt>
                <c:pt idx="14">
                  <c:v>3429.7655656088882</c:v>
                </c:pt>
                <c:pt idx="15">
                  <c:v>4226.6915454344462</c:v>
                </c:pt>
                <c:pt idx="16">
                  <c:v>4848.6665348296729</c:v>
                </c:pt>
                <c:pt idx="17">
                  <c:v>5473.0453325508606</c:v>
                </c:pt>
                <c:pt idx="18">
                  <c:v>622.64346092484629</c:v>
                </c:pt>
                <c:pt idx="19">
                  <c:v>421.94274515259025</c:v>
                </c:pt>
                <c:pt idx="20">
                  <c:v>725.92579735469417</c:v>
                </c:pt>
                <c:pt idx="21">
                  <c:v>1199.7377015405341</c:v>
                </c:pt>
                <c:pt idx="22">
                  <c:v>1497.9245261793139</c:v>
                </c:pt>
                <c:pt idx="23">
                  <c:v>2063.4994724169856</c:v>
                </c:pt>
                <c:pt idx="24">
                  <c:v>3108.9622677226535</c:v>
                </c:pt>
                <c:pt idx="25">
                  <c:v>4150.1489072267241</c:v>
                </c:pt>
                <c:pt idx="26">
                  <c:v>5122.9430098082275</c:v>
                </c:pt>
                <c:pt idx="27">
                  <c:v>1779.8787689516653</c:v>
                </c:pt>
                <c:pt idx="28">
                  <c:v>1277.5079318320147</c:v>
                </c:pt>
                <c:pt idx="29">
                  <c:v>2987.1101376917049</c:v>
                </c:pt>
                <c:pt idx="30">
                  <c:v>3541.7799961619658</c:v>
                </c:pt>
                <c:pt idx="31">
                  <c:v>3473.6353108324183</c:v>
                </c:pt>
                <c:pt idx="32">
                  <c:v>4185.1913565322193</c:v>
                </c:pt>
                <c:pt idx="33">
                  <c:v>5152.6613923836003</c:v>
                </c:pt>
                <c:pt idx="34">
                  <c:v>5772.1859336084954</c:v>
                </c:pt>
                <c:pt idx="35">
                  <c:v>6811.260807206696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D-490F-93C1-1F348B032F7A}"/>
            </c:ext>
          </c:extLst>
        </c:ser>
        <c:ser>
          <c:idx val="1"/>
          <c:order val="1"/>
          <c:tx>
            <c:strRef>
              <c:f>EVO!$M$65</c:f>
              <c:strCache>
                <c:ptCount val="1"/>
                <c:pt idx="0">
                  <c:v>Emerald Value</c:v>
                </c:pt>
              </c:strCache>
            </c:strRef>
          </c:tx>
          <c:spPr>
            <a:solidFill>
              <a:srgbClr val="D9202A"/>
            </a:solidFill>
            <a:ln>
              <a:noFill/>
            </a:ln>
            <a:effectLst/>
          </c:spPr>
          <c:invertIfNegative val="0"/>
          <c:cat>
            <c:multiLvlStrRef>
              <c:f>EVO!$I$66:$K$101</c:f>
              <c:multiLvlStrCache>
                <c:ptCount val="36"/>
                <c:lvl>
                  <c:pt idx="0">
                    <c:v>00 - 10</c:v>
                  </c:pt>
                  <c:pt idx="1">
                    <c:v>10 - 20</c:v>
                  </c:pt>
                  <c:pt idx="2">
                    <c:v>20 - 30</c:v>
                  </c:pt>
                  <c:pt idx="3">
                    <c:v>30 - 40</c:v>
                  </c:pt>
                  <c:pt idx="4">
                    <c:v>40 - 50</c:v>
                  </c:pt>
                  <c:pt idx="5">
                    <c:v>50 - 60</c:v>
                  </c:pt>
                  <c:pt idx="6">
                    <c:v>60 - 70</c:v>
                  </c:pt>
                  <c:pt idx="7">
                    <c:v>70 - 80</c:v>
                  </c:pt>
                  <c:pt idx="8">
                    <c:v>80 +</c:v>
                  </c:pt>
                  <c:pt idx="9">
                    <c:v>00 - 10</c:v>
                  </c:pt>
                  <c:pt idx="10">
                    <c:v>10 - 20</c:v>
                  </c:pt>
                  <c:pt idx="11">
                    <c:v>20 - 30</c:v>
                  </c:pt>
                  <c:pt idx="12">
                    <c:v>30 - 40</c:v>
                  </c:pt>
                  <c:pt idx="13">
                    <c:v>40 - 50</c:v>
                  </c:pt>
                  <c:pt idx="14">
                    <c:v>50 - 60</c:v>
                  </c:pt>
                  <c:pt idx="15">
                    <c:v>60 - 70</c:v>
                  </c:pt>
                  <c:pt idx="16">
                    <c:v>70 - 80</c:v>
                  </c:pt>
                  <c:pt idx="17">
                    <c:v>80 +</c:v>
                  </c:pt>
                  <c:pt idx="18">
                    <c:v>00 - 10</c:v>
                  </c:pt>
                  <c:pt idx="19">
                    <c:v>10 - 20</c:v>
                  </c:pt>
                  <c:pt idx="20">
                    <c:v>20 - 30</c:v>
                  </c:pt>
                  <c:pt idx="21">
                    <c:v>30 - 40</c:v>
                  </c:pt>
                  <c:pt idx="22">
                    <c:v>40 - 50</c:v>
                  </c:pt>
                  <c:pt idx="23">
                    <c:v>50 - 60</c:v>
                  </c:pt>
                  <c:pt idx="24">
                    <c:v>60 - 70</c:v>
                  </c:pt>
                  <c:pt idx="25">
                    <c:v>70 - 80</c:v>
                  </c:pt>
                  <c:pt idx="26">
                    <c:v>80 +</c:v>
                  </c:pt>
                  <c:pt idx="27">
                    <c:v>00 - 10</c:v>
                  </c:pt>
                  <c:pt idx="28">
                    <c:v>10 - 20</c:v>
                  </c:pt>
                  <c:pt idx="29">
                    <c:v>20 - 30</c:v>
                  </c:pt>
                  <c:pt idx="30">
                    <c:v>30 - 40</c:v>
                  </c:pt>
                  <c:pt idx="31">
                    <c:v>40 - 50</c:v>
                  </c:pt>
                  <c:pt idx="32">
                    <c:v>50 - 60</c:v>
                  </c:pt>
                  <c:pt idx="33">
                    <c:v>60 - 70</c:v>
                  </c:pt>
                  <c:pt idx="34">
                    <c:v>70 - 80</c:v>
                  </c:pt>
                  <c:pt idx="35">
                    <c:v>80 +</c:v>
                  </c:pt>
                </c:lvl>
                <c:lvl>
                  <c:pt idx="0">
                    <c:v>Non-chronic</c:v>
                  </c:pt>
                  <c:pt idx="9">
                    <c:v>Chronic</c:v>
                  </c:pt>
                  <c:pt idx="18">
                    <c:v>Non-chronic</c:v>
                  </c:pt>
                  <c:pt idx="27">
                    <c:v>Chronic</c:v>
                  </c:pt>
                </c:lvl>
                <c:lvl>
                  <c:pt idx="0">
                    <c:v>Female</c:v>
                  </c:pt>
                  <c:pt idx="18">
                    <c:v>Male</c:v>
                  </c:pt>
                </c:lvl>
              </c:multiLvlStrCache>
            </c:multiLvlStrRef>
          </c:cat>
          <c:val>
            <c:numRef>
              <c:f>EVO!$M$66:$M$101</c:f>
              <c:numCache>
                <c:formatCode>#,##0</c:formatCode>
                <c:ptCount val="36"/>
                <c:pt idx="0">
                  <c:v>469.20684178109497</c:v>
                </c:pt>
                <c:pt idx="1">
                  <c:v>448.91479538647059</c:v>
                </c:pt>
                <c:pt idx="2">
                  <c:v>1157.431475565563</c:v>
                </c:pt>
                <c:pt idx="3">
                  <c:v>1419.8571095258276</c:v>
                </c:pt>
                <c:pt idx="4">
                  <c:v>1679.4063303466219</c:v>
                </c:pt>
                <c:pt idx="5">
                  <c:v>1704.1975627590391</c:v>
                </c:pt>
                <c:pt idx="6">
                  <c:v>2084.7678959706959</c:v>
                </c:pt>
                <c:pt idx="7">
                  <c:v>2878.4812159681856</c:v>
                </c:pt>
                <c:pt idx="8">
                  <c:v>2609.5256347438753</c:v>
                </c:pt>
                <c:pt idx="9">
                  <c:v>1001.583515625</c:v>
                </c:pt>
                <c:pt idx="10">
                  <c:v>1707.8959171143515</c:v>
                </c:pt>
                <c:pt idx="11">
                  <c:v>2263.82489010989</c:v>
                </c:pt>
                <c:pt idx="12">
                  <c:v>2897.0003834196896</c:v>
                </c:pt>
                <c:pt idx="13">
                  <c:v>2565.5201171009599</c:v>
                </c:pt>
                <c:pt idx="14">
                  <c:v>2780.9659637893196</c:v>
                </c:pt>
                <c:pt idx="15">
                  <c:v>3092.9067469083357</c:v>
                </c:pt>
                <c:pt idx="16">
                  <c:v>3864.3248732600728</c:v>
                </c:pt>
                <c:pt idx="17">
                  <c:v>4766.6235860409142</c:v>
                </c:pt>
                <c:pt idx="18">
                  <c:v>560.88314018861081</c:v>
                </c:pt>
                <c:pt idx="19">
                  <c:v>429.48387551494562</c:v>
                </c:pt>
                <c:pt idx="20">
                  <c:v>785.47692043470909</c:v>
                </c:pt>
                <c:pt idx="21">
                  <c:v>978.99895870033265</c:v>
                </c:pt>
                <c:pt idx="22">
                  <c:v>1217.9499919449327</c:v>
                </c:pt>
                <c:pt idx="23">
                  <c:v>1739.988221098718</c:v>
                </c:pt>
                <c:pt idx="24">
                  <c:v>2448.5970088517333</c:v>
                </c:pt>
                <c:pt idx="25">
                  <c:v>2777.1042804314334</c:v>
                </c:pt>
                <c:pt idx="26">
                  <c:v>4243.9205336721725</c:v>
                </c:pt>
                <c:pt idx="27">
                  <c:v>1103.9432045779686</c:v>
                </c:pt>
                <c:pt idx="28">
                  <c:v>1127.7555121145374</c:v>
                </c:pt>
                <c:pt idx="29">
                  <c:v>2094.9821457085832</c:v>
                </c:pt>
                <c:pt idx="30">
                  <c:v>2344.5762437673129</c:v>
                </c:pt>
                <c:pt idx="31">
                  <c:v>3030.736748088756</c:v>
                </c:pt>
                <c:pt idx="32">
                  <c:v>3390.3100092986183</c:v>
                </c:pt>
                <c:pt idx="33">
                  <c:v>3848.2856123106667</c:v>
                </c:pt>
                <c:pt idx="34">
                  <c:v>4947.0650069476596</c:v>
                </c:pt>
                <c:pt idx="35">
                  <c:v>5702.6404766839387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D-490F-93C1-1F348B032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1035536"/>
        <c:axId val="939473072"/>
      </c:barChart>
      <c:catAx>
        <c:axId val="87103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473072"/>
        <c:crosses val="autoZero"/>
        <c:auto val="1"/>
        <c:lblAlgn val="ctr"/>
        <c:lblOffset val="100"/>
        <c:noMultiLvlLbl val="0"/>
      </c:catAx>
      <c:valAx>
        <c:axId val="93947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Claims (R PLPM)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3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920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3-492D-9C28-0EC5CA277966}"/>
              </c:ext>
            </c:extLst>
          </c:dPt>
          <c:cat>
            <c:strRef>
              <c:f>Sheet2!$H$3:$H$5</c:f>
              <c:strCache>
                <c:ptCount val="3"/>
                <c:pt idx="0">
                  <c:v>Open schemes</c:v>
                </c:pt>
                <c:pt idx="1">
                  <c:v>Restricted schemes</c:v>
                </c:pt>
                <c:pt idx="2">
                  <c:v>GEMS</c:v>
                </c:pt>
              </c:strCache>
            </c:strRef>
          </c:cat>
          <c:val>
            <c:numRef>
              <c:f>Sheet2!$I$3:$I$5</c:f>
              <c:numCache>
                <c:formatCode>General</c:formatCode>
                <c:ptCount val="3"/>
                <c:pt idx="0">
                  <c:v>229.6</c:v>
                </c:pt>
                <c:pt idx="1">
                  <c:v>125.11</c:v>
                </c:pt>
                <c:pt idx="2">
                  <c:v>99.61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3-492D-9C28-0EC5CA277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47759"/>
        <c:axId val="59146799"/>
      </c:barChart>
      <c:catAx>
        <c:axId val="5914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46799"/>
        <c:crosses val="autoZero"/>
        <c:auto val="1"/>
        <c:lblAlgn val="ctr"/>
        <c:lblOffset val="100"/>
        <c:noMultiLvlLbl val="0"/>
      </c:catAx>
      <c:valAx>
        <c:axId val="5914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4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CC827-5537-4BE0-A6D8-B761DCB6DF2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9AFAB61F-EB49-4392-86E9-053B42536E4F}">
      <dgm:prSet phldrT="[Text]"/>
      <dgm:spPr>
        <a:solidFill>
          <a:srgbClr val="1BA54A"/>
        </a:solidFill>
      </dgm:spPr>
      <dgm:t>
        <a:bodyPr/>
        <a:lstStyle/>
        <a:p>
          <a:r>
            <a:rPr lang="en-ZA" dirty="0"/>
            <a:t>Funder </a:t>
          </a:r>
        </a:p>
      </dgm:t>
    </dgm:pt>
    <dgm:pt modelId="{2D3B64D3-B1CE-4D6C-A71A-2D68C2612C6B}" type="parTrans" cxnId="{67290A0B-3BED-4E5F-AAC2-4536934A095B}">
      <dgm:prSet/>
      <dgm:spPr/>
      <dgm:t>
        <a:bodyPr/>
        <a:lstStyle/>
        <a:p>
          <a:endParaRPr lang="en-ZA"/>
        </a:p>
      </dgm:t>
    </dgm:pt>
    <dgm:pt modelId="{642422EA-5EF2-40BF-833D-66CF61D255E3}" type="sibTrans" cxnId="{67290A0B-3BED-4E5F-AAC2-4536934A095B}">
      <dgm:prSet/>
      <dgm:spPr/>
      <dgm:t>
        <a:bodyPr/>
        <a:lstStyle/>
        <a:p>
          <a:endParaRPr lang="en-ZA"/>
        </a:p>
      </dgm:t>
    </dgm:pt>
    <dgm:pt modelId="{904E669C-E5E2-41F6-9F45-D67ED96F7180}">
      <dgm:prSet phldrT="[Text]"/>
      <dgm:spPr>
        <a:solidFill>
          <a:srgbClr val="AD2227">
            <a:alpha val="83000"/>
          </a:srgbClr>
        </a:solidFill>
      </dgm:spPr>
      <dgm:t>
        <a:bodyPr/>
        <a:lstStyle/>
        <a:p>
          <a:r>
            <a:rPr lang="en-ZA" dirty="0"/>
            <a:t>Provider</a:t>
          </a:r>
        </a:p>
      </dgm:t>
    </dgm:pt>
    <dgm:pt modelId="{287E2116-CC53-4F11-A5DD-23A33BAE78E7}" type="parTrans" cxnId="{F58A826B-2F3E-41CA-B95A-662E89373B0E}">
      <dgm:prSet/>
      <dgm:spPr/>
      <dgm:t>
        <a:bodyPr/>
        <a:lstStyle/>
        <a:p>
          <a:endParaRPr lang="en-ZA"/>
        </a:p>
      </dgm:t>
    </dgm:pt>
    <dgm:pt modelId="{FB3FEA11-D29B-4A8C-8CF6-D26416E68AB6}" type="sibTrans" cxnId="{F58A826B-2F3E-41CA-B95A-662E89373B0E}">
      <dgm:prSet/>
      <dgm:spPr/>
      <dgm:t>
        <a:bodyPr/>
        <a:lstStyle/>
        <a:p>
          <a:endParaRPr lang="en-ZA"/>
        </a:p>
      </dgm:t>
    </dgm:pt>
    <dgm:pt modelId="{8F109D3C-C817-40F6-8E10-2A4B44F4F3FD}" type="pres">
      <dgm:prSet presAssocID="{006CC827-5537-4BE0-A6D8-B761DCB6DF26}" presName="Name0" presStyleCnt="0">
        <dgm:presLayoutVars>
          <dgm:chMax val="7"/>
          <dgm:dir/>
          <dgm:resizeHandles val="exact"/>
        </dgm:presLayoutVars>
      </dgm:prSet>
      <dgm:spPr/>
    </dgm:pt>
    <dgm:pt modelId="{49D5B9E0-DFBA-45DC-877B-1CB0E458E901}" type="pres">
      <dgm:prSet presAssocID="{006CC827-5537-4BE0-A6D8-B761DCB6DF26}" presName="ellipse1" presStyleLbl="vennNode1" presStyleIdx="0" presStyleCnt="2" custLinFactNeighborX="330" custLinFactNeighborY="-1054">
        <dgm:presLayoutVars>
          <dgm:bulletEnabled val="1"/>
        </dgm:presLayoutVars>
      </dgm:prSet>
      <dgm:spPr/>
    </dgm:pt>
    <dgm:pt modelId="{05FED1EF-82FB-4852-8663-128EA7ECB262}" type="pres">
      <dgm:prSet presAssocID="{006CC827-5537-4BE0-A6D8-B761DCB6DF26}" presName="ellipse2" presStyleLbl="vennNode1" presStyleIdx="1" presStyleCnt="2">
        <dgm:presLayoutVars>
          <dgm:bulletEnabled val="1"/>
        </dgm:presLayoutVars>
      </dgm:prSet>
      <dgm:spPr/>
    </dgm:pt>
  </dgm:ptLst>
  <dgm:cxnLst>
    <dgm:cxn modelId="{67290A0B-3BED-4E5F-AAC2-4536934A095B}" srcId="{006CC827-5537-4BE0-A6D8-B761DCB6DF26}" destId="{9AFAB61F-EB49-4392-86E9-053B42536E4F}" srcOrd="0" destOrd="0" parTransId="{2D3B64D3-B1CE-4D6C-A71A-2D68C2612C6B}" sibTransId="{642422EA-5EF2-40BF-833D-66CF61D255E3}"/>
    <dgm:cxn modelId="{F58A826B-2F3E-41CA-B95A-662E89373B0E}" srcId="{006CC827-5537-4BE0-A6D8-B761DCB6DF26}" destId="{904E669C-E5E2-41F6-9F45-D67ED96F7180}" srcOrd="1" destOrd="0" parTransId="{287E2116-CC53-4F11-A5DD-23A33BAE78E7}" sibTransId="{FB3FEA11-D29B-4A8C-8CF6-D26416E68AB6}"/>
    <dgm:cxn modelId="{DA53F752-6BCA-4FD6-BE3C-79658A7083DA}" type="presOf" srcId="{006CC827-5537-4BE0-A6D8-B761DCB6DF26}" destId="{8F109D3C-C817-40F6-8E10-2A4B44F4F3FD}" srcOrd="0" destOrd="0" presId="urn:microsoft.com/office/officeart/2005/8/layout/rings+Icon"/>
    <dgm:cxn modelId="{FBD4709B-0A34-4CF4-9FEF-AB7C0110D76A}" type="presOf" srcId="{904E669C-E5E2-41F6-9F45-D67ED96F7180}" destId="{05FED1EF-82FB-4852-8663-128EA7ECB262}" srcOrd="0" destOrd="0" presId="urn:microsoft.com/office/officeart/2005/8/layout/rings+Icon"/>
    <dgm:cxn modelId="{51B760E0-0E04-4620-B27C-FD87309246DD}" type="presOf" srcId="{9AFAB61F-EB49-4392-86E9-053B42536E4F}" destId="{49D5B9E0-DFBA-45DC-877B-1CB0E458E901}" srcOrd="0" destOrd="0" presId="urn:microsoft.com/office/officeart/2005/8/layout/rings+Icon"/>
    <dgm:cxn modelId="{FBA55A93-BC26-4352-857F-D3CC5871A053}" type="presParOf" srcId="{8F109D3C-C817-40F6-8E10-2A4B44F4F3FD}" destId="{49D5B9E0-DFBA-45DC-877B-1CB0E458E901}" srcOrd="0" destOrd="0" presId="urn:microsoft.com/office/officeart/2005/8/layout/rings+Icon"/>
    <dgm:cxn modelId="{3AC6E003-622A-4241-B9DE-B0F331D6D9AB}" type="presParOf" srcId="{8F109D3C-C817-40F6-8E10-2A4B44F4F3FD}" destId="{05FED1EF-82FB-4852-8663-128EA7ECB262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B9E0-DFBA-45DC-877B-1CB0E458E901}">
      <dsp:nvSpPr>
        <dsp:cNvPr id="0" name=""/>
        <dsp:cNvSpPr/>
      </dsp:nvSpPr>
      <dsp:spPr>
        <a:xfrm>
          <a:off x="1613025" y="0"/>
          <a:ext cx="3250429" cy="3250658"/>
        </a:xfrm>
        <a:prstGeom prst="ellipse">
          <a:avLst/>
        </a:prstGeom>
        <a:solidFill>
          <a:srgbClr val="1BA5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Funder </a:t>
          </a:r>
        </a:p>
      </dsp:txBody>
      <dsp:txXfrm>
        <a:off x="2089039" y="476048"/>
        <a:ext cx="2298401" cy="2298562"/>
      </dsp:txXfrm>
    </dsp:sp>
    <dsp:sp modelId="{05FED1EF-82FB-4852-8663-128EA7ECB262}">
      <dsp:nvSpPr>
        <dsp:cNvPr id="0" name=""/>
        <dsp:cNvSpPr/>
      </dsp:nvSpPr>
      <dsp:spPr>
        <a:xfrm>
          <a:off x="3275271" y="2168008"/>
          <a:ext cx="3250429" cy="3250658"/>
        </a:xfrm>
        <a:prstGeom prst="ellipse">
          <a:avLst/>
        </a:prstGeom>
        <a:solidFill>
          <a:srgbClr val="AD2227">
            <a:alpha val="8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Provider</a:t>
          </a:r>
        </a:p>
      </dsp:txBody>
      <dsp:txXfrm>
        <a:off x="3751285" y="2644056"/>
        <a:ext cx="2298401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0.52867</cdr:x>
      <cdr:y>0.01994</cdr:y>
    </cdr:from>
    <cdr:to>
      <cdr:x>0.8725</cdr:x>
      <cdr:y>0.34988</cdr:y>
    </cdr:to>
    <cdr:sp macro="" textlink="">
      <cdr:nvSpPr>
        <cdr:cNvPr id="2" name="Arrow: U-Turn 1">
          <a:extLst xmlns:a="http://schemas.openxmlformats.org/drawingml/2006/main">
            <a:ext uri="{FF2B5EF4-FFF2-40B4-BE49-F238E27FC236}">
              <a16:creationId xmlns:a16="http://schemas.microsoft.com/office/drawing/2014/main" id="{51F7D847-6EE7-F097-B6E5-9AA6AEA4D8DE}"/>
            </a:ext>
          </a:extLst>
        </cdr:cNvPr>
        <cdr:cNvSpPr/>
      </cdr:nvSpPr>
      <cdr:spPr>
        <a:xfrm xmlns:a="http://schemas.openxmlformats.org/drawingml/2006/main">
          <a:off x="3930211" y="93036"/>
          <a:ext cx="2556083" cy="1539438"/>
        </a:xfrm>
        <a:prstGeom xmlns:a="http://schemas.openxmlformats.org/drawingml/2006/main" prst="uturnArrow">
          <a:avLst/>
        </a:prstGeom>
        <a:solidFill xmlns:a="http://schemas.openxmlformats.org/drawingml/2006/main">
          <a:srgbClr val="0B4E82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GB" sz="1400" b="1" dirty="0"/>
            <a:t>Risk cross-subsidy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0.15228</cdr:x>
      <cdr:y>0.02538</cdr:y>
    </cdr:from>
    <cdr:to>
      <cdr:x>0.5</cdr:x>
      <cdr:y>0.35169</cdr:y>
    </cdr:to>
    <cdr:sp macro="" textlink="">
      <cdr:nvSpPr>
        <cdr:cNvPr id="3" name="Arrow: U-Turn 2">
          <a:extLst xmlns:a="http://schemas.openxmlformats.org/drawingml/2006/main">
            <a:ext uri="{FF2B5EF4-FFF2-40B4-BE49-F238E27FC236}">
              <a16:creationId xmlns:a16="http://schemas.microsoft.com/office/drawing/2014/main" id="{1883ACE5-92D9-974E-A2E0-066A43ED012B}"/>
            </a:ext>
          </a:extLst>
        </cdr:cNvPr>
        <cdr:cNvSpPr/>
      </cdr:nvSpPr>
      <cdr:spPr>
        <a:xfrm xmlns:a="http://schemas.openxmlformats.org/drawingml/2006/main" flipH="1">
          <a:off x="1182031" y="131249"/>
          <a:ext cx="2699047" cy="1687468"/>
        </a:xfrm>
        <a:prstGeom xmlns:a="http://schemas.openxmlformats.org/drawingml/2006/main" prst="uturnArrow">
          <a:avLst/>
        </a:prstGeom>
        <a:solidFill xmlns:a="http://schemas.openxmlformats.org/drawingml/2006/main">
          <a:srgbClr val="0C77BA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GB" sz="1400" b="1" dirty="0"/>
            <a:t>    Income cross-subsidy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E261FE-B5F2-366A-5791-2B16378C3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BECEB-0C5C-E17A-9A1A-A59640BA8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135F-955F-4CEE-9388-979BB443F4E2}" type="datetimeFigureOut">
              <a:rPr lang="en-ZA" smtClean="0"/>
              <a:t>2025/08/27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22355-C75B-F02F-7D21-EBCD2CB6D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8B54-B667-505C-10E8-F1B622F56E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8202-1866-4DF4-A105-9C0D6929A0F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44442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C5F8-FB12-4CDC-9316-390BA65E4AF5}" type="datetimeFigureOut">
              <a:rPr lang="en-ZA" smtClean="0"/>
              <a:t>2025/08/27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6607-6074-42C7-BF62-0B07057ABEF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4480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22EBEAEC-6163-B207-E861-9C80ED03D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12531-D6D0-9D28-CADD-5744884C4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0EB2BE-E2B0-8ADB-16CA-9C2F5BFA021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8426C-5603-8DB7-6AC4-4D730DF0B0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F3ABEE-7624-DF2E-D98C-4CCD23CC1D83}"/>
              </a:ext>
            </a:extLst>
          </p:cNvPr>
          <p:cNvSpPr/>
          <p:nvPr userDrawn="1"/>
        </p:nvSpPr>
        <p:spPr>
          <a:xfrm>
            <a:off x="3560618" y="3694395"/>
            <a:ext cx="5070764" cy="4802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80-259D-4DC6-92A1-AD7BA0F892A6}"/>
              </a:ext>
            </a:extLst>
          </p:cNvPr>
          <p:cNvSpPr/>
          <p:nvPr userDrawn="1"/>
        </p:nvSpPr>
        <p:spPr>
          <a:xfrm>
            <a:off x="3135746" y="4124284"/>
            <a:ext cx="5920508" cy="62822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99868-5DF2-C3E8-FAD4-E7820B93F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5" y="3721922"/>
            <a:ext cx="4918364" cy="425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53055C-123F-2605-A7BF-12E284058E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7" y="4189931"/>
            <a:ext cx="5745018" cy="5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3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7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6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6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3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6BDB11E-E626-4499-A585-EEF6C85E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05" y="980903"/>
            <a:ext cx="10515601" cy="44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BFF98E-3ABE-402B-9A7F-878550DD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03" y="1556070"/>
            <a:ext cx="11260204" cy="462089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>
              <a:defRPr>
                <a:latin typeface="Century Gothic 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107627-3565-468D-A98C-480F9DF7C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64" y="136521"/>
            <a:ext cx="818667" cy="8186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EF2C57-6F11-4164-B848-5A866888837F}"/>
              </a:ext>
            </a:extLst>
          </p:cNvPr>
          <p:cNvCxnSpPr>
            <a:cxnSpLocks/>
          </p:cNvCxnSpPr>
          <p:nvPr userDrawn="1"/>
        </p:nvCxnSpPr>
        <p:spPr>
          <a:xfrm>
            <a:off x="427629" y="756752"/>
            <a:ext cx="1041289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73A704-FB45-475D-92E5-0770C9075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8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B42DCA6-B3F8-4F5D-A350-6880BBB809B1}" type="datetimeFigureOut">
              <a:rPr lang="en-ZA" smtClean="0"/>
              <a:pPr/>
              <a:t>2025/08/27</a:t>
            </a:fld>
            <a:endParaRPr lang="en-Z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1E6CEA4-4FAC-422C-AE0B-7186CEB14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4B2FEF-2ABA-4698-9136-F3CBF846A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280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8F0D457-B8FC-413C-9D30-97ED72E92701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DCC930-C385-4EAE-826D-A4A26A8ED10B}"/>
              </a:ext>
            </a:extLst>
          </p:cNvPr>
          <p:cNvCxnSpPr>
            <a:cxnSpLocks/>
          </p:cNvCxnSpPr>
          <p:nvPr userDrawn="1"/>
        </p:nvCxnSpPr>
        <p:spPr>
          <a:xfrm>
            <a:off x="427628" y="6251171"/>
            <a:ext cx="1126838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9EC59D03-CEB1-D6D2-57F7-E78EAB2E0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25" name="Picture 2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E645CE9-CF0D-E820-A6EB-F0FD0759F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7DB2F9-9284-969D-2610-B4DBF6C016F4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633CE-6FD8-C3F4-915C-5A63A3DEFE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AEBC-8944-5091-DF00-265C52472CD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64495" y="1355464"/>
            <a:ext cx="5331504" cy="2387600"/>
          </a:xfrm>
        </p:spPr>
        <p:txBody>
          <a:bodyPr anchor="ctr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ADD NAME HERE</a:t>
            </a:r>
            <a:endParaRPr lang="en-ZA" dirty="0"/>
          </a:p>
        </p:txBody>
      </p:sp>
      <p:pic>
        <p:nvPicPr>
          <p:cNvPr id="15" name="Picture 14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8289D8D3-0EED-E6CC-7624-A3A0B1962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0"/>
          <a:stretch/>
        </p:blipFill>
        <p:spPr>
          <a:xfrm flipH="1">
            <a:off x="0" y="3216094"/>
            <a:ext cx="7603406" cy="24770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4A75A5-2C80-0FE9-7939-071CF0D421F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64495" y="3932393"/>
            <a:ext cx="5331505" cy="1016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topic here</a:t>
            </a:r>
            <a:endParaRPr lang="en-ZA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2EB8418-0067-C461-ED3C-B4A6EF9ADC7A}"/>
              </a:ext>
            </a:extLst>
          </p:cNvPr>
          <p:cNvSpPr/>
          <p:nvPr userDrawn="1"/>
        </p:nvSpPr>
        <p:spPr>
          <a:xfrm>
            <a:off x="6956076" y="1262993"/>
            <a:ext cx="4202546" cy="362989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9AC11C-6862-7993-37D4-0752A3ECFAA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7042938" y="1355464"/>
            <a:ext cx="4014549" cy="3451302"/>
          </a:xfrm>
          <a:prstGeom prst="hexagon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82282C-6684-EA9D-E0C9-A4F75BD8F76A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C17C78-E358-9443-ABF1-1B220EE746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6BDB11E-E626-4499-A585-EEF6C85E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05" y="980903"/>
            <a:ext cx="10515601" cy="44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BFF98E-3ABE-402B-9A7F-878550DD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03" y="1556070"/>
            <a:ext cx="11260204" cy="462089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>
              <a:defRPr>
                <a:latin typeface="Century Gothic 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107627-3565-468D-A98C-480F9DF7C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64" y="136521"/>
            <a:ext cx="818667" cy="8186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EF2C57-6F11-4164-B848-5A866888837F}"/>
              </a:ext>
            </a:extLst>
          </p:cNvPr>
          <p:cNvCxnSpPr>
            <a:cxnSpLocks/>
          </p:cNvCxnSpPr>
          <p:nvPr userDrawn="1"/>
        </p:nvCxnSpPr>
        <p:spPr>
          <a:xfrm>
            <a:off x="427629" y="756752"/>
            <a:ext cx="1041289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73A704-FB45-475D-92E5-0770C9075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8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B42DCA6-B3F8-4F5D-A350-6880BBB809B1}" type="datetimeFigureOut">
              <a:rPr lang="en-ZA" smtClean="0"/>
              <a:pPr/>
              <a:t>2025/08/27</a:t>
            </a:fld>
            <a:endParaRPr lang="en-Z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1E6CEA4-4FAC-422C-AE0B-7186CEB14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4B2FEF-2ABA-4698-9136-F3CBF846A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280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8F0D457-B8FC-413C-9D30-97ED72E92701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DCC930-C385-4EAE-826D-A4A26A8ED10B}"/>
              </a:ext>
            </a:extLst>
          </p:cNvPr>
          <p:cNvCxnSpPr>
            <a:cxnSpLocks/>
          </p:cNvCxnSpPr>
          <p:nvPr userDrawn="1"/>
        </p:nvCxnSpPr>
        <p:spPr>
          <a:xfrm>
            <a:off x="427628" y="6251171"/>
            <a:ext cx="1126838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6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7DFAF-7CF3-E4D7-F70B-A70ED7E9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7E30-99CB-1172-FA75-E1248378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2" y="1371599"/>
            <a:ext cx="10515600" cy="4288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0BA69D69-45FD-B0C2-CC52-4EFD95466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16" name="Picture 15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1748CEB-390D-80B8-2EE0-137E8A780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707A4-1D8B-1D6E-0789-81C8E19450BD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768A3-D868-7DE0-F2AF-E9F4A6E64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63207"/>
          </a:xfrm>
        </p:spPr>
        <p:txBody>
          <a:bodyPr anchor="b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A7D14-390D-97CA-19A4-62A0F52A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97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FCA74-016B-119B-1296-1CC9EDABE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B9B8E8-0B4E-473D-619C-15DC0FEF716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77BC4-01BD-B75E-4095-30A9A7F59FF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4444A-547F-8657-AE39-DF81BC665054}"/>
              </a:ext>
            </a:extLst>
          </p:cNvPr>
          <p:cNvSpPr/>
          <p:nvPr userDrawn="1"/>
        </p:nvSpPr>
        <p:spPr>
          <a:xfrm>
            <a:off x="9221821" y="-9039"/>
            <a:ext cx="2976664" cy="12022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CA70982-3FC7-B4F7-E5F1-122E5A15D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0" y="372800"/>
            <a:ext cx="2566480" cy="13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17D37C53-F0E3-BD1C-611C-E9408D9A2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1565D-C5CE-66F7-D33B-80A2D8CB7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0435D-AB20-DD99-6174-A528DF173175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7B5C-799E-1724-D578-4F138F76C9F7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5969-0C34-BCC8-682D-83B8C6CB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E873-3E97-B188-01B0-7790D97F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10" name="Picture 9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C9854BD8-35D2-16E1-04E7-BD0D912F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841908-B8FE-F659-9A71-5DBCE04A3619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05A26F-D0EA-5602-E08C-B6D518CA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419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BA1561-9D5A-CBE6-2461-CE5A7255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37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8D230-558E-D9E3-D315-E76782C7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C3BE-D3C9-A1E7-0328-0A60FBEB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0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71" r:id="rId6"/>
    <p:sldLayoutId id="214748367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15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BE117CC-536D-FFAE-D19E-31B212892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95" y="1355464"/>
            <a:ext cx="5331504" cy="207353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Christoff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raath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09A2D25-A0E5-464A-F989-AB8B132AB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228" y="3783435"/>
            <a:ext cx="5432172" cy="1093365"/>
          </a:xfrm>
        </p:spPr>
        <p:txBody>
          <a:bodyPr>
            <a:normAutofit fontScale="85000" lnSpcReduction="10000"/>
          </a:bodyPr>
          <a:lstStyle/>
          <a:p>
            <a:pPr marL="71120">
              <a:lnSpc>
                <a:spcPts val="126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Balancing Cost, Access &amp; Sustainability in Healthcare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en-US" sz="18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Tackling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 Pressures: Leveraging Risk Pooling for Sustainable and Affordable Medical Schemes</a:t>
            </a:r>
            <a:r>
              <a:rPr lang="en-US" sz="1800" dirty="0">
                <a:solidFill>
                  <a:srgbClr val="2BB35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6" name="Picture Placeholder 5" descr="A person in a suit&#10;&#10;Description automatically generated">
            <a:extLst>
              <a:ext uri="{FF2B5EF4-FFF2-40B4-BE49-F238E27FC236}">
                <a16:creationId xmlns:a16="http://schemas.microsoft.com/office/drawing/2014/main" id="{3BE90AB0-7C3A-81CE-CF80-7C398FDA5B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r="1" b="32329"/>
          <a:stretch>
            <a:fillRect/>
          </a:stretch>
        </p:blipFill>
        <p:spPr>
          <a:xfrm>
            <a:off x="6972300" y="1257300"/>
            <a:ext cx="4191000" cy="3619500"/>
          </a:xfrm>
          <a:noFill/>
        </p:spPr>
      </p:pic>
    </p:spTree>
    <p:extLst>
      <p:ext uri="{BB962C8B-B14F-4D97-AF65-F5344CB8AC3E}">
        <p14:creationId xmlns:p14="http://schemas.microsoft.com/office/powerpoint/2010/main" val="164119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2B11B9-5481-FFC5-FA1C-1A062D6B4A65}"/>
              </a:ext>
            </a:extLst>
          </p:cNvPr>
          <p:cNvSpPr txBox="1"/>
          <p:nvPr/>
        </p:nvSpPr>
        <p:spPr>
          <a:xfrm>
            <a:off x="645623" y="431600"/>
            <a:ext cx="10142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The Emerald Value Option offers the same comprehensive set of benefits as the Emerald option except that it is underpinned by an efficiency network </a:t>
            </a: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and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 care coordination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781094-BDC6-24C5-704D-FAE0B194A987}"/>
              </a:ext>
            </a:extLst>
          </p:cNvPr>
          <p:cNvSpPr/>
          <p:nvPr/>
        </p:nvSpPr>
        <p:spPr>
          <a:xfrm>
            <a:off x="3551558" y="4356707"/>
            <a:ext cx="3276276" cy="718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Efficient hospital network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6D0747-77D4-68B9-B8E0-C638A04630C7}"/>
              </a:ext>
            </a:extLst>
          </p:cNvPr>
          <p:cNvSpPr/>
          <p:nvPr/>
        </p:nvSpPr>
        <p:spPr>
          <a:xfrm>
            <a:off x="3551559" y="3315291"/>
            <a:ext cx="3281013" cy="9012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General Practitioner to specialist referrals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A56084-5EB8-BEDD-6D1C-201570F91F98}"/>
              </a:ext>
            </a:extLst>
          </p:cNvPr>
          <p:cNvSpPr/>
          <p:nvPr/>
        </p:nvSpPr>
        <p:spPr>
          <a:xfrm>
            <a:off x="3551558" y="2308790"/>
            <a:ext cx="3281013" cy="8786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General Practitioner nomination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469610-4B43-1A0C-0327-74C881A04D11}"/>
              </a:ext>
            </a:extLst>
          </p:cNvPr>
          <p:cNvSpPr/>
          <p:nvPr/>
        </p:nvSpPr>
        <p:spPr>
          <a:xfrm>
            <a:off x="8101577" y="3133331"/>
            <a:ext cx="3131343" cy="874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Contribution discount to members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6B1902C-B639-5E52-C750-5C4038D5AC26}"/>
              </a:ext>
            </a:extLst>
          </p:cNvPr>
          <p:cNvSpPr/>
          <p:nvPr/>
        </p:nvSpPr>
        <p:spPr>
          <a:xfrm>
            <a:off x="7039694" y="2104051"/>
            <a:ext cx="639187" cy="3116256"/>
          </a:xfrm>
          <a:prstGeom prst="rightBrace">
            <a:avLst>
              <a:gd name="adj1" fmla="val 3490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52B69-F991-8D1B-1900-F32C1B6C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3133331"/>
            <a:ext cx="2146615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5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68D445-D82C-9E27-594D-4101DF861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756914"/>
              </p:ext>
            </p:extLst>
          </p:nvPr>
        </p:nvGraphicFramePr>
        <p:xfrm>
          <a:off x="0" y="502920"/>
          <a:ext cx="832866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8D862C-DE57-51CA-63D7-ED6CEA8CC385}"/>
              </a:ext>
            </a:extLst>
          </p:cNvPr>
          <p:cNvSpPr txBox="1"/>
          <p:nvPr/>
        </p:nvSpPr>
        <p:spPr>
          <a:xfrm>
            <a:off x="8793480" y="1699260"/>
            <a:ext cx="2987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Emerald Value delivered a 15-20% reduction in claims experience, almost overnight</a:t>
            </a:r>
          </a:p>
          <a:p>
            <a:endParaRPr lang="en-GB" dirty="0"/>
          </a:p>
          <a:p>
            <a:r>
              <a:rPr lang="en-GB" dirty="0"/>
              <a:t>Would not have been possible without the scale and market influence of GEMS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4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D3F7989-3C30-D150-C7B7-C9F954A7B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663180"/>
              </p:ext>
            </p:extLst>
          </p:nvPr>
        </p:nvGraphicFramePr>
        <p:xfrm>
          <a:off x="3139440" y="1764030"/>
          <a:ext cx="5349240" cy="33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CD058A-FF5B-9A66-EEDD-B2B0EC53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23" y="4037951"/>
            <a:ext cx="379122" cy="370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F3C7C-52ED-3723-25B0-C6CEE00FC773}"/>
              </a:ext>
            </a:extLst>
          </p:cNvPr>
          <p:cNvSpPr txBox="1"/>
          <p:nvPr/>
        </p:nvSpPr>
        <p:spPr>
          <a:xfrm>
            <a:off x="2095500" y="431600"/>
            <a:ext cx="825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GEMS has the lowest per capita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</a:b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rPr>
              <a:t>non-health expenditure (NHE) in the South African market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56A7CC-F79E-7DB1-37B2-C7F2C488EFA2}"/>
              </a:ext>
            </a:extLst>
          </p:cNvPr>
          <p:cNvCxnSpPr/>
          <p:nvPr/>
        </p:nvCxnSpPr>
        <p:spPr>
          <a:xfrm>
            <a:off x="5082540" y="2240280"/>
            <a:ext cx="1973580" cy="10668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4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F4A275-79B7-5E61-3E05-819A84B3FF8D}"/>
              </a:ext>
            </a:extLst>
          </p:cNvPr>
          <p:cNvSpPr txBox="1"/>
          <p:nvPr/>
        </p:nvSpPr>
        <p:spPr>
          <a:xfrm>
            <a:off x="1673860" y="276850"/>
            <a:ext cx="771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360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Efficiencies and influence through scale</a:t>
            </a:r>
            <a:endParaRPr lang="en-US" sz="360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70A47-A523-1501-92E6-B0F35F2E4324}"/>
              </a:ext>
            </a:extLst>
          </p:cNvPr>
          <p:cNvSpPr txBox="1"/>
          <p:nvPr/>
        </p:nvSpPr>
        <p:spPr>
          <a:xfrm>
            <a:off x="355600" y="1417379"/>
            <a:ext cx="523748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B4E82"/>
                </a:solidFill>
              </a:rPr>
              <a:t>How does GEMS use its market influence?</a:t>
            </a:r>
          </a:p>
          <a:p>
            <a:endParaRPr lang="en-GB" dirty="0">
              <a:solidFill>
                <a:srgbClr val="0B4E8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B4E82"/>
                </a:solidFill>
              </a:rPr>
              <a:t>Strategic purchasing of healthcare on behalf of public servants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B4E82"/>
                </a:solidFill>
              </a:rPr>
              <a:t>Leverage ability to shift volumes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B4E82"/>
                </a:solidFill>
              </a:rPr>
              <a:t>Novel reimbursement arrangements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B4E82"/>
                </a:solidFill>
              </a:rPr>
              <a:t>Measure and influence provider behaviour and outcomes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B4E82"/>
                </a:solidFill>
              </a:rPr>
              <a:t>Negotiation of some of the best tariffs in the South African market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B4E82"/>
                </a:solidFill>
              </a:rPr>
              <a:t>Lowest Non-Health Expenditure (NHE) in South Africa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E8680-F574-4CDA-CA9C-F6F193237C6B}"/>
              </a:ext>
            </a:extLst>
          </p:cNvPr>
          <p:cNvSpPr txBox="1"/>
          <p:nvPr/>
        </p:nvSpPr>
        <p:spPr>
          <a:xfrm>
            <a:off x="6405880" y="1668839"/>
            <a:ext cx="523748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D9202A"/>
                </a:solidFill>
              </a:rPr>
              <a:t>Ongoing interactions with </a:t>
            </a:r>
            <a:br>
              <a:rPr lang="en-GB" b="1" dirty="0">
                <a:solidFill>
                  <a:srgbClr val="D9202A"/>
                </a:solidFill>
              </a:rPr>
            </a:br>
            <a:r>
              <a:rPr lang="en-GB" b="1" dirty="0">
                <a:solidFill>
                  <a:srgbClr val="D9202A"/>
                </a:solidFill>
              </a:rPr>
              <a:t>policymakers and regulatory authorities</a:t>
            </a:r>
          </a:p>
          <a:p>
            <a:endParaRPr lang="en-GB" dirty="0">
              <a:solidFill>
                <a:srgbClr val="D9202A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9202A"/>
                </a:solidFill>
              </a:rPr>
              <a:t>Cross-subsidies between options </a:t>
            </a:r>
            <a:br>
              <a:rPr lang="en-GB" dirty="0">
                <a:solidFill>
                  <a:srgbClr val="D9202A"/>
                </a:solidFill>
              </a:rPr>
            </a:br>
            <a:r>
              <a:rPr lang="en-GB" sz="1400" dirty="0">
                <a:solidFill>
                  <a:srgbClr val="D9202A"/>
                </a:solidFill>
              </a:rPr>
              <a:t>(section 33(2)(b) of the Act)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9202A"/>
                </a:solidFill>
              </a:rPr>
              <a:t>Appropriate reserving and use of capital</a:t>
            </a:r>
            <a:br>
              <a:rPr lang="en-GB" dirty="0">
                <a:solidFill>
                  <a:srgbClr val="D9202A"/>
                </a:solidFill>
              </a:rPr>
            </a:br>
            <a:r>
              <a:rPr lang="en-GB" sz="1400" dirty="0">
                <a:solidFill>
                  <a:srgbClr val="D9202A"/>
                </a:solidFill>
              </a:rPr>
              <a:t>(regulation 29)</a:t>
            </a:r>
            <a:endParaRPr lang="en-GB" dirty="0">
              <a:solidFill>
                <a:srgbClr val="D9202A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9202A"/>
                </a:solidFill>
              </a:rPr>
              <a:t>Pioneering use of EDOs to expand its application from networks to care coordination</a:t>
            </a:r>
            <a:br>
              <a:rPr lang="en-GB" dirty="0">
                <a:solidFill>
                  <a:srgbClr val="D9202A"/>
                </a:solidFill>
              </a:rPr>
            </a:br>
            <a:r>
              <a:rPr lang="en-GB" sz="1400" dirty="0">
                <a:solidFill>
                  <a:srgbClr val="D9202A"/>
                </a:solidFill>
              </a:rPr>
              <a:t>(exemption rom section 29(1)(n) of the Act)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66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6EAAE7-B154-34C7-FCB6-BFF5F4BC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E8F1F-40C4-B399-3A46-09258DA23816}"/>
              </a:ext>
            </a:extLst>
          </p:cNvPr>
          <p:cNvSpPr txBox="1"/>
          <p:nvPr/>
        </p:nvSpPr>
        <p:spPr>
          <a:xfrm>
            <a:off x="3322320" y="1409700"/>
            <a:ext cx="8549640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solidFill>
                  <a:srgbClr val="0B4E82"/>
                </a:solidFill>
              </a:rPr>
              <a:t>GEMS members derive benefit from…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Better demographics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Stable demographics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Efficiencies of scale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Low non-healthcare expenditure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Market influence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Measurement of outcomes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Novel contracting regimes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Novel product design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 strong relationship with regulatory authorities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..which is used in exploration of pioneering policy developments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2EA6-EF88-B271-4F61-3B6CD7D112E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</a:t>
            </a:r>
            <a:r>
              <a:rPr lang="en-US" sz="7200" dirty="0"/>
              <a:t> YOU</a:t>
            </a:r>
            <a:endParaRPr lang="en-ZA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373C-8001-D93D-3148-76724E6A0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 look forward to hosting you next year!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796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68BD2C-BE14-0CD6-6102-20E697344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442941"/>
              </p:ext>
            </p:extLst>
          </p:nvPr>
        </p:nvGraphicFramePr>
        <p:xfrm>
          <a:off x="-1342454" y="1766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exagon 4">
            <a:extLst>
              <a:ext uri="{FF2B5EF4-FFF2-40B4-BE49-F238E27FC236}">
                <a16:creationId xmlns:a16="http://schemas.microsoft.com/office/drawing/2014/main" id="{39C250D1-78AF-50E6-F710-DBD839505827}"/>
              </a:ext>
            </a:extLst>
          </p:cNvPr>
          <p:cNvSpPr/>
          <p:nvPr/>
        </p:nvSpPr>
        <p:spPr>
          <a:xfrm>
            <a:off x="8573986" y="1575991"/>
            <a:ext cx="488065" cy="450057"/>
          </a:xfrm>
          <a:prstGeom prst="hexagon">
            <a:avLst/>
          </a:prstGeom>
          <a:solidFill>
            <a:srgbClr val="D920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Nexa Bold" panose="02000000000000000000" pitchFamily="2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217A20E-2543-CD05-CAC2-7A4A7F064360}"/>
              </a:ext>
            </a:extLst>
          </p:cNvPr>
          <p:cNvSpPr/>
          <p:nvPr/>
        </p:nvSpPr>
        <p:spPr>
          <a:xfrm>
            <a:off x="6643972" y="3920277"/>
            <a:ext cx="488066" cy="453019"/>
          </a:xfrm>
          <a:prstGeom prst="hexagon">
            <a:avLst/>
          </a:prstGeom>
          <a:solidFill>
            <a:srgbClr val="0B4E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Nexa Bold" panose="02000000000000000000" pitchFamily="2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325BF63-1655-22EC-7BDD-FEEC401F8078}"/>
              </a:ext>
            </a:extLst>
          </p:cNvPr>
          <p:cNvSpPr/>
          <p:nvPr/>
        </p:nvSpPr>
        <p:spPr>
          <a:xfrm>
            <a:off x="10645615" y="3918513"/>
            <a:ext cx="516377" cy="451415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Nexa Bol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46890-F8E9-4A46-5315-AF2CF85D7B36}"/>
              </a:ext>
            </a:extLst>
          </p:cNvPr>
          <p:cNvSpPr txBox="1"/>
          <p:nvPr/>
        </p:nvSpPr>
        <p:spPr>
          <a:xfrm>
            <a:off x="8428167" y="1216888"/>
            <a:ext cx="800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latin typeface="Nexa Bold" panose="02000000000000000000" pitchFamily="50" charset="0"/>
              </a:rPr>
              <a:t>Funder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DF64C-3024-1B30-D839-A4A5550A799E}"/>
              </a:ext>
            </a:extLst>
          </p:cNvPr>
          <p:cNvSpPr txBox="1"/>
          <p:nvPr/>
        </p:nvSpPr>
        <p:spPr>
          <a:xfrm>
            <a:off x="5710134" y="4028729"/>
            <a:ext cx="897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latin typeface="Nexa Bold" panose="02000000000000000000" pitchFamily="50" charset="0"/>
              </a:rPr>
              <a:t>Member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1D45A-8390-6986-6045-12681B113338}"/>
              </a:ext>
            </a:extLst>
          </p:cNvPr>
          <p:cNvSpPr txBox="1"/>
          <p:nvPr/>
        </p:nvSpPr>
        <p:spPr>
          <a:xfrm>
            <a:off x="11339148" y="4007109"/>
            <a:ext cx="921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latin typeface="Nexa Bold" panose="02000000000000000000" pitchFamily="50" charset="0"/>
              </a:rPr>
              <a:t>Provider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060ABA-043F-A356-409C-8434AFC327DE}"/>
              </a:ext>
            </a:extLst>
          </p:cNvPr>
          <p:cNvCxnSpPr/>
          <p:nvPr/>
        </p:nvCxnSpPr>
        <p:spPr>
          <a:xfrm flipH="1">
            <a:off x="7049390" y="2135191"/>
            <a:ext cx="1441948" cy="1711354"/>
          </a:xfrm>
          <a:prstGeom prst="line">
            <a:avLst/>
          </a:prstGeom>
          <a:ln w="34925">
            <a:solidFill>
              <a:srgbClr val="0C7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70B306-7EF3-F5BD-9591-17F5171CCE7A}"/>
              </a:ext>
            </a:extLst>
          </p:cNvPr>
          <p:cNvCxnSpPr/>
          <p:nvPr/>
        </p:nvCxnSpPr>
        <p:spPr>
          <a:xfrm>
            <a:off x="9199476" y="2117831"/>
            <a:ext cx="1446139" cy="1728715"/>
          </a:xfrm>
          <a:prstGeom prst="line">
            <a:avLst/>
          </a:prstGeom>
          <a:ln w="82550">
            <a:solidFill>
              <a:srgbClr val="1BA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B3C6DB-F694-5F72-889D-00F16E5ADCE5}"/>
              </a:ext>
            </a:extLst>
          </p:cNvPr>
          <p:cNvCxnSpPr/>
          <p:nvPr/>
        </p:nvCxnSpPr>
        <p:spPr>
          <a:xfrm flipH="1">
            <a:off x="7282526" y="4144220"/>
            <a:ext cx="3185933" cy="38397"/>
          </a:xfrm>
          <a:prstGeom prst="line">
            <a:avLst/>
          </a:prstGeom>
          <a:ln w="34925">
            <a:solidFill>
              <a:srgbClr val="F4AA2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0F68F9-627A-44FD-4794-8B728E8650C5}"/>
              </a:ext>
            </a:extLst>
          </p:cNvPr>
          <p:cNvSpPr txBox="1"/>
          <p:nvPr/>
        </p:nvSpPr>
        <p:spPr>
          <a:xfrm rot="3023506">
            <a:off x="8873805" y="2637569"/>
            <a:ext cx="248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latin typeface="Nexa Light" panose="02000000000000000000" pitchFamily="50" charset="0"/>
              </a:rPr>
              <a:t>Contractual</a:t>
            </a:r>
            <a:r>
              <a:rPr lang="en-ZA" dirty="0">
                <a:latin typeface="Nexa Light" panose="02000000000000000000" pitchFamily="50" charset="0"/>
              </a:rPr>
              <a:t> </a:t>
            </a:r>
            <a:r>
              <a:rPr lang="en-ZA" sz="1600" dirty="0">
                <a:latin typeface="Nexa Light" panose="02000000000000000000" pitchFamily="50" charset="0"/>
              </a:rPr>
              <a:t>relationship</a:t>
            </a:r>
            <a:endParaRPr lang="en-ZA" dirty="0">
              <a:latin typeface="Nexa Light" panose="020000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5F14C-E33B-A4EF-9791-CDE81A909622}"/>
              </a:ext>
            </a:extLst>
          </p:cNvPr>
          <p:cNvSpPr txBox="1"/>
          <p:nvPr/>
        </p:nvSpPr>
        <p:spPr>
          <a:xfrm>
            <a:off x="7930598" y="4219886"/>
            <a:ext cx="204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latin typeface="Nexa Light" panose="02000000000000000000" pitchFamily="50" charset="0"/>
              </a:rPr>
              <a:t>Direct interaction</a:t>
            </a:r>
          </a:p>
        </p:txBody>
      </p:sp>
    </p:spTree>
    <p:extLst>
      <p:ext uri="{BB962C8B-B14F-4D97-AF65-F5344CB8AC3E}">
        <p14:creationId xmlns:p14="http://schemas.microsoft.com/office/powerpoint/2010/main" val="35217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5CFB4C-B376-0F94-B48A-C6AB9726F5DF}"/>
              </a:ext>
            </a:extLst>
          </p:cNvPr>
          <p:cNvCxnSpPr/>
          <p:nvPr/>
        </p:nvCxnSpPr>
        <p:spPr>
          <a:xfrm>
            <a:off x="1568511" y="1504507"/>
            <a:ext cx="7070" cy="3444372"/>
          </a:xfrm>
          <a:prstGeom prst="straightConnector1">
            <a:avLst/>
          </a:prstGeom>
          <a:noFill/>
          <a:ln w="31750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9EB4561-2F5D-64D8-C7B9-EB15BC284FA4}"/>
              </a:ext>
            </a:extLst>
          </p:cNvPr>
          <p:cNvCxnSpPr/>
          <p:nvPr/>
        </p:nvCxnSpPr>
        <p:spPr>
          <a:xfrm>
            <a:off x="1561441" y="1510386"/>
            <a:ext cx="4534559" cy="1191"/>
          </a:xfrm>
          <a:prstGeom prst="straightConnector1">
            <a:avLst/>
          </a:prstGeom>
          <a:noFill/>
          <a:ln w="31750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563BC48-DF36-903C-4F55-C51FB3B09570}"/>
              </a:ext>
            </a:extLst>
          </p:cNvPr>
          <p:cNvSpPr/>
          <p:nvPr/>
        </p:nvSpPr>
        <p:spPr>
          <a:xfrm>
            <a:off x="1818430" y="1981099"/>
            <a:ext cx="2049176" cy="1401139"/>
          </a:xfrm>
          <a:prstGeom prst="rect">
            <a:avLst/>
          </a:prstGeom>
          <a:solidFill>
            <a:srgbClr val="0B4E82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defTabSz="685800">
              <a:buFont typeface="Arial"/>
              <a:buNone/>
              <a:defRPr/>
            </a:pPr>
            <a:endParaRPr lang="en-US" sz="1050" kern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1EE95-92B1-8499-66A2-2B98B14EC2E9}"/>
              </a:ext>
            </a:extLst>
          </p:cNvPr>
          <p:cNvSpPr/>
          <p:nvPr/>
        </p:nvSpPr>
        <p:spPr>
          <a:xfrm>
            <a:off x="1818430" y="3491180"/>
            <a:ext cx="2049176" cy="1401139"/>
          </a:xfrm>
          <a:prstGeom prst="rect">
            <a:avLst/>
          </a:prstGeom>
          <a:solidFill>
            <a:srgbClr val="D9202A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defTabSz="685800">
              <a:buFont typeface="Arial"/>
              <a:buNone/>
              <a:defRPr/>
            </a:pPr>
            <a:endParaRPr lang="en-US" sz="1050" kern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325270-07D0-20F4-3F10-3879D414AE9F}"/>
              </a:ext>
            </a:extLst>
          </p:cNvPr>
          <p:cNvSpPr/>
          <p:nvPr/>
        </p:nvSpPr>
        <p:spPr>
          <a:xfrm>
            <a:off x="3976122" y="1965681"/>
            <a:ext cx="2049176" cy="1401139"/>
          </a:xfrm>
          <a:prstGeom prst="rect">
            <a:avLst/>
          </a:prstGeom>
          <a:solidFill>
            <a:srgbClr val="1BA54A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defTabSz="685800">
              <a:buFont typeface="Arial"/>
              <a:buNone/>
              <a:defRPr/>
            </a:pPr>
            <a:endParaRPr lang="en-US" sz="1050" kern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AB8398-40EE-95B7-DB19-BD44CEDBE102}"/>
              </a:ext>
            </a:extLst>
          </p:cNvPr>
          <p:cNvSpPr/>
          <p:nvPr/>
        </p:nvSpPr>
        <p:spPr>
          <a:xfrm>
            <a:off x="3976122" y="3491180"/>
            <a:ext cx="2049176" cy="1401139"/>
          </a:xfrm>
          <a:prstGeom prst="rect">
            <a:avLst/>
          </a:prstGeom>
          <a:solidFill>
            <a:srgbClr val="13B0A1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13A7C8-3E45-D9D4-0727-6B9219F660E1}"/>
              </a:ext>
            </a:extLst>
          </p:cNvPr>
          <p:cNvSpPr txBox="1"/>
          <p:nvPr/>
        </p:nvSpPr>
        <p:spPr>
          <a:xfrm>
            <a:off x="953738" y="2239889"/>
            <a:ext cx="438582" cy="8765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85800">
              <a:buFont typeface="Arial"/>
              <a:buNone/>
            </a:pPr>
            <a:r>
              <a:rPr lang="en-ZA" sz="165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/>
                <a:sym typeface="Arial"/>
              </a:rPr>
              <a:t>Healthy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71BE68-ECC0-9357-C78C-5B40E151DD40}"/>
              </a:ext>
            </a:extLst>
          </p:cNvPr>
          <p:cNvSpPr txBox="1"/>
          <p:nvPr/>
        </p:nvSpPr>
        <p:spPr>
          <a:xfrm>
            <a:off x="950651" y="3633674"/>
            <a:ext cx="438582" cy="1079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85800">
              <a:buFont typeface="Arial"/>
              <a:buNone/>
            </a:pPr>
            <a:r>
              <a:rPr lang="en-ZA" sz="165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/>
                <a:sym typeface="Arial"/>
              </a:rPr>
              <a:t>Unhealthy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AD71BB-8D1F-6396-4247-7E820875234E}"/>
              </a:ext>
            </a:extLst>
          </p:cNvPr>
          <p:cNvSpPr txBox="1"/>
          <p:nvPr/>
        </p:nvSpPr>
        <p:spPr>
          <a:xfrm>
            <a:off x="2037124" y="1578287"/>
            <a:ext cx="1470384" cy="3462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685800">
              <a:buFont typeface="Arial"/>
              <a:buNone/>
            </a:pPr>
            <a:r>
              <a:rPr lang="en-ZA" sz="165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/>
                <a:sym typeface="Arial"/>
              </a:rPr>
              <a:t>High income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5EA64-5304-969D-6C9B-875F7806584F}"/>
              </a:ext>
            </a:extLst>
          </p:cNvPr>
          <p:cNvSpPr txBox="1"/>
          <p:nvPr/>
        </p:nvSpPr>
        <p:spPr>
          <a:xfrm>
            <a:off x="4265516" y="1578287"/>
            <a:ext cx="1470384" cy="3462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685800">
              <a:buFont typeface="Arial"/>
              <a:buNone/>
            </a:pPr>
            <a:r>
              <a:rPr lang="en-ZA" sz="165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/>
                <a:sym typeface="Arial"/>
              </a:rPr>
              <a:t>Low income</a:t>
            </a:r>
          </a:p>
        </p:txBody>
      </p:sp>
      <p:sp>
        <p:nvSpPr>
          <p:cNvPr id="53" name="Right Arrow 1">
            <a:extLst>
              <a:ext uri="{FF2B5EF4-FFF2-40B4-BE49-F238E27FC236}">
                <a16:creationId xmlns:a16="http://schemas.microsoft.com/office/drawing/2014/main" id="{19A4227F-9A3C-D6FB-394C-123C677A1F2E}"/>
              </a:ext>
            </a:extLst>
          </p:cNvPr>
          <p:cNvSpPr/>
          <p:nvPr/>
        </p:nvSpPr>
        <p:spPr>
          <a:xfrm>
            <a:off x="3314580" y="2370972"/>
            <a:ext cx="2054246" cy="708410"/>
          </a:xfrm>
          <a:prstGeom prst="rightArrow">
            <a:avLst/>
          </a:prstGeom>
          <a:solidFill>
            <a:srgbClr val="FFFF00">
              <a:alpha val="70000"/>
            </a:srgbClr>
          </a:solidFill>
          <a:ln w="25400" cap="flat" cmpd="sng" algn="ctr">
            <a:solidFill>
              <a:srgbClr val="003A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ZA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rial"/>
            </a:endParaRPr>
          </a:p>
        </p:txBody>
      </p:sp>
      <p:sp>
        <p:nvSpPr>
          <p:cNvPr id="54" name="Down Arrow 3">
            <a:extLst>
              <a:ext uri="{FF2B5EF4-FFF2-40B4-BE49-F238E27FC236}">
                <a16:creationId xmlns:a16="http://schemas.microsoft.com/office/drawing/2014/main" id="{6FE588B2-21C8-2A3B-4322-9FCC665A4849}"/>
              </a:ext>
            </a:extLst>
          </p:cNvPr>
          <p:cNvSpPr/>
          <p:nvPr/>
        </p:nvSpPr>
        <p:spPr>
          <a:xfrm>
            <a:off x="2465492" y="3079381"/>
            <a:ext cx="753626" cy="1580858"/>
          </a:xfrm>
          <a:prstGeom prst="downArrow">
            <a:avLst/>
          </a:prstGeom>
          <a:solidFill>
            <a:srgbClr val="FFFF00">
              <a:alpha val="70000"/>
            </a:srgbClr>
          </a:solidFill>
          <a:ln w="25400" cap="flat" cmpd="sng" algn="ctr">
            <a:solidFill>
              <a:srgbClr val="003A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ZA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7B85AE-D772-6EDC-A521-F3F95B1CE565}"/>
              </a:ext>
            </a:extLst>
          </p:cNvPr>
          <p:cNvSpPr txBox="1"/>
          <p:nvPr/>
        </p:nvSpPr>
        <p:spPr>
          <a:xfrm>
            <a:off x="7199604" y="2377800"/>
            <a:ext cx="4633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Principle of social solidarity</a:t>
            </a:r>
          </a:p>
          <a:p>
            <a:endParaRPr lang="en-GB" dirty="0"/>
          </a:p>
          <a:p>
            <a:r>
              <a:rPr lang="en-GB" dirty="0"/>
              <a:t>Healthy should support the less healthy</a:t>
            </a:r>
          </a:p>
          <a:p>
            <a:endParaRPr lang="en-GB" dirty="0"/>
          </a:p>
          <a:p>
            <a:r>
              <a:rPr lang="en-GB" dirty="0"/>
              <a:t>High income should support low income</a:t>
            </a:r>
            <a:endParaRPr lang="en-US" dirty="0"/>
          </a:p>
        </p:txBody>
      </p:sp>
      <p:sp>
        <p:nvSpPr>
          <p:cNvPr id="56" name="Right Arrow 1">
            <a:extLst>
              <a:ext uri="{FF2B5EF4-FFF2-40B4-BE49-F238E27FC236}">
                <a16:creationId xmlns:a16="http://schemas.microsoft.com/office/drawing/2014/main" id="{4EFA5F9C-8557-6D11-F08B-78796C0F06F0}"/>
              </a:ext>
            </a:extLst>
          </p:cNvPr>
          <p:cNvSpPr/>
          <p:nvPr/>
        </p:nvSpPr>
        <p:spPr>
          <a:xfrm rot="1831808">
            <a:off x="2968096" y="3255655"/>
            <a:ext cx="2281865" cy="708410"/>
          </a:xfrm>
          <a:prstGeom prst="rightArrow">
            <a:avLst>
              <a:gd name="adj1" fmla="val 50000"/>
              <a:gd name="adj2" fmla="val 55695"/>
            </a:avLst>
          </a:prstGeom>
          <a:solidFill>
            <a:srgbClr val="FFFF00">
              <a:alpha val="70000"/>
            </a:srgbClr>
          </a:solidFill>
          <a:ln w="25400" cap="flat" cmpd="sng" algn="ctr">
            <a:solidFill>
              <a:srgbClr val="003A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ZA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4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23F7F3-8AA5-B328-A5DB-473B2CDFDB38}"/>
              </a:ext>
            </a:extLst>
          </p:cNvPr>
          <p:cNvGrpSpPr/>
          <p:nvPr/>
        </p:nvGrpSpPr>
        <p:grpSpPr>
          <a:xfrm>
            <a:off x="391595" y="1370774"/>
            <a:ext cx="4251960" cy="3800475"/>
            <a:chOff x="617220" y="784860"/>
            <a:chExt cx="5669280" cy="50673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2B8219E-8786-0506-83BF-202B2D0EBA61}"/>
                </a:ext>
              </a:extLst>
            </p:cNvPr>
            <p:cNvSpPr/>
            <p:nvPr/>
          </p:nvSpPr>
          <p:spPr>
            <a:xfrm>
              <a:off x="617220" y="784860"/>
              <a:ext cx="5669280" cy="5067300"/>
            </a:xfrm>
            <a:prstGeom prst="roundRect">
              <a:avLst/>
            </a:prstGeom>
            <a:solidFill>
              <a:srgbClr val="13B0A1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6" name="Picture 6" descr="Anc png images | PNGWing">
              <a:extLst>
                <a:ext uri="{FF2B5EF4-FFF2-40B4-BE49-F238E27FC236}">
                  <a16:creationId xmlns:a16="http://schemas.microsoft.com/office/drawing/2014/main" id="{0C89F070-6922-CE53-37BA-4D31EB45A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278" l="10000" r="90000">
                          <a14:foregroundMark x1="29444" y1="43056" x2="29444" y2="43056"/>
                          <a14:foregroundMark x1="26944" y1="61667" x2="26944" y2="61667"/>
                          <a14:foregroundMark x1="25556" y1="65833" x2="25556" y2="65833"/>
                          <a14:foregroundMark x1="26389" y1="48611" x2="26389" y2="48611"/>
                          <a14:foregroundMark x1="23056" y1="49722" x2="23056" y2="49722"/>
                          <a14:foregroundMark x1="37778" y1="17222" x2="37778" y2="17222"/>
                          <a14:foregroundMark x1="37222" y1="19444" x2="37222" y2="19444"/>
                          <a14:foregroundMark x1="32222" y1="37500" x2="32222" y2="37500"/>
                          <a14:foregroundMark x1="35000" y1="18333" x2="35000" y2="18333"/>
                          <a14:foregroundMark x1="27222" y1="58611" x2="27222" y2="58611"/>
                          <a14:foregroundMark x1="28333" y1="55278" x2="28333" y2="55278"/>
                          <a14:foregroundMark x1="38333" y1="55278" x2="38333" y2="55278"/>
                          <a14:foregroundMark x1="38056" y1="58611" x2="38056" y2="58611"/>
                          <a14:foregroundMark x1="55833" y1="63333" x2="55833" y2="63333"/>
                          <a14:foregroundMark x1="57778" y1="65278" x2="57778" y2="65278"/>
                          <a14:foregroundMark x1="56111" y1="64444" x2="56111" y2="64444"/>
                          <a14:foregroundMark x1="54722" y1="67222" x2="54722" y2="67222"/>
                          <a14:foregroundMark x1="54722" y1="67222" x2="54722" y2="67222"/>
                          <a14:foregroundMark x1="54444" y1="67222" x2="54444" y2="67222"/>
                          <a14:foregroundMark x1="52778" y1="67778" x2="52778" y2="67778"/>
                          <a14:foregroundMark x1="50278" y1="68889" x2="50278" y2="68889"/>
                          <a14:foregroundMark x1="50833" y1="70000" x2="50833" y2="70000"/>
                          <a14:foregroundMark x1="30000" y1="68333" x2="30000" y2="68333"/>
                          <a14:foregroundMark x1="27500" y1="72500" x2="27500" y2="72500"/>
                          <a14:foregroundMark x1="25556" y1="68611" x2="25556" y2="68611"/>
                          <a14:foregroundMark x1="34444" y1="75556" x2="34444" y2="75556"/>
                          <a14:foregroundMark x1="37500" y1="76667" x2="37500" y2="76667"/>
                          <a14:foregroundMark x1="38056" y1="83056" x2="38056" y2="83056"/>
                          <a14:foregroundMark x1="34444" y1="83333" x2="34444" y2="83333"/>
                          <a14:foregroundMark x1="34722" y1="91944" x2="34722" y2="91944"/>
                          <a14:foregroundMark x1="36111" y1="95278" x2="36111" y2="95278"/>
                          <a14:foregroundMark x1="46111" y1="93333" x2="46111" y2="93333"/>
                          <a14:foregroundMark x1="58611" y1="89167" x2="58611" y2="89167"/>
                          <a14:foregroundMark x1="71111" y1="89444" x2="71111" y2="89444"/>
                          <a14:foregroundMark x1="60278" y1="70000" x2="60278" y2="70000"/>
                          <a14:foregroundMark x1="67778" y1="65278" x2="67778" y2="65278"/>
                          <a14:foregroundMark x1="73333" y1="61944" x2="73333" y2="61944"/>
                          <a14:foregroundMark x1="21111" y1="68611" x2="21111" y2="68611"/>
                          <a14:backgroundMark x1="49444" y1="88611" x2="49444" y2="88611"/>
                          <a14:backgroundMark x1="36389" y1="95556" x2="36389" y2="95556"/>
                          <a14:backgroundMark x1="35833" y1="96111" x2="35833" y2="96111"/>
                          <a14:backgroundMark x1="35833" y1="95556" x2="35833" y2="95556"/>
                          <a14:backgroundMark x1="36389" y1="95278" x2="36389" y2="95278"/>
                          <a14:backgroundMark x1="36111" y1="95278" x2="36111" y2="9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080" y="851535"/>
              <a:ext cx="756285" cy="75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158CF670-B6CA-8FF7-1B31-3E625E423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099343"/>
              <a:ext cx="5372100" cy="465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                </a:t>
              </a:r>
              <a:r>
                <a:rPr kumimoji="0" lang="en-US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Principles for National Health Insurance: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Current </a:t>
              </a:r>
              <a:r>
                <a:rPr kumimoji="0" lang="en-GB" alt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medical schemes</a:t>
              </a: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 form the basis. 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Open enrolment. </a:t>
              </a: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Schemes may not refuse applicants. 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Prescribed minimum benefit</a:t>
              </a: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 package. 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Contributions for basic package will be </a:t>
              </a:r>
              <a:r>
                <a:rPr kumimoji="0" lang="en-GB" alt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income-related</a:t>
              </a: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.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Pooled in central </a:t>
              </a:r>
              <a:r>
                <a:rPr kumimoji="0" lang="en-GB" alt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equalisation fund</a:t>
              </a: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.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Schemes can offer cover above essential package.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Membership </a:t>
              </a:r>
              <a:r>
                <a:rPr kumimoji="0" lang="en-GB" alt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compulsory</a:t>
              </a: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 all formal sector employees and dependants. 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Long term goal for all citizens, including unemployed, to be covered under the NHI system. 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ACD4B3-B05F-BF79-EA38-FB9A6EB42812}"/>
              </a:ext>
            </a:extLst>
          </p:cNvPr>
          <p:cNvSpPr txBox="1"/>
          <p:nvPr/>
        </p:nvSpPr>
        <p:spPr>
          <a:xfrm>
            <a:off x="463033" y="405723"/>
            <a:ext cx="4109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ANC health plan, 1994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/>
                <a:sym typeface="Arial"/>
              </a:rPr>
              <a:t>which underpins the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/>
                <a:sym typeface="Arial"/>
              </a:rPr>
            </a:b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/>
                <a:sym typeface="Arial"/>
              </a:rPr>
              <a:t>Medical Schemes Act no 131 of 1998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14" name="Picture 13" descr="A blue and white balance scale&#10;&#10;AI-generated content may be incorrect.">
            <a:extLst>
              <a:ext uri="{FF2B5EF4-FFF2-40B4-BE49-F238E27FC236}">
                <a16:creationId xmlns:a16="http://schemas.microsoft.com/office/drawing/2014/main" id="{83FD561E-8AA7-A2CC-5FE4-3F091B749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25" y="1094355"/>
            <a:ext cx="4176677" cy="417667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A57C0E-1CBF-A280-C935-2D55D86870C9}"/>
              </a:ext>
            </a:extLst>
          </p:cNvPr>
          <p:cNvSpPr/>
          <p:nvPr/>
        </p:nvSpPr>
        <p:spPr>
          <a:xfrm>
            <a:off x="5348200" y="2035055"/>
            <a:ext cx="1495600" cy="665137"/>
          </a:xfrm>
          <a:prstGeom prst="roundRect">
            <a:avLst/>
          </a:prstGeom>
          <a:solidFill>
            <a:srgbClr val="D92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prstClr val="white"/>
                </a:solidFill>
                <a:latin typeface="Calibri"/>
                <a:sym typeface="Arial"/>
              </a:rPr>
              <a:t>Prescribed Minimum Benefits (PMBs)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380A45-0937-A215-7D6C-C8A6A9305ECC}"/>
              </a:ext>
            </a:extLst>
          </p:cNvPr>
          <p:cNvSpPr/>
          <p:nvPr/>
        </p:nvSpPr>
        <p:spPr>
          <a:xfrm>
            <a:off x="5348200" y="2859199"/>
            <a:ext cx="1495600" cy="665137"/>
          </a:xfrm>
          <a:prstGeom prst="roundRect">
            <a:avLst/>
          </a:prstGeom>
          <a:solidFill>
            <a:srgbClr val="1067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alibri"/>
                <a:sym typeface="Arial"/>
              </a:rPr>
              <a:t>Open enrolment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ECE0555-B14E-5A33-79C6-EA4325ADEAC7}"/>
              </a:ext>
            </a:extLst>
          </p:cNvPr>
          <p:cNvSpPr/>
          <p:nvPr/>
        </p:nvSpPr>
        <p:spPr>
          <a:xfrm>
            <a:off x="5348200" y="3683344"/>
            <a:ext cx="1495600" cy="665137"/>
          </a:xfrm>
          <a:prstGeom prst="roundRect">
            <a:avLst/>
          </a:prstGeom>
          <a:solidFill>
            <a:srgbClr val="0B4E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alibri"/>
                <a:sym typeface="Arial"/>
              </a:rPr>
              <a:t>Community rating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3B85D9-4D42-D7F0-BDDA-88054C701CA6}"/>
              </a:ext>
            </a:extLst>
          </p:cNvPr>
          <p:cNvSpPr/>
          <p:nvPr/>
        </p:nvSpPr>
        <p:spPr>
          <a:xfrm>
            <a:off x="9968327" y="2035055"/>
            <a:ext cx="1495600" cy="665137"/>
          </a:xfrm>
          <a:prstGeom prst="roundRect">
            <a:avLst/>
          </a:prstGeom>
          <a:solidFill>
            <a:srgbClr val="D92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2000" strike="sngStrike" dirty="0">
                <a:solidFill>
                  <a:prstClr val="white"/>
                </a:solidFill>
                <a:latin typeface="Calibri"/>
                <a:sym typeface="Arial"/>
              </a:rPr>
              <a:t>Risk based capital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4038CB6-F520-FC26-86C5-45D0D17A9ABC}"/>
              </a:ext>
            </a:extLst>
          </p:cNvPr>
          <p:cNvSpPr/>
          <p:nvPr/>
        </p:nvSpPr>
        <p:spPr>
          <a:xfrm>
            <a:off x="9968327" y="2859199"/>
            <a:ext cx="1495600" cy="665137"/>
          </a:xfrm>
          <a:prstGeom prst="roundRect">
            <a:avLst/>
          </a:prstGeom>
          <a:solidFill>
            <a:srgbClr val="1067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trike="sngStrike" dirty="0">
                <a:solidFill>
                  <a:prstClr val="white"/>
                </a:solidFill>
                <a:latin typeface="Calibri"/>
                <a:sym typeface="Arial"/>
              </a:rPr>
              <a:t>Risk equalisation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6211BE4-9CEA-BE8A-139F-D2C5BC1F3E45}"/>
              </a:ext>
            </a:extLst>
          </p:cNvPr>
          <p:cNvSpPr/>
          <p:nvPr/>
        </p:nvSpPr>
        <p:spPr>
          <a:xfrm>
            <a:off x="9968327" y="3683344"/>
            <a:ext cx="1495600" cy="665137"/>
          </a:xfrm>
          <a:prstGeom prst="roundRect">
            <a:avLst/>
          </a:prstGeom>
          <a:solidFill>
            <a:srgbClr val="0B4E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trike="sngStrike" dirty="0">
                <a:solidFill>
                  <a:prstClr val="white"/>
                </a:solidFill>
                <a:latin typeface="Calibri"/>
                <a:sym typeface="Arial"/>
              </a:rPr>
              <a:t>Mandatory cover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6178739-35CF-08BA-A1F7-27F1A396268D}"/>
              </a:ext>
            </a:extLst>
          </p:cNvPr>
          <p:cNvSpPr/>
          <p:nvPr/>
        </p:nvSpPr>
        <p:spPr>
          <a:xfrm>
            <a:off x="5022166" y="1435452"/>
            <a:ext cx="6778238" cy="367112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5F5381-2C14-9D05-C11D-3B2C680D7D36}"/>
              </a:ext>
            </a:extLst>
          </p:cNvPr>
          <p:cNvSpPr txBox="1"/>
          <p:nvPr/>
        </p:nvSpPr>
        <p:spPr>
          <a:xfrm rot="21002269">
            <a:off x="6955118" y="3421733"/>
            <a:ext cx="109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Equity</a:t>
            </a:r>
          </a:p>
          <a:p>
            <a:pPr algn="ctr"/>
            <a:r>
              <a:rPr lang="en-GB" sz="1400" b="1" dirty="0"/>
              <a:t>Access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DE788F-92A9-900C-CB20-145D770CE46D}"/>
              </a:ext>
            </a:extLst>
          </p:cNvPr>
          <p:cNvSpPr txBox="1"/>
          <p:nvPr/>
        </p:nvSpPr>
        <p:spPr>
          <a:xfrm rot="21002269">
            <a:off x="8726702" y="2960933"/>
            <a:ext cx="12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Sustainability</a:t>
            </a:r>
          </a:p>
          <a:p>
            <a:pPr algn="ctr"/>
            <a:r>
              <a:rPr lang="en-GB" sz="1200" b="1" dirty="0"/>
              <a:t>Affordability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704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A95D5C-90FB-67FC-D8DA-453F0B2B5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884511"/>
              </p:ext>
            </p:extLst>
          </p:nvPr>
        </p:nvGraphicFramePr>
        <p:xfrm>
          <a:off x="0" y="457200"/>
          <a:ext cx="8104113" cy="439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2EF03D-6858-C8CA-45A0-1ABD0FE7EEEA}"/>
              </a:ext>
            </a:extLst>
          </p:cNvPr>
          <p:cNvSpPr txBox="1"/>
          <p:nvPr/>
        </p:nvSpPr>
        <p:spPr>
          <a:xfrm>
            <a:off x="1652953" y="2782669"/>
            <a:ext cx="222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young health members make small surpluses…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80CE9-541E-A3C2-225F-085724B29F40}"/>
              </a:ext>
            </a:extLst>
          </p:cNvPr>
          <p:cNvSpPr txBox="1"/>
          <p:nvPr/>
        </p:nvSpPr>
        <p:spPr>
          <a:xfrm>
            <a:off x="5268350" y="2321004"/>
            <a:ext cx="222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…while older members make large deficits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552D0-9959-D09B-49FE-CCD9AA48DAEF}"/>
              </a:ext>
            </a:extLst>
          </p:cNvPr>
          <p:cNvSpPr txBox="1"/>
          <p:nvPr/>
        </p:nvSpPr>
        <p:spPr>
          <a:xfrm>
            <a:off x="8285871" y="1905506"/>
            <a:ext cx="3643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remain sustainable, </a:t>
            </a:r>
            <a:br>
              <a:rPr lang="en-GB" dirty="0"/>
            </a:br>
            <a:r>
              <a:rPr lang="en-GB" dirty="0"/>
              <a:t>medical schemes must attract and retain enough young and healthy beneficiaries to cross-subsidise older and unhealthier beneficiaries</a:t>
            </a:r>
            <a:endParaRPr lang="en-US" dirty="0"/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5E8BF087-F47B-5D35-7D15-7082BA3A55D2}"/>
              </a:ext>
            </a:extLst>
          </p:cNvPr>
          <p:cNvSpPr/>
          <p:nvPr/>
        </p:nvSpPr>
        <p:spPr>
          <a:xfrm rot="4336579" flipV="1">
            <a:off x="3713500" y="-35172"/>
            <a:ext cx="868680" cy="3145641"/>
          </a:xfrm>
          <a:prstGeom prst="curvedRightArrow">
            <a:avLst>
              <a:gd name="adj1" fmla="val 25000"/>
              <a:gd name="adj2" fmla="val 56190"/>
              <a:gd name="adj3" fmla="val 25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2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BD35B69-12F0-AAF6-02C0-0C57A0088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381533"/>
              </p:ext>
            </p:extLst>
          </p:nvPr>
        </p:nvGraphicFramePr>
        <p:xfrm>
          <a:off x="645062" y="810358"/>
          <a:ext cx="11056620" cy="581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9CA45D-BFE3-D58A-ABFC-C3819C7CBB9D}"/>
              </a:ext>
            </a:extLst>
          </p:cNvPr>
          <p:cNvSpPr txBox="1"/>
          <p:nvPr/>
        </p:nvSpPr>
        <p:spPr>
          <a:xfrm>
            <a:off x="1322949" y="309257"/>
            <a:ext cx="1007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GEMS is one of the youngest schemes on average, and younger than all open schemes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019C4-D139-AE9E-5BC9-4E176AD5B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43" y="1946261"/>
            <a:ext cx="379122" cy="3702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64A63E-113B-9490-B0F6-D30B143EEA2D}"/>
              </a:ext>
            </a:extLst>
          </p:cNvPr>
          <p:cNvCxnSpPr/>
          <p:nvPr/>
        </p:nvCxnSpPr>
        <p:spPr>
          <a:xfrm>
            <a:off x="960120" y="2209800"/>
            <a:ext cx="108051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0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0378C5-DCA2-FED9-F1AC-75E726C76E01}"/>
              </a:ext>
            </a:extLst>
          </p:cNvPr>
          <p:cNvGraphicFramePr>
            <a:graphicFrameLocks/>
          </p:cNvGraphicFramePr>
          <p:nvPr/>
        </p:nvGraphicFramePr>
        <p:xfrm>
          <a:off x="157480" y="1056640"/>
          <a:ext cx="8188960" cy="570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551700-5829-4C0A-9EBB-1FEFBF982DCC}"/>
              </a:ext>
            </a:extLst>
          </p:cNvPr>
          <p:cNvSpPr txBox="1"/>
          <p:nvPr/>
        </p:nvSpPr>
        <p:spPr>
          <a:xfrm>
            <a:off x="2001520" y="89280"/>
            <a:ext cx="754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80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Large restricted schemes are protected from the so-called “death spiral” caused by anti-selection </a:t>
            </a:r>
            <a:endParaRPr lang="en-US" sz="280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9BA4F-1F46-551B-3826-CE9C0C318A4A}"/>
              </a:ext>
            </a:extLst>
          </p:cNvPr>
          <p:cNvSpPr txBox="1"/>
          <p:nvPr/>
        </p:nvSpPr>
        <p:spPr>
          <a:xfrm>
            <a:off x="7995920" y="6287720"/>
            <a:ext cx="419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000" dirty="0">
                <a:solidFill>
                  <a:srgbClr val="44546A"/>
                </a:solidFill>
                <a:latin typeface="Calibri"/>
                <a:cs typeface="Arial"/>
                <a:sym typeface="Arial"/>
              </a:rPr>
              <a:t>www.insight.co.za/we-told-you-so</a:t>
            </a:r>
            <a:endParaRPr lang="en-US" sz="2000" dirty="0">
              <a:solidFill>
                <a:srgbClr val="44546A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B6211-F6D4-A824-A8F4-387AE54AAADA}"/>
              </a:ext>
            </a:extLst>
          </p:cNvPr>
          <p:cNvSpPr txBox="1"/>
          <p:nvPr/>
        </p:nvSpPr>
        <p:spPr>
          <a:xfrm>
            <a:off x="8465820" y="3226972"/>
            <a:ext cx="347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00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Indicative of anti-selection</a:t>
            </a:r>
            <a:endParaRPr lang="en-US" sz="2000" b="1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D265C52-57F3-7FE9-0C35-B0FEEA3FD708}"/>
              </a:ext>
            </a:extLst>
          </p:cNvPr>
          <p:cNvSpPr/>
          <p:nvPr/>
        </p:nvSpPr>
        <p:spPr>
          <a:xfrm>
            <a:off x="8346440" y="1442720"/>
            <a:ext cx="309880" cy="1270000"/>
          </a:xfrm>
          <a:prstGeom prst="rightBrace">
            <a:avLst>
              <a:gd name="adj1" fmla="val 3378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2CB9F-2F25-0C1E-F975-047D70DD9327}"/>
              </a:ext>
            </a:extLst>
          </p:cNvPr>
          <p:cNvSpPr txBox="1"/>
          <p:nvPr/>
        </p:nvSpPr>
        <p:spPr>
          <a:xfrm>
            <a:off x="8808720" y="1287811"/>
            <a:ext cx="3037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400" b="1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Open schemes increased </a:t>
            </a:r>
            <a:r>
              <a:rPr lang="en-GB" sz="2800" b="1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32%</a:t>
            </a:r>
            <a:r>
              <a:rPr lang="en-GB" sz="2400" b="1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more than closed schemes over two decades</a:t>
            </a:r>
            <a:endParaRPr lang="en-US" sz="2400" b="1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D87E4-FA35-1484-A0FD-7EF06F57941B}"/>
              </a:ext>
            </a:extLst>
          </p:cNvPr>
          <p:cNvCxnSpPr>
            <a:cxnSpLocks/>
          </p:cNvCxnSpPr>
          <p:nvPr/>
        </p:nvCxnSpPr>
        <p:spPr>
          <a:xfrm flipV="1">
            <a:off x="8067040" y="1442721"/>
            <a:ext cx="279400" cy="185420"/>
          </a:xfrm>
          <a:prstGeom prst="line">
            <a:avLst/>
          </a:prstGeom>
          <a:ln w="19050">
            <a:solidFill>
              <a:srgbClr val="D0CEC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49A076-4FDD-3C8E-AD54-FAD7E563A69A}"/>
              </a:ext>
            </a:extLst>
          </p:cNvPr>
          <p:cNvCxnSpPr>
            <a:cxnSpLocks/>
          </p:cNvCxnSpPr>
          <p:nvPr/>
        </p:nvCxnSpPr>
        <p:spPr>
          <a:xfrm>
            <a:off x="8054340" y="2570480"/>
            <a:ext cx="279400" cy="142240"/>
          </a:xfrm>
          <a:prstGeom prst="line">
            <a:avLst/>
          </a:prstGeom>
          <a:ln w="19050">
            <a:solidFill>
              <a:srgbClr val="D0CEC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F96845A-301F-20C1-4082-D199D9B6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26" y="4249986"/>
            <a:ext cx="1663855" cy="1663855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colorful hexagon with many triangles&#10;&#10;AI-generated content may be incorrect.">
            <a:extLst>
              <a:ext uri="{FF2B5EF4-FFF2-40B4-BE49-F238E27FC236}">
                <a16:creationId xmlns:a16="http://schemas.microsoft.com/office/drawing/2014/main" id="{B9FAAF51-E3A7-806B-F543-837AC471E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11" b="89912" l="9983" r="89931">
                        <a14:foregroundMark x1="46875" y1="9211" x2="46875" y2="9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57" y="4893946"/>
            <a:ext cx="504524" cy="3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4BAFCE-F03D-0A84-BD0B-5962723C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07335"/>
              </p:ext>
            </p:extLst>
          </p:nvPr>
        </p:nvGraphicFramePr>
        <p:xfrm>
          <a:off x="178233" y="777240"/>
          <a:ext cx="7434148" cy="466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6F2727-E348-0483-68C4-DE5DC9F0254A}"/>
              </a:ext>
            </a:extLst>
          </p:cNvPr>
          <p:cNvSpPr txBox="1"/>
          <p:nvPr/>
        </p:nvSpPr>
        <p:spPr>
          <a:xfrm>
            <a:off x="8077200" y="1851660"/>
            <a:ext cx="39365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Inside of the GEMS risk pool, risk and income cross-subsidies are maintained 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Towards higher risk members, including those in Onyx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Towards lower income members, including those in Tanzanite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This requires ongoing interaction with regulators in the context of the self-supporting requirement in s33(2)(b) of the 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A30E2-30AD-5E70-64A0-F76FBFE3B5F0}"/>
              </a:ext>
            </a:extLst>
          </p:cNvPr>
          <p:cNvSpPr txBox="1"/>
          <p:nvPr/>
        </p:nvSpPr>
        <p:spPr>
          <a:xfrm>
            <a:off x="122137" y="180720"/>
            <a:ext cx="754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80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Shape of a typical multi-option scheme</a:t>
            </a:r>
            <a:endParaRPr lang="en-US" sz="280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39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002BC5-14E9-142B-030D-9BC30C3EB89E}"/>
              </a:ext>
            </a:extLst>
          </p:cNvPr>
          <p:cNvSpPr txBox="1"/>
          <p:nvPr/>
        </p:nvSpPr>
        <p:spPr>
          <a:xfrm>
            <a:off x="0" y="1742411"/>
            <a:ext cx="5421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  <a:t>“Open medical schemes </a:t>
            </a:r>
            <a:br>
              <a:rPr lang="en-GB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</a:br>
            <a:r>
              <a:rPr lang="en-GB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  <a:t>are </a:t>
            </a:r>
            <a:r>
              <a:rPr lang="en-US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  <a:t>competing based on </a:t>
            </a:r>
            <a:br>
              <a:rPr lang="en-US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</a:br>
            <a:r>
              <a:rPr lang="en-US" sz="2800" dirty="0">
                <a:solidFill>
                  <a:srgbClr val="C00000"/>
                </a:solidFill>
                <a:latin typeface="Calibri"/>
                <a:cs typeface="Arial"/>
                <a:sym typeface="Arial"/>
              </a:rPr>
              <a:t>demographics </a:t>
            </a:r>
            <a:br>
              <a:rPr lang="en-US" sz="2800" dirty="0">
                <a:solidFill>
                  <a:srgbClr val="C00000"/>
                </a:solidFill>
                <a:latin typeface="Calibri"/>
                <a:cs typeface="Arial"/>
                <a:sym typeface="Arial"/>
              </a:rPr>
            </a:br>
            <a:r>
              <a:rPr lang="en-US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  <a:t>and </a:t>
            </a:r>
            <a:br>
              <a:rPr lang="en-US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</a:br>
            <a:r>
              <a:rPr lang="en-US" sz="2800" dirty="0">
                <a:solidFill>
                  <a:srgbClr val="C00000"/>
                </a:solidFill>
                <a:latin typeface="Calibri"/>
                <a:cs typeface="Arial"/>
                <a:sym typeface="Arial"/>
              </a:rPr>
              <a:t>broker commission</a:t>
            </a:r>
            <a:r>
              <a:rPr lang="en-US" sz="2800" dirty="0">
                <a:solidFill>
                  <a:srgbClr val="003A5D"/>
                </a:solidFill>
                <a:latin typeface="Calibri"/>
                <a:cs typeface="Arial"/>
                <a:sym typeface="Arial"/>
              </a:rPr>
              <a:t>”</a:t>
            </a:r>
          </a:p>
          <a:p>
            <a:pPr algn="r" defTabSz="914377"/>
            <a:endParaRPr lang="en-US" sz="2000" dirty="0">
              <a:solidFill>
                <a:srgbClr val="003A5D">
                  <a:lumMod val="25000"/>
                  <a:lumOff val="75000"/>
                </a:srgbClr>
              </a:solidFill>
              <a:latin typeface="Calibri"/>
              <a:cs typeface="Arial"/>
              <a:sym typeface="Arial"/>
            </a:endParaRPr>
          </a:p>
          <a:p>
            <a:pPr algn="r" defTabSz="914377"/>
            <a:endParaRPr lang="en-US" sz="2000" dirty="0">
              <a:solidFill>
                <a:srgbClr val="003A5D">
                  <a:lumMod val="25000"/>
                  <a:lumOff val="75000"/>
                </a:srgbClr>
              </a:solidFill>
              <a:latin typeface="Calibri"/>
              <a:cs typeface="Arial"/>
              <a:sym typeface="Arial"/>
            </a:endParaRPr>
          </a:p>
          <a:p>
            <a:pPr algn="r" defTabSz="914377"/>
            <a:r>
              <a:rPr lang="en-US" sz="1200" dirty="0">
                <a:solidFill>
                  <a:srgbClr val="003A5D">
                    <a:lumMod val="75000"/>
                    <a:lumOff val="25000"/>
                  </a:srgbClr>
                </a:solidFill>
                <a:latin typeface="Calibri"/>
                <a:cs typeface="Arial"/>
                <a:sym typeface="Arial"/>
              </a:rPr>
              <a:t>Prof Alex van den Heever, ASSA Healthcare Seminar, 2025</a:t>
            </a:r>
            <a:endParaRPr lang="en-US" sz="4000" dirty="0">
              <a:solidFill>
                <a:srgbClr val="003A5D">
                  <a:lumMod val="75000"/>
                  <a:lumOff val="25000"/>
                </a:srgb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F34D-28BF-175D-47BE-DF9442E10BFA}"/>
              </a:ext>
            </a:extLst>
          </p:cNvPr>
          <p:cNvSpPr txBox="1"/>
          <p:nvPr/>
        </p:nvSpPr>
        <p:spPr>
          <a:xfrm>
            <a:off x="6202680" y="1684079"/>
            <a:ext cx="54212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does GEMS do to remain sustainable </a:t>
            </a:r>
            <a:br>
              <a:rPr lang="en-GB" b="1" dirty="0"/>
            </a:br>
            <a:r>
              <a:rPr lang="en-GB" b="1" dirty="0"/>
              <a:t>in this environment?</a:t>
            </a:r>
          </a:p>
          <a:p>
            <a:endParaRPr lang="en-GB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Generous subsidy from employer encourages participation and stability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Use of underwriting to discourage exploitative (selective joining &amp; leaving) behaviour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Active engagement with stakeholders and organised labour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Ongoing use of its market influence to negotiate better rates and innovative reimbursement structures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9F8DCF-25CD-7589-1866-EB75F006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34" y="368921"/>
            <a:ext cx="1227045" cy="11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MS">
      <a:dk1>
        <a:srgbClr val="000000"/>
      </a:dk1>
      <a:lt1>
        <a:srgbClr val="E5E5E5"/>
      </a:lt1>
      <a:dk2>
        <a:srgbClr val="D8D8D8"/>
      </a:dk2>
      <a:lt2>
        <a:srgbClr val="E5E5E5"/>
      </a:lt2>
      <a:accent1>
        <a:srgbClr val="0E4D83"/>
      </a:accent1>
      <a:accent2>
        <a:srgbClr val="006E44"/>
      </a:accent2>
      <a:accent3>
        <a:srgbClr val="2BB35B"/>
      </a:accent3>
      <a:accent4>
        <a:srgbClr val="FAAE1A"/>
      </a:accent4>
      <a:accent5>
        <a:srgbClr val="D17C2A"/>
      </a:accent5>
      <a:accent6>
        <a:srgbClr val="F3F0ED"/>
      </a:accent6>
      <a:hlink>
        <a:srgbClr val="D71F29"/>
      </a:hlink>
      <a:folHlink>
        <a:srgbClr val="800020"/>
      </a:folHlink>
    </a:clrScheme>
    <a:fontScheme name="GEMS1">
      <a:majorFont>
        <a:latin typeface="Helvetica"/>
        <a:ea typeface=""/>
        <a:cs typeface=""/>
      </a:majorFont>
      <a:minorFont>
        <a:latin typeface="HelveticaNeueLT St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Insigh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BBF"/>
    </a:accent1>
    <a:accent2>
      <a:srgbClr val="B92E3E"/>
    </a:accent2>
    <a:accent3>
      <a:srgbClr val="69B133"/>
    </a:accent3>
    <a:accent4>
      <a:srgbClr val="7D3292"/>
    </a:accent4>
    <a:accent5>
      <a:srgbClr val="4BACC6"/>
    </a:accent5>
    <a:accent6>
      <a:srgbClr val="243C7F"/>
    </a:accent6>
    <a:hlink>
      <a:srgbClr val="0000FF"/>
    </a:hlink>
    <a:folHlink>
      <a:srgbClr val="800080"/>
    </a:folHlink>
  </a:clrScheme>
  <a:fontScheme name="Insight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12F3C72E5FE4EBEFD3CB2F1CF621E" ma:contentTypeVersion="16" ma:contentTypeDescription="Create a new document." ma:contentTypeScope="" ma:versionID="af8db10d4ba507da7f01b69e7fff3f6c">
  <xsd:schema xmlns:xsd="http://www.w3.org/2001/XMLSchema" xmlns:xs="http://www.w3.org/2001/XMLSchema" xmlns:p="http://schemas.microsoft.com/office/2006/metadata/properties" xmlns:ns2="eab5a9bd-9d1c-4411-8025-7564f01e9790" xmlns:ns3="4a1851d2-3db3-4e1c-a39d-395e2e2b63ea" targetNamespace="http://schemas.microsoft.com/office/2006/metadata/properties" ma:root="true" ma:fieldsID="933731be86ab540900b4c10729e6208f" ns2:_="" ns3:_="">
    <xsd:import namespace="eab5a9bd-9d1c-4411-8025-7564f01e9790"/>
    <xsd:import namespace="4a1851d2-3db3-4e1c-a39d-395e2e2b6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5a9bd-9d1c-4411-8025-7564f01e9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6730490-6aa1-4f4e-896f-5b8b5e2e6a59}" ma:internalName="TaxCatchAll" ma:showField="CatchAllData" ma:web="eab5a9bd-9d1c-4411-8025-7564f01e9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51d2-3db3-4e1c-a39d-395e2e2b6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7a9000-7185-4542-83d4-313d2e6378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b5a9bd-9d1c-4411-8025-7564f01e9790" xsi:nil="true"/>
    <lcf76f155ced4ddcb4097134ff3c332f xmlns="4a1851d2-3db3-4e1c-a39d-395e2e2b6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4BC497-F9C4-40D3-BEAF-D59AF7EF5EC5}"/>
</file>

<file path=customXml/itemProps2.xml><?xml version="1.0" encoding="utf-8"?>
<ds:datastoreItem xmlns:ds="http://schemas.openxmlformats.org/officeDocument/2006/customXml" ds:itemID="{A7AB8890-FA06-4612-BAE5-38E6068BB4E5}"/>
</file>

<file path=customXml/itemProps3.xml><?xml version="1.0" encoding="utf-8"?>
<ds:datastoreItem xmlns:ds="http://schemas.openxmlformats.org/officeDocument/2006/customXml" ds:itemID="{FA7FA92D-FFB3-475F-B40B-EDBCA53DBA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669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Arial</vt:lpstr>
      <vt:lpstr>Calibri</vt:lpstr>
      <vt:lpstr>Century Gothic</vt:lpstr>
      <vt:lpstr>Century Gothic </vt:lpstr>
      <vt:lpstr>Helvetica</vt:lpstr>
      <vt:lpstr>HelveticaNeueLT Std</vt:lpstr>
      <vt:lpstr>Nexa Bold</vt:lpstr>
      <vt:lpstr>Nexa Light</vt:lpstr>
      <vt:lpstr>Segoe UI</vt:lpstr>
      <vt:lpstr>Office Theme</vt:lpstr>
      <vt:lpstr>1_Office Theme</vt:lpstr>
      <vt:lpstr>Christoff raath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NEB-U Creative Studio</dc:creator>
  <cp:lastModifiedBy>Christoff Raath</cp:lastModifiedBy>
  <cp:revision>16</cp:revision>
  <dcterms:created xsi:type="dcterms:W3CDTF">2024-08-06T12:49:17Z</dcterms:created>
  <dcterms:modified xsi:type="dcterms:W3CDTF">2025-08-28T06:11:54Z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0x0101008C912F3C72E5FE4EBEFD3CB2F1CF621E</vt:lpwstr>
  </property>
</Properties>
</file>