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23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6.xml" ContentType="application/vnd.openxmlformats-officedocument.presentationml.slideLayout+xml"/>
  <Override PartName="/ppt/notesSlides/notesSlide12.xml" ContentType="application/vnd.openxmlformats-officedocument.presentationml.notesSlide+xml"/>
  <Override PartName="/ppt/slideLayouts/slideLayout5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15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notesSlides/notesSlide14.xml" ContentType="application/vnd.openxmlformats-officedocument.presentationml.notesSlid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8" r:id="rId2"/>
  </p:sldMasterIdLst>
  <p:notesMasterIdLst>
    <p:notesMasterId r:id="rId34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</p:sldIdLst>
  <p:sldSz cx="12192000" cy="6858000"/>
  <p:notesSz cx="6858000" cy="9144000"/>
  <p:embeddedFontLst>
    <p:embeddedFont>
      <p:font typeface="Century Gothic" panose="020B0502020202020204" pitchFamily="34" charset="0"/>
      <p:regular r:id="rId35"/>
      <p:bold r:id="rId36"/>
      <p:italic r:id="rId37"/>
      <p:boldItalic r:id="rId38"/>
    </p:embeddedFont>
    <p:embeddedFont>
      <p:font typeface="Figtree" pitchFamily="2" charset="0"/>
      <p:regular r:id="rId39"/>
      <p:bold r:id="rId40"/>
      <p:italic r:id="rId41"/>
      <p:boldItalic r:id="rId42"/>
    </p:embeddedFont>
    <p:embeddedFont>
      <p:font typeface="Figtree SemiBold" pitchFamily="2" charset="0"/>
      <p:regular r:id="rId43"/>
      <p:bold r:id="rId44"/>
      <p:italic r:id="rId45"/>
      <p:boldItalic r:id="rId46"/>
    </p:embeddedFont>
    <p:embeddedFont>
      <p:font typeface="Helvetica Neue" pitchFamily="2" charset="77"/>
      <p:regular r:id="rId47"/>
      <p:bold r:id="rId48"/>
      <p:italic r:id="rId49"/>
      <p:boldItalic r:id="rId50"/>
    </p:embeddedFont>
    <p:embeddedFont>
      <p:font typeface="Roboto" panose="02000000000000000000" pitchFamily="2" charset="0"/>
      <p:regular r:id="rId51"/>
      <p:bold r:id="rId52"/>
      <p:italic r:id="rId53"/>
      <p:boldItalic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8" roundtripDataSignature="AMtx7mign+4Xv06RT3HyoPue9W+2Ptsem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A5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F79C87B-3F8C-4699-8D64-1476717C162F}">
  <a:tblStyle styleId="{2F79C87B-3F8C-4699-8D64-1476717C162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28"/>
  </p:normalViewPr>
  <p:slideViewPr>
    <p:cSldViewPr snapToGrid="0">
      <p:cViewPr varScale="1">
        <p:scale>
          <a:sx n="80" d="100"/>
          <a:sy n="80" d="100"/>
        </p:scale>
        <p:origin x="968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5.fntdata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63" Type="http://schemas.openxmlformats.org/officeDocument/2006/relationships/customXml" Target="../customXml/item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customschemas.google.com/relationships/presentationmetadata" Target="metadata"/><Relationship Id="rId5" Type="http://schemas.openxmlformats.org/officeDocument/2006/relationships/slide" Target="slides/slide3.xml"/><Relationship Id="rId61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64" Type="http://schemas.openxmlformats.org/officeDocument/2006/relationships/customXml" Target="../customXml/item2.xml"/><Relationship Id="rId8" Type="http://schemas.openxmlformats.org/officeDocument/2006/relationships/slide" Target="slides/slide6.xml"/><Relationship Id="rId51" Type="http://schemas.openxmlformats.org/officeDocument/2006/relationships/font" Target="fonts/font17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60" Type="http://schemas.openxmlformats.org/officeDocument/2006/relationships/viewProps" Target="viewProps.xml"/><Relationship Id="rId65" Type="http://schemas.openxmlformats.org/officeDocument/2006/relationships/customXml" Target="../customXml/item3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" name="Google Shape;14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1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77d2555dfa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71659" y="1143642"/>
            <a:ext cx="2314800" cy="308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377d2555dfa_0_198:notes"/>
          <p:cNvSpPr txBox="1">
            <a:spLocks noGrp="1"/>
          </p:cNvSpPr>
          <p:nvPr>
            <p:ph type="body" idx="1"/>
          </p:nvPr>
        </p:nvSpPr>
        <p:spPr>
          <a:xfrm>
            <a:off x="685583" y="4400004"/>
            <a:ext cx="5486700" cy="3601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Let’s now turn to the EHR. You will see that on the calendar Claire Vermark is next up. Let's</a:t>
            </a:r>
            <a:r>
              <a:rPr lang="en-US" b="1"/>
              <a:t> open her file</a:t>
            </a:r>
            <a:r>
              <a:rPr lang="en-US"/>
              <a:t>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On this page</a:t>
            </a:r>
            <a:r>
              <a:rPr lang="en-US"/>
              <a:t> you will see some general data on Claire, her time below and some key information that needs to be kept top of mind will treating Claire, like allergies etc.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first thing </a:t>
            </a:r>
            <a:r>
              <a:rPr lang="en-US" b="1"/>
              <a:t>a doctor can now do is call for Claire’s Summary</a:t>
            </a:r>
            <a:r>
              <a:rPr lang="en-US"/>
              <a:t> to get a holistic but summarised view of Claire before treating her.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Here </a:t>
            </a:r>
            <a:r>
              <a:rPr lang="en-US" b="1"/>
              <a:t>AI combs through Claire’s demographics, her timeline of visits, medicines prescribed, blood tests done and anything else relevant t</a:t>
            </a:r>
            <a:r>
              <a:rPr lang="en-US"/>
              <a:t>o give the doctor a </a:t>
            </a:r>
            <a:r>
              <a:rPr lang="en-US" b="1"/>
              <a:t>snapshot of the patient before starting the consult</a:t>
            </a:r>
            <a:r>
              <a:rPr lang="en-US"/>
              <a:t>. Importantly, it also highlights screening opportunities and care gaps for Claire, especially if there are chronic conditions .</a:t>
            </a:r>
            <a:br>
              <a:rPr lang="en-US"/>
            </a:br>
            <a:br>
              <a:rPr lang="en-US"/>
            </a:br>
            <a:r>
              <a:rPr lang="en-US"/>
              <a:t>“</a:t>
            </a:r>
            <a:r>
              <a:rPr lang="en-US" b="1"/>
              <a:t>Ok, I now know about Claire, I’m ready to treat her!</a:t>
            </a:r>
            <a:r>
              <a:rPr lang="en-US"/>
              <a:t>”</a:t>
            </a:r>
            <a:endParaRPr/>
          </a:p>
        </p:txBody>
      </p:sp>
      <p:sp>
        <p:nvSpPr>
          <p:cNvPr id="209" name="Google Shape;209;g377d2555dfa_0_198:notes"/>
          <p:cNvSpPr txBox="1">
            <a:spLocks noGrp="1"/>
          </p:cNvSpPr>
          <p:nvPr>
            <p:ph type="sldNum" idx="12"/>
          </p:nvPr>
        </p:nvSpPr>
        <p:spPr>
          <a:xfrm>
            <a:off x="3884431" y="8685774"/>
            <a:ext cx="2972100" cy="4581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77d2555dfa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71659" y="1143642"/>
            <a:ext cx="2314800" cy="308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77d2555dfa_0_205:notes"/>
          <p:cNvSpPr txBox="1">
            <a:spLocks noGrp="1"/>
          </p:cNvSpPr>
          <p:nvPr>
            <p:ph type="body" idx="1"/>
          </p:nvPr>
        </p:nvSpPr>
        <p:spPr>
          <a:xfrm>
            <a:off x="685583" y="4400004"/>
            <a:ext cx="5486700" cy="3601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Here</a:t>
            </a:r>
            <a:r>
              <a:rPr lang="en-US" b="1"/>
              <a:t> medically trained LLMs listen</a:t>
            </a:r>
            <a:r>
              <a:rPr lang="en-US"/>
              <a:t> into the conversation between patient and doctor </a:t>
            </a:r>
            <a:r>
              <a:rPr lang="en-US" b="1"/>
              <a:t>allowing the doctor to be completely present</a:t>
            </a:r>
            <a:r>
              <a:rPr lang="en-US"/>
              <a:t> and engaged with the patient, </a:t>
            </a:r>
            <a:r>
              <a:rPr lang="en-US" b="1"/>
              <a:t>not worrying about writing or typing any clinical notes</a:t>
            </a:r>
            <a:r>
              <a:rPr lang="en-US"/>
              <a:t>. At the end of the </a:t>
            </a:r>
            <a:r>
              <a:rPr lang="en-US" b="1"/>
              <a:t>consultation medical grade notes </a:t>
            </a:r>
            <a:r>
              <a:rPr lang="en-US"/>
              <a:t>are generated, </a:t>
            </a:r>
            <a:r>
              <a:rPr lang="en-US" b="1"/>
              <a:t>presented to the doctor for final review</a:t>
            </a:r>
            <a:r>
              <a:rPr lang="en-US"/>
              <a:t> and then committed to the patient's record.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 the interests of time, I'm not going to go through a full consult right now but rather turn to a previous real world “speech to clinical notes” recording. You’re welcome to go to our our pod at the exhibition area and try it out however.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g377d2555dfa_0_205:notes"/>
          <p:cNvSpPr txBox="1">
            <a:spLocks noGrp="1"/>
          </p:cNvSpPr>
          <p:nvPr>
            <p:ph type="sldNum" idx="12"/>
          </p:nvPr>
        </p:nvSpPr>
        <p:spPr>
          <a:xfrm>
            <a:off x="3884431" y="8685774"/>
            <a:ext cx="2972100" cy="4581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77d2555dfa_0_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71659" y="1143642"/>
            <a:ext cx="2314800" cy="308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377d2555dfa_0_212:notes"/>
          <p:cNvSpPr txBox="1">
            <a:spLocks noGrp="1"/>
          </p:cNvSpPr>
          <p:nvPr>
            <p:ph type="body" idx="1"/>
          </p:nvPr>
        </p:nvSpPr>
        <p:spPr>
          <a:xfrm>
            <a:off x="685583" y="4400004"/>
            <a:ext cx="5486700" cy="3601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So, here you have the </a:t>
            </a:r>
            <a:r>
              <a:rPr lang="en-US" b="1"/>
              <a:t>medical transcription of a previous real world consult</a:t>
            </a:r>
            <a:r>
              <a:rPr lang="en-US"/>
              <a:t>, highlighting the reason for the consultation, the result of the physical examination, the assessment and recommendation by the doctor. This was all </a:t>
            </a:r>
            <a:r>
              <a:rPr lang="en-US" b="1"/>
              <a:t>done without a pen or keyboard, just AI’s ambient listening</a:t>
            </a:r>
            <a:r>
              <a:rPr lang="en-US"/>
              <a:t>.</a:t>
            </a:r>
            <a:endParaRPr/>
          </a:p>
        </p:txBody>
      </p:sp>
      <p:sp>
        <p:nvSpPr>
          <p:cNvPr id="225" name="Google Shape;225;g377d2555dfa_0_212:notes"/>
          <p:cNvSpPr txBox="1">
            <a:spLocks noGrp="1"/>
          </p:cNvSpPr>
          <p:nvPr>
            <p:ph type="sldNum" idx="12"/>
          </p:nvPr>
        </p:nvSpPr>
        <p:spPr>
          <a:xfrm>
            <a:off x="3884431" y="8685774"/>
            <a:ext cx="2972100" cy="4581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77d2555dfa_0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71659" y="1143642"/>
            <a:ext cx="2314800" cy="308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377d2555dfa_0_219:notes"/>
          <p:cNvSpPr txBox="1">
            <a:spLocks noGrp="1"/>
          </p:cNvSpPr>
          <p:nvPr>
            <p:ph type="body" idx="1"/>
          </p:nvPr>
        </p:nvSpPr>
        <p:spPr>
          <a:xfrm>
            <a:off x="685583" y="4400004"/>
            <a:ext cx="5486700" cy="3601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 little while later, typically the day after, </a:t>
            </a:r>
            <a:r>
              <a:rPr lang="en-US" b="1"/>
              <a:t>the blood results come back.</a:t>
            </a:r>
            <a:r>
              <a:rPr lang="en-US"/>
              <a:t> Again this is another point </a:t>
            </a:r>
            <a:r>
              <a:rPr lang="en-US" b="1"/>
              <a:t>tension for both doctor and patient</a:t>
            </a:r>
            <a:r>
              <a:rPr lang="en-US"/>
              <a:t>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For the doctor, how and when do I </a:t>
            </a:r>
            <a:r>
              <a:rPr lang="en-US" b="1"/>
              <a:t>remember to look out</a:t>
            </a:r>
            <a:r>
              <a:rPr lang="en-US"/>
              <a:t> for all my patient's blood work? How do I </a:t>
            </a:r>
            <a:r>
              <a:rPr lang="en-US" b="1"/>
              <a:t>communicate this effectively</a:t>
            </a:r>
            <a:r>
              <a:rPr lang="en-US"/>
              <a:t>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And for the patient, has my </a:t>
            </a:r>
            <a:r>
              <a:rPr lang="en-US" b="1"/>
              <a:t>blood tests come back</a:t>
            </a:r>
            <a:r>
              <a:rPr lang="en-US"/>
              <a:t>? </a:t>
            </a:r>
            <a:r>
              <a:rPr lang="en-US" b="1"/>
              <a:t>What are the results</a:t>
            </a:r>
            <a:r>
              <a:rPr lang="en-US"/>
              <a:t>? </a:t>
            </a:r>
            <a:r>
              <a:rPr lang="en-US" b="1"/>
              <a:t>Should I call the doctor</a:t>
            </a:r>
            <a:r>
              <a:rPr lang="en-US"/>
              <a:t> or will the doctor call me. And as a doctor, how do I quickly interpret the results and efficiently communicate to the patient?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So here on the l</a:t>
            </a:r>
            <a:r>
              <a:rPr lang="en-US" b="1"/>
              <a:t>eft we see a summary of the blood results</a:t>
            </a:r>
            <a:r>
              <a:rPr lang="en-US"/>
              <a:t> powered by AI. A </a:t>
            </a:r>
            <a:r>
              <a:rPr lang="en-US" b="1"/>
              <a:t>summary and rationale</a:t>
            </a:r>
            <a:r>
              <a:rPr lang="en-US"/>
              <a:t> is provided to the doctor, and this is </a:t>
            </a:r>
            <a:r>
              <a:rPr lang="en-US" b="1"/>
              <a:t>trained with great clinical depth</a:t>
            </a:r>
            <a:r>
              <a:rPr lang="en-US"/>
              <a:t> and takes into consideration </a:t>
            </a:r>
            <a:r>
              <a:rPr lang="en-US" b="1"/>
              <a:t>previous results and other qualitative pieces of information</a:t>
            </a:r>
            <a:r>
              <a:rPr lang="en-US"/>
              <a:t>. And on the </a:t>
            </a:r>
            <a:r>
              <a:rPr lang="en-US" b="1"/>
              <a:t>right a message to be sent to the patient is proposed</a:t>
            </a:r>
            <a:r>
              <a:rPr lang="en-US"/>
              <a:t>. Let's take a </a:t>
            </a:r>
            <a:r>
              <a:rPr lang="en-US" b="1"/>
              <a:t>read</a:t>
            </a:r>
            <a:r>
              <a:rPr lang="en-US"/>
              <a:t>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doctor can </a:t>
            </a:r>
            <a:r>
              <a:rPr lang="en-US" b="1"/>
              <a:t>fine tune</a:t>
            </a:r>
            <a:r>
              <a:rPr lang="en-US"/>
              <a:t> the message before sending to the patient, again through WhatsApp channel of the practice.</a:t>
            </a:r>
            <a:br>
              <a:rPr lang="en-US"/>
            </a:br>
            <a:br>
              <a:rPr lang="en-US"/>
            </a:b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g377d2555dfa_0_219:notes"/>
          <p:cNvSpPr txBox="1">
            <a:spLocks noGrp="1"/>
          </p:cNvSpPr>
          <p:nvPr>
            <p:ph type="sldNum" idx="12"/>
          </p:nvPr>
        </p:nvSpPr>
        <p:spPr>
          <a:xfrm>
            <a:off x="3884431" y="8685774"/>
            <a:ext cx="2972100" cy="4581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77d2555dfa_0_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71659" y="1143642"/>
            <a:ext cx="2314800" cy="308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377d2555dfa_0_226:notes"/>
          <p:cNvSpPr txBox="1">
            <a:spLocks noGrp="1"/>
          </p:cNvSpPr>
          <p:nvPr>
            <p:ph type="body" idx="1"/>
          </p:nvPr>
        </p:nvSpPr>
        <p:spPr>
          <a:xfrm>
            <a:off x="685583" y="4400004"/>
            <a:ext cx="5486700" cy="3601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Here we can see the message coming through, </a:t>
            </a:r>
            <a:r>
              <a:rPr lang="en-US" b="1"/>
              <a:t>moments later</a:t>
            </a:r>
            <a:r>
              <a:rPr lang="en-US"/>
              <a:t>.</a:t>
            </a:r>
            <a:endParaRPr/>
          </a:p>
        </p:txBody>
      </p:sp>
      <p:sp>
        <p:nvSpPr>
          <p:cNvPr id="241" name="Google Shape;241;g377d2555dfa_0_226:notes"/>
          <p:cNvSpPr txBox="1">
            <a:spLocks noGrp="1"/>
          </p:cNvSpPr>
          <p:nvPr>
            <p:ph type="sldNum" idx="12"/>
          </p:nvPr>
        </p:nvSpPr>
        <p:spPr>
          <a:xfrm>
            <a:off x="3884431" y="8685774"/>
            <a:ext cx="2972100" cy="4581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77d2555dfa_0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71659" y="1143642"/>
            <a:ext cx="2314800" cy="308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377d2555dfa_0_233:notes"/>
          <p:cNvSpPr txBox="1">
            <a:spLocks noGrp="1"/>
          </p:cNvSpPr>
          <p:nvPr>
            <p:ph type="body" idx="1"/>
          </p:nvPr>
        </p:nvSpPr>
        <p:spPr>
          <a:xfrm>
            <a:off x="685583" y="4400004"/>
            <a:ext cx="5486700" cy="3601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Right, at this point I‘m going to start a </a:t>
            </a:r>
            <a:r>
              <a:rPr lang="en-US" b="1"/>
              <a:t>new appointment</a:t>
            </a:r>
            <a:r>
              <a:rPr lang="en-US"/>
              <a:t> for Claire and quickly diagnose her with </a:t>
            </a:r>
            <a:r>
              <a:rPr lang="en-US" b="1"/>
              <a:t>bronchitis</a:t>
            </a:r>
            <a:r>
              <a:rPr lang="en-US"/>
              <a:t> for the purposes of this part of the demo.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AI leverages the diagnosis and s</a:t>
            </a:r>
            <a:r>
              <a:rPr lang="en-US" b="1"/>
              <a:t>uggests the medication options</a:t>
            </a:r>
            <a:r>
              <a:rPr lang="en-US"/>
              <a:t> for this condition, taking a </a:t>
            </a:r>
            <a:r>
              <a:rPr lang="en-US" b="1"/>
              <a:t>number of factors into consideration</a:t>
            </a:r>
            <a:r>
              <a:rPr lang="en-US"/>
              <a:t>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So, for bronchitis; let's agree to prescribe </a:t>
            </a:r>
            <a:r>
              <a:rPr lang="en-US" b="1"/>
              <a:t>Augmentin</a:t>
            </a:r>
            <a:r>
              <a:rPr lang="en-US"/>
              <a:t> the antibiotic, but I’m </a:t>
            </a:r>
            <a:r>
              <a:rPr lang="en-US" b="1"/>
              <a:t>not happy with the steroid </a:t>
            </a:r>
            <a:r>
              <a:rPr lang="en-US"/>
              <a:t>it suggested, so let's look for other options.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g377d2555dfa_0_233:notes"/>
          <p:cNvSpPr txBox="1">
            <a:spLocks noGrp="1"/>
          </p:cNvSpPr>
          <p:nvPr>
            <p:ph type="sldNum" idx="12"/>
          </p:nvPr>
        </p:nvSpPr>
        <p:spPr>
          <a:xfrm>
            <a:off x="3884431" y="8685774"/>
            <a:ext cx="2972100" cy="4581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77d2555dfa_0_2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71659" y="1143642"/>
            <a:ext cx="2314800" cy="308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377d2555dfa_0_240:notes"/>
          <p:cNvSpPr txBox="1">
            <a:spLocks noGrp="1"/>
          </p:cNvSpPr>
          <p:nvPr>
            <p:ph type="body" idx="1"/>
          </p:nvPr>
        </p:nvSpPr>
        <p:spPr>
          <a:xfrm>
            <a:off x="685583" y="4400004"/>
            <a:ext cx="5486700" cy="3601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Immediately AI, understanding the </a:t>
            </a:r>
            <a:r>
              <a:rPr lang="en-US" b="1"/>
              <a:t>ATC class of the steroid</a:t>
            </a:r>
            <a:r>
              <a:rPr lang="en-US"/>
              <a:t>, </a:t>
            </a:r>
            <a:r>
              <a:rPr lang="en-US" b="1"/>
              <a:t>proposes other options</a:t>
            </a:r>
            <a:r>
              <a:rPr lang="en-US"/>
              <a:t>, which I can easily select, together with </a:t>
            </a:r>
            <a:r>
              <a:rPr lang="en-US" b="1"/>
              <a:t>AI’s suggested dosage and treatment regime</a:t>
            </a:r>
            <a:r>
              <a:rPr lang="en-US"/>
              <a:t>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g377d2555dfa_0_240:notes"/>
          <p:cNvSpPr txBox="1">
            <a:spLocks noGrp="1"/>
          </p:cNvSpPr>
          <p:nvPr>
            <p:ph type="sldNum" idx="12"/>
          </p:nvPr>
        </p:nvSpPr>
        <p:spPr>
          <a:xfrm>
            <a:off x="3884431" y="8685774"/>
            <a:ext cx="2972100" cy="4581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377d2555dfa_0_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71659" y="1143642"/>
            <a:ext cx="2314800" cy="308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377d2555dfa_0_247:notes"/>
          <p:cNvSpPr txBox="1">
            <a:spLocks noGrp="1"/>
          </p:cNvSpPr>
          <p:nvPr>
            <p:ph type="body" idx="1"/>
          </p:nvPr>
        </p:nvSpPr>
        <p:spPr>
          <a:xfrm>
            <a:off x="685583" y="4400004"/>
            <a:ext cx="5486700" cy="3601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To close off the consult </a:t>
            </a:r>
            <a:r>
              <a:rPr lang="en-US" b="1"/>
              <a:t>AI addresses a real tension between patient and doctor</a:t>
            </a:r>
            <a:r>
              <a:rPr lang="en-US"/>
              <a:t>. The</a:t>
            </a:r>
            <a:r>
              <a:rPr lang="en-US" b="1"/>
              <a:t> healthcare professional needs to move on to the next patient</a:t>
            </a:r>
            <a:r>
              <a:rPr lang="en-US"/>
              <a:t>. But the </a:t>
            </a:r>
            <a:r>
              <a:rPr lang="en-US" b="1"/>
              <a:t>current patient might be left a bit a bit overwhelmed and confused about the diagnosis and next steps</a:t>
            </a:r>
            <a:r>
              <a:rPr lang="en-US"/>
              <a:t>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Here AI generates a “</a:t>
            </a:r>
            <a:r>
              <a:rPr lang="en-US" b="1"/>
              <a:t>layman’s summary</a:t>
            </a:r>
            <a:r>
              <a:rPr lang="en-US"/>
              <a:t>” of the findings and next steps to be sent to the patient to read and process after the consult in understandable language. This in turn can be</a:t>
            </a:r>
            <a:r>
              <a:rPr lang="en-US" b="1"/>
              <a:t> sent via the doctor’s WhatsApp patient engagement channel</a:t>
            </a:r>
            <a:r>
              <a:rPr lang="en-US"/>
              <a:t>.</a:t>
            </a:r>
            <a:endParaRPr/>
          </a:p>
        </p:txBody>
      </p:sp>
      <p:sp>
        <p:nvSpPr>
          <p:cNvPr id="265" name="Google Shape;265;g377d2555dfa_0_247:notes"/>
          <p:cNvSpPr txBox="1">
            <a:spLocks noGrp="1"/>
          </p:cNvSpPr>
          <p:nvPr>
            <p:ph type="sldNum" idx="12"/>
          </p:nvPr>
        </p:nvSpPr>
        <p:spPr>
          <a:xfrm>
            <a:off x="3884431" y="8685774"/>
            <a:ext cx="2972100" cy="4581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377d2555dfa_0_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71659" y="1143642"/>
            <a:ext cx="2314800" cy="308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377d2555dfa_0_254:notes"/>
          <p:cNvSpPr txBox="1">
            <a:spLocks noGrp="1"/>
          </p:cNvSpPr>
          <p:nvPr>
            <p:ph type="body" idx="1"/>
          </p:nvPr>
        </p:nvSpPr>
        <p:spPr>
          <a:xfrm>
            <a:off x="685583" y="4400004"/>
            <a:ext cx="5486700" cy="3601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 few moments later the </a:t>
            </a:r>
            <a:r>
              <a:rPr lang="en-US" b="1"/>
              <a:t>message comes through via WhatsApp to the patient</a:t>
            </a:r>
            <a:r>
              <a:rPr lang="en-US"/>
              <a:t>.</a:t>
            </a:r>
            <a:endParaRPr/>
          </a:p>
        </p:txBody>
      </p:sp>
      <p:sp>
        <p:nvSpPr>
          <p:cNvPr id="273" name="Google Shape;273;g377d2555dfa_0_254:notes"/>
          <p:cNvSpPr txBox="1">
            <a:spLocks noGrp="1"/>
          </p:cNvSpPr>
          <p:nvPr>
            <p:ph type="sldNum" idx="12"/>
          </p:nvPr>
        </p:nvSpPr>
        <p:spPr>
          <a:xfrm>
            <a:off x="3884431" y="8685774"/>
            <a:ext cx="2972100" cy="4581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377d2555dfa_0_2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71659" y="1143642"/>
            <a:ext cx="2314800" cy="308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377d2555dfa_0_261:notes"/>
          <p:cNvSpPr txBox="1">
            <a:spLocks noGrp="1"/>
          </p:cNvSpPr>
          <p:nvPr>
            <p:ph type="body" idx="1"/>
          </p:nvPr>
        </p:nvSpPr>
        <p:spPr>
          <a:xfrm>
            <a:off x="685583" y="4400004"/>
            <a:ext cx="5486700" cy="3601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At this point I may want to refer </a:t>
            </a:r>
            <a:r>
              <a:rPr lang="en-US" b="1"/>
              <a:t>Claire to an Pulmonologist given her recurring upper respiratory issues</a:t>
            </a:r>
            <a:r>
              <a:rPr lang="en-US"/>
              <a:t>. AI takes the context of the ENT referral and prepares the referral which can be reviewed, amended if needed and then sent.</a:t>
            </a:r>
            <a:endParaRPr/>
          </a:p>
        </p:txBody>
      </p:sp>
      <p:sp>
        <p:nvSpPr>
          <p:cNvPr id="281" name="Google Shape;281;g377d2555dfa_0_261:notes"/>
          <p:cNvSpPr txBox="1">
            <a:spLocks noGrp="1"/>
          </p:cNvSpPr>
          <p:nvPr>
            <p:ph type="sldNum" idx="12"/>
          </p:nvPr>
        </p:nvSpPr>
        <p:spPr>
          <a:xfrm>
            <a:off x="3884431" y="8685774"/>
            <a:ext cx="2972100" cy="4581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377d2555dfa_0_2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71659" y="1143642"/>
            <a:ext cx="2314800" cy="308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377d2555dfa_0_268:notes"/>
          <p:cNvSpPr txBox="1">
            <a:spLocks noGrp="1"/>
          </p:cNvSpPr>
          <p:nvPr>
            <p:ph type="body" idx="1"/>
          </p:nvPr>
        </p:nvSpPr>
        <p:spPr>
          <a:xfrm>
            <a:off x="685583" y="4400004"/>
            <a:ext cx="5486700" cy="3601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Lastly, </a:t>
            </a:r>
            <a:r>
              <a:rPr lang="en-US" b="1"/>
              <a:t>AI makes it possible to do a deep dive into a patient’s history</a:t>
            </a:r>
            <a:r>
              <a:rPr lang="en-US"/>
              <a:t>, think of it as </a:t>
            </a:r>
            <a:r>
              <a:rPr lang="en-US" b="1"/>
              <a:t>ChatGPT for a specific patient</a:t>
            </a:r>
            <a:r>
              <a:rPr lang="en-US"/>
              <a:t>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So in the case of Claire, let’s </a:t>
            </a:r>
            <a:r>
              <a:rPr lang="en-US" b="1"/>
              <a:t>see if there any reason for suspecting vitamin deficiencies</a:t>
            </a:r>
            <a:r>
              <a:rPr lang="en-US"/>
              <a:t>. The fact that Claire is </a:t>
            </a:r>
            <a:r>
              <a:rPr lang="en-US" b="1"/>
              <a:t>vegan</a:t>
            </a:r>
            <a:r>
              <a:rPr lang="en-US"/>
              <a:t>, is deeply hidden in her clinal record and may have been lost in conversations between her doctor and herself.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But </a:t>
            </a:r>
            <a:r>
              <a:rPr lang="en-US" b="1"/>
              <a:t>AI points out, that careful attention however is needed while the kidney issue is presented</a:t>
            </a:r>
            <a:r>
              <a:rPr lang="en-US"/>
              <a:t>.</a:t>
            </a:r>
            <a:endParaRPr/>
          </a:p>
        </p:txBody>
      </p:sp>
      <p:sp>
        <p:nvSpPr>
          <p:cNvPr id="289" name="Google Shape;289;g377d2555dfa_0_268:notes"/>
          <p:cNvSpPr txBox="1">
            <a:spLocks noGrp="1"/>
          </p:cNvSpPr>
          <p:nvPr>
            <p:ph type="sldNum" idx="12"/>
          </p:nvPr>
        </p:nvSpPr>
        <p:spPr>
          <a:xfrm>
            <a:off x="3884431" y="8685774"/>
            <a:ext cx="2972100" cy="4581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377d2555dfa_0_7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377d2555dfa_0_7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g377d2555dfa_0_7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77d2555dfa_0_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377d2555dfa_0_7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g377d2555dfa_0_7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377d2555dfa_0_7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377d2555dfa_0_7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g377d2555dfa_0_7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377d2555dfa_0_8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377d2555dfa_0_8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g377d2555dfa_0_8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377d2555dfa_0_8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71659" y="1143642"/>
            <a:ext cx="2314800" cy="308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377d2555dfa_0_845:notes"/>
          <p:cNvSpPr txBox="1">
            <a:spLocks noGrp="1"/>
          </p:cNvSpPr>
          <p:nvPr>
            <p:ph type="body" idx="1"/>
          </p:nvPr>
        </p:nvSpPr>
        <p:spPr>
          <a:xfrm>
            <a:off x="685583" y="4400004"/>
            <a:ext cx="5486700" cy="3601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So, here we have a risk rating of individual patients, taking into consideration a number of factors.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Patient P1 has a relatively low risk, but P4 is significantly high.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This high rating is a result of a number factors, including an HbC . As keen be seen this patient has a long list of conditions and medications.</a:t>
            </a:r>
            <a:endParaRPr/>
          </a:p>
        </p:txBody>
      </p:sp>
      <p:sp>
        <p:nvSpPr>
          <p:cNvPr id="385" name="Google Shape;385;g377d2555dfa_0_845:notes"/>
          <p:cNvSpPr txBox="1">
            <a:spLocks noGrp="1"/>
          </p:cNvSpPr>
          <p:nvPr>
            <p:ph type="sldNum" idx="12"/>
          </p:nvPr>
        </p:nvSpPr>
        <p:spPr>
          <a:xfrm>
            <a:off x="3884431" y="8685774"/>
            <a:ext cx="2972100" cy="4581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377d2555dfa_0_8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71659" y="1143642"/>
            <a:ext cx="2314800" cy="308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377d2555dfa_0_852:notes"/>
          <p:cNvSpPr txBox="1">
            <a:spLocks noGrp="1"/>
          </p:cNvSpPr>
          <p:nvPr>
            <p:ph type="body" idx="1"/>
          </p:nvPr>
        </p:nvSpPr>
        <p:spPr>
          <a:xfrm>
            <a:off x="685583" y="4400004"/>
            <a:ext cx="5486700" cy="3601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Now we can look a </a:t>
            </a:r>
            <a:r>
              <a:rPr lang="en-US" b="1"/>
              <a:t>summary of the population this practice services</a:t>
            </a:r>
            <a:r>
              <a:rPr lang="en-US"/>
              <a:t>. A break down of the categories is given as well as a </a:t>
            </a:r>
            <a:r>
              <a:rPr lang="en-US" b="1"/>
              <a:t>count of the number </a:t>
            </a:r>
            <a:r>
              <a:rPr lang="en-US"/>
              <a:t>conditions and patients in the various risk categories.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s </a:t>
            </a:r>
            <a:r>
              <a:rPr lang="en-US" b="1"/>
              <a:t>exceptionally powerful is that over time the trend of this population's health</a:t>
            </a:r>
            <a:r>
              <a:rPr lang="en-US"/>
              <a:t> can be measured, a keep input for</a:t>
            </a:r>
            <a:r>
              <a:rPr lang="en-US" b="1"/>
              <a:t> Value Based Care contracting</a:t>
            </a:r>
            <a:r>
              <a:rPr lang="en-US"/>
              <a:t> going forward.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This Is </a:t>
            </a:r>
            <a:r>
              <a:rPr lang="en-US" b="1"/>
              <a:t>just the beginning</a:t>
            </a:r>
            <a:r>
              <a:rPr lang="en-US"/>
              <a:t>. A dashboard like this is </a:t>
            </a:r>
            <a:r>
              <a:rPr lang="en-US" b="1"/>
              <a:t>useless</a:t>
            </a:r>
            <a:r>
              <a:rPr lang="en-US"/>
              <a:t> in fact, it just </a:t>
            </a:r>
            <a:r>
              <a:rPr lang="en-US" b="1"/>
              <a:t>creates more work for  a really overworked doctor</a:t>
            </a:r>
            <a:r>
              <a:rPr lang="en-US"/>
              <a:t>. With theA I tool seen today, the </a:t>
            </a:r>
            <a:r>
              <a:rPr lang="en-US" b="1"/>
              <a:t>next step will be to trigger workflows and nudges</a:t>
            </a:r>
            <a:r>
              <a:rPr lang="en-US"/>
              <a:t> to a </a:t>
            </a:r>
            <a:r>
              <a:rPr lang="en-US" b="1"/>
              <a:t>care coordination team members and to the patient</a:t>
            </a:r>
            <a:r>
              <a:rPr lang="en-US"/>
              <a:t> via the WhatsApp as engagement platform. That will be when the</a:t>
            </a:r>
            <a:r>
              <a:rPr lang="en-US" b="1"/>
              <a:t> impact of the healthcare professionals will be amplified and scaled!!!</a:t>
            </a:r>
            <a:endParaRPr b="1"/>
          </a:p>
        </p:txBody>
      </p:sp>
      <p:sp>
        <p:nvSpPr>
          <p:cNvPr id="393" name="Google Shape;393;g377d2555dfa_0_852:notes"/>
          <p:cNvSpPr txBox="1">
            <a:spLocks noGrp="1"/>
          </p:cNvSpPr>
          <p:nvPr>
            <p:ph type="sldNum" idx="12"/>
          </p:nvPr>
        </p:nvSpPr>
        <p:spPr>
          <a:xfrm>
            <a:off x="3884431" y="8685774"/>
            <a:ext cx="2972100" cy="4581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377d2555dfa_0_9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377d2555dfa_0_9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g377d2555dfa_0_9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377d2555dfa_0_8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377d2555dfa_0_8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g377d2555dfa_0_8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377d2555dfa_0_9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71659" y="1143642"/>
            <a:ext cx="2314800" cy="308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377d2555dfa_0_928:notes"/>
          <p:cNvSpPr txBox="1">
            <a:spLocks noGrp="1"/>
          </p:cNvSpPr>
          <p:nvPr>
            <p:ph type="body" idx="1"/>
          </p:nvPr>
        </p:nvSpPr>
        <p:spPr>
          <a:xfrm>
            <a:off x="685583" y="4400004"/>
            <a:ext cx="5486700" cy="3601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g377d2555dfa_0_928:notes"/>
          <p:cNvSpPr txBox="1">
            <a:spLocks noGrp="1"/>
          </p:cNvSpPr>
          <p:nvPr>
            <p:ph type="sldNum" idx="12"/>
          </p:nvPr>
        </p:nvSpPr>
        <p:spPr>
          <a:xfrm>
            <a:off x="3884431" y="8685774"/>
            <a:ext cx="2972100" cy="4581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77d2555dfa_0_8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377d2555dfa_0_8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g377d2555dfa_0_8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377d2555dfa_0_9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71659" y="1143642"/>
            <a:ext cx="2314800" cy="308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377d2555dfa_0_933:notes"/>
          <p:cNvSpPr txBox="1">
            <a:spLocks noGrp="1"/>
          </p:cNvSpPr>
          <p:nvPr>
            <p:ph type="body" idx="1"/>
          </p:nvPr>
        </p:nvSpPr>
        <p:spPr>
          <a:xfrm>
            <a:off x="685583" y="4400004"/>
            <a:ext cx="5486700" cy="3601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g377d2555dfa_0_933:notes"/>
          <p:cNvSpPr txBox="1">
            <a:spLocks noGrp="1"/>
          </p:cNvSpPr>
          <p:nvPr>
            <p:ph type="sldNum" idx="12"/>
          </p:nvPr>
        </p:nvSpPr>
        <p:spPr>
          <a:xfrm>
            <a:off x="3884431" y="8685774"/>
            <a:ext cx="2972100" cy="4581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77d2555dfa_0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g377d2555dfa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77d2555dfa_0_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g377d2555dfa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77d2555dfa_0_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g377d2555dfa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77d2555df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77d2555dfa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g377d2555dfa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77d2555dfa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77d2555dfa_0_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g377d2555dfa_0_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77d2555dfa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71659" y="1143642"/>
            <a:ext cx="2314800" cy="308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377d2555dfa_0_192:notes"/>
          <p:cNvSpPr txBox="1">
            <a:spLocks noGrp="1"/>
          </p:cNvSpPr>
          <p:nvPr>
            <p:ph type="body" idx="1"/>
          </p:nvPr>
        </p:nvSpPr>
        <p:spPr>
          <a:xfrm>
            <a:off x="685583" y="4400004"/>
            <a:ext cx="5486700" cy="3601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I’m going to first start with </a:t>
            </a:r>
            <a:r>
              <a:rPr lang="en-US" b="1"/>
              <a:t>WhatsApp on my mobile</a:t>
            </a:r>
            <a:r>
              <a:rPr lang="en-US"/>
              <a:t> which is </a:t>
            </a:r>
            <a:r>
              <a:rPr lang="en-US" b="1"/>
              <a:t>mirrored</a:t>
            </a:r>
            <a:r>
              <a:rPr lang="en-US"/>
              <a:t> here onto my laptop, apologies for the </a:t>
            </a:r>
            <a:r>
              <a:rPr lang="en-US" b="1"/>
              <a:t>noisy wallpower</a:t>
            </a:r>
            <a:r>
              <a:rPr lang="en-US"/>
              <a:t>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Here a </a:t>
            </a:r>
            <a:r>
              <a:rPr lang="en-US" b="1"/>
              <a:t>communication and engagement channel for doctors</a:t>
            </a:r>
            <a:r>
              <a:rPr lang="en-US"/>
              <a:t> has been created </a:t>
            </a:r>
            <a:r>
              <a:rPr lang="en-US" b="1"/>
              <a:t>by orchestrating Agentic AI</a:t>
            </a:r>
            <a:r>
              <a:rPr lang="en-US"/>
              <a:t>. These </a:t>
            </a:r>
            <a:r>
              <a:rPr lang="en-US" b="1"/>
              <a:t>AI agents range from admin agents, to clinical agents</a:t>
            </a:r>
            <a:r>
              <a:rPr lang="en-US"/>
              <a:t> and soon billing agents. Each of these agents are </a:t>
            </a:r>
            <a:r>
              <a:rPr lang="en-US" b="1"/>
              <a:t>trained in their specific field of expertise</a:t>
            </a:r>
            <a:r>
              <a:rPr lang="en-US"/>
              <a:t> and </a:t>
            </a:r>
            <a:r>
              <a:rPr lang="en-US" b="1"/>
              <a:t>interact with the platform to provide the patient with information backed by the relevant context</a:t>
            </a:r>
            <a:r>
              <a:rPr lang="en-US"/>
              <a:t>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So here we can see that </a:t>
            </a:r>
            <a:r>
              <a:rPr lang="en-US" b="1"/>
              <a:t>Claire’s appointment was set up</a:t>
            </a:r>
            <a:r>
              <a:rPr lang="en-US"/>
              <a:t> and confirmed for today, much like the Safair booking experience. We’ll be </a:t>
            </a:r>
            <a:r>
              <a:rPr lang="en-US" b="1"/>
              <a:t>coming back</a:t>
            </a:r>
            <a:r>
              <a:rPr lang="en-US"/>
              <a:t> to this patient / doctor channel later in the session.</a:t>
            </a:r>
            <a:endParaRPr/>
          </a:p>
        </p:txBody>
      </p:sp>
      <p:sp>
        <p:nvSpPr>
          <p:cNvPr id="202" name="Google Shape;202;g377d2555dfa_0_192:notes"/>
          <p:cNvSpPr txBox="1">
            <a:spLocks noGrp="1"/>
          </p:cNvSpPr>
          <p:nvPr>
            <p:ph type="sldNum" idx="12"/>
          </p:nvPr>
        </p:nvSpPr>
        <p:spPr>
          <a:xfrm>
            <a:off x="3884431" y="8685774"/>
            <a:ext cx="2972100" cy="4581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10" descr="A close-up of a logo&#10;&#10;AI-generated content may b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6606168"/>
            <a:ext cx="12192001" cy="26087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10"/>
          <p:cNvSpPr txBox="1"/>
          <p:nvPr/>
        </p:nvSpPr>
        <p:spPr>
          <a:xfrm>
            <a:off x="190124" y="6626771"/>
            <a:ext cx="2661719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GEMS is an authorised FSP (FSP No 52861)</a:t>
            </a:r>
            <a:endParaRPr sz="9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" name="Google Shape;16;p10"/>
          <p:cNvSpPr txBox="1"/>
          <p:nvPr/>
        </p:nvSpPr>
        <p:spPr>
          <a:xfrm>
            <a:off x="9340157" y="6626771"/>
            <a:ext cx="2661719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Working towards a healthier you</a:t>
            </a:r>
            <a:endParaRPr sz="9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" name="Google Shape;17;p10"/>
          <p:cNvSpPr/>
          <p:nvPr/>
        </p:nvSpPr>
        <p:spPr>
          <a:xfrm>
            <a:off x="3560618" y="3694395"/>
            <a:ext cx="5070764" cy="480291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" name="Google Shape;18;p10"/>
          <p:cNvSpPr/>
          <p:nvPr/>
        </p:nvSpPr>
        <p:spPr>
          <a:xfrm>
            <a:off x="3135746" y="4124284"/>
            <a:ext cx="5920508" cy="62822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9" name="Google Shape;19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16035" y="3721922"/>
            <a:ext cx="4918364" cy="425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2727" y="4189931"/>
            <a:ext cx="5745018" cy="5114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Slide-Grey">
  <p:cSld name="1_Title Slide-Gre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g377d2555dfa_0_2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3767" y="3026083"/>
            <a:ext cx="4986168" cy="805834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g377d2555dfa_0_276"/>
          <p:cNvSpPr txBox="1"/>
          <p:nvPr/>
        </p:nvSpPr>
        <p:spPr>
          <a:xfrm>
            <a:off x="420800" y="5650233"/>
            <a:ext cx="4117500" cy="8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Figtree SemiBold"/>
                <a:ea typeface="Figtree SemiBold"/>
                <a:cs typeface="Figtree SemiBold"/>
                <a:sym typeface="Figtree SemiBold"/>
              </a:rPr>
              <a:t>Where good business and</a:t>
            </a:r>
            <a:endParaRPr sz="2400">
              <a:solidFill>
                <a:schemeClr val="lt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Figtree SemiBold"/>
                <a:ea typeface="Figtree SemiBold"/>
                <a:cs typeface="Figtree SemiBold"/>
                <a:sym typeface="Figtree SemiBold"/>
              </a:rPr>
              <a:t>best practice meet.</a:t>
            </a:r>
            <a:endParaRPr sz="2400">
              <a:solidFill>
                <a:schemeClr val="lt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-Grey">
  <p:cSld name="1_Title Slide-Grey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g377d2555dfa_0_2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933" y="6101467"/>
            <a:ext cx="2414433" cy="390233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g377d2555dfa_0_279"/>
          <p:cNvSpPr txBox="1">
            <a:spLocks noGrp="1"/>
          </p:cNvSpPr>
          <p:nvPr>
            <p:ph type="subTitle" idx="1"/>
          </p:nvPr>
        </p:nvSpPr>
        <p:spPr>
          <a:xfrm>
            <a:off x="560600" y="1889700"/>
            <a:ext cx="7857600" cy="18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900"/>
              <a:buFont typeface="Figtree SemiBold"/>
              <a:buNone/>
              <a:defRPr sz="5900">
                <a:solidFill>
                  <a:schemeClr val="lt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900"/>
              <a:buFont typeface="Figtree SemiBold"/>
              <a:buNone/>
              <a:defRPr sz="5900"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5900"/>
              <a:buFont typeface="Figtree SemiBold"/>
              <a:buNone/>
              <a:defRPr sz="5900"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5900"/>
              <a:buFont typeface="Figtree SemiBold"/>
              <a:buNone/>
              <a:defRPr sz="5900"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5900"/>
              <a:buFont typeface="Figtree SemiBold"/>
              <a:buNone/>
              <a:defRPr sz="5900"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5900"/>
              <a:buFont typeface="Figtree SemiBold"/>
              <a:buNone/>
              <a:defRPr sz="5900"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5900"/>
              <a:buFont typeface="Figtree SemiBold"/>
              <a:buNone/>
              <a:defRPr sz="5900"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5900"/>
              <a:buFont typeface="Figtree SemiBold"/>
              <a:buNone/>
              <a:defRPr sz="5900"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5900"/>
              <a:buFont typeface="Figtree SemiBold"/>
              <a:buNone/>
              <a:defRPr sz="5900"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  <p:sp>
        <p:nvSpPr>
          <p:cNvPr id="91" name="Google Shape;91;g377d2555dfa_0_279"/>
          <p:cNvSpPr txBox="1">
            <a:spLocks noGrp="1"/>
          </p:cNvSpPr>
          <p:nvPr>
            <p:ph type="subTitle" idx="2"/>
          </p:nvPr>
        </p:nvSpPr>
        <p:spPr>
          <a:xfrm>
            <a:off x="632700" y="4945800"/>
            <a:ext cx="7236900" cy="28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24000" rIns="72000" bIns="240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Figtree"/>
              <a:buNone/>
              <a:defRPr sz="2700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700"/>
              <a:buFont typeface="Figtree"/>
              <a:buNone/>
              <a:defRPr sz="2700">
                <a:latin typeface="Figtree"/>
                <a:ea typeface="Figtree"/>
                <a:cs typeface="Figtree"/>
                <a:sym typeface="Figtre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700"/>
              <a:buFont typeface="Figtree"/>
              <a:buNone/>
              <a:defRPr sz="2700">
                <a:latin typeface="Figtree"/>
                <a:ea typeface="Figtree"/>
                <a:cs typeface="Figtree"/>
                <a:sym typeface="Figtre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700"/>
              <a:buFont typeface="Figtree"/>
              <a:buNone/>
              <a:defRPr sz="2700">
                <a:latin typeface="Figtree"/>
                <a:ea typeface="Figtree"/>
                <a:cs typeface="Figtree"/>
                <a:sym typeface="Figtre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700"/>
              <a:buFont typeface="Figtree"/>
              <a:buNone/>
              <a:defRPr sz="2700">
                <a:latin typeface="Figtree"/>
                <a:ea typeface="Figtree"/>
                <a:cs typeface="Figtree"/>
                <a:sym typeface="Figtre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700"/>
              <a:buFont typeface="Figtree"/>
              <a:buNone/>
              <a:defRPr sz="2700">
                <a:latin typeface="Figtree"/>
                <a:ea typeface="Figtree"/>
                <a:cs typeface="Figtree"/>
                <a:sym typeface="Figtre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700"/>
              <a:buFont typeface="Figtree"/>
              <a:buNone/>
              <a:defRPr sz="2700">
                <a:latin typeface="Figtree"/>
                <a:ea typeface="Figtree"/>
                <a:cs typeface="Figtree"/>
                <a:sym typeface="Figtre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700"/>
              <a:buFont typeface="Figtree"/>
              <a:buNone/>
              <a:defRPr sz="2700">
                <a:latin typeface="Figtree"/>
                <a:ea typeface="Figtree"/>
                <a:cs typeface="Figtree"/>
                <a:sym typeface="Figtre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700"/>
              <a:buFont typeface="Figtree"/>
              <a:buNone/>
              <a:defRPr sz="2700"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lide-Orange">
  <p:cSld name="Divider Slide-Orang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g377d2555dfa_0_2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933" y="6101466"/>
            <a:ext cx="2405765" cy="390233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g377d2555dfa_0_283"/>
          <p:cNvSpPr txBox="1">
            <a:spLocks noGrp="1"/>
          </p:cNvSpPr>
          <p:nvPr>
            <p:ph type="subTitle" idx="1"/>
          </p:nvPr>
        </p:nvSpPr>
        <p:spPr>
          <a:xfrm>
            <a:off x="560600" y="2092900"/>
            <a:ext cx="6344100" cy="18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900"/>
              <a:buFont typeface="Figtree SemiBold"/>
              <a:buNone/>
              <a:defRPr sz="5900">
                <a:solidFill>
                  <a:schemeClr val="lt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900"/>
              <a:buFont typeface="Figtree SemiBold"/>
              <a:buNone/>
              <a:defRPr sz="5900"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900"/>
              <a:buFont typeface="Figtree SemiBold"/>
              <a:buNone/>
              <a:defRPr sz="5900"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900"/>
              <a:buFont typeface="Figtree SemiBold"/>
              <a:buNone/>
              <a:defRPr sz="5900"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900"/>
              <a:buFont typeface="Figtree SemiBold"/>
              <a:buNone/>
              <a:defRPr sz="5900"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900"/>
              <a:buFont typeface="Figtree SemiBold"/>
              <a:buNone/>
              <a:defRPr sz="5900"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900"/>
              <a:buFont typeface="Figtree SemiBold"/>
              <a:buNone/>
              <a:defRPr sz="5900"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900"/>
              <a:buFont typeface="Figtree SemiBold"/>
              <a:buNone/>
              <a:defRPr sz="5900"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900"/>
              <a:buFont typeface="Figtree SemiBold"/>
              <a:buNone/>
              <a:defRPr sz="5900"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lide-Black">
  <p:cSld name="Divider Slide-Blac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g377d2555dfa_0_2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933" y="6101467"/>
            <a:ext cx="2414433" cy="390233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g377d2555dfa_0_286"/>
          <p:cNvSpPr txBox="1">
            <a:spLocks noGrp="1"/>
          </p:cNvSpPr>
          <p:nvPr>
            <p:ph type="subTitle" idx="1"/>
          </p:nvPr>
        </p:nvSpPr>
        <p:spPr>
          <a:xfrm>
            <a:off x="560600" y="2092900"/>
            <a:ext cx="6344100" cy="18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900"/>
              <a:buFont typeface="Figtree SemiBold"/>
              <a:buNone/>
              <a:defRPr sz="5900">
                <a:solidFill>
                  <a:schemeClr val="lt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900"/>
              <a:buFont typeface="Figtree SemiBold"/>
              <a:buNone/>
              <a:defRPr sz="5900"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900"/>
              <a:buFont typeface="Figtree SemiBold"/>
              <a:buNone/>
              <a:defRPr sz="5900"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900"/>
              <a:buFont typeface="Figtree SemiBold"/>
              <a:buNone/>
              <a:defRPr sz="5900"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900"/>
              <a:buFont typeface="Figtree SemiBold"/>
              <a:buNone/>
              <a:defRPr sz="5900"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900"/>
              <a:buFont typeface="Figtree SemiBold"/>
              <a:buNone/>
              <a:defRPr sz="5900"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900"/>
              <a:buFont typeface="Figtree SemiBold"/>
              <a:buNone/>
              <a:defRPr sz="5900"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900"/>
              <a:buFont typeface="Figtree SemiBold"/>
              <a:buNone/>
              <a:defRPr sz="5900"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900"/>
              <a:buFont typeface="Figtree SemiBold"/>
              <a:buNone/>
              <a:defRPr sz="5900"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Slide-Grey">
  <p:cSld name="Divider Slide-Gre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g377d2555dfa_0_2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933" y="6101467"/>
            <a:ext cx="2414433" cy="390233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g377d2555dfa_0_289"/>
          <p:cNvSpPr txBox="1">
            <a:spLocks noGrp="1"/>
          </p:cNvSpPr>
          <p:nvPr>
            <p:ph type="subTitle" idx="1"/>
          </p:nvPr>
        </p:nvSpPr>
        <p:spPr>
          <a:xfrm>
            <a:off x="560600" y="2092900"/>
            <a:ext cx="6344100" cy="18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900"/>
              <a:buFont typeface="Figtree SemiBold"/>
              <a:buNone/>
              <a:defRPr sz="5900">
                <a:solidFill>
                  <a:schemeClr val="lt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900"/>
              <a:buFont typeface="Figtree SemiBold"/>
              <a:buNone/>
              <a:defRPr sz="5900"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900"/>
              <a:buFont typeface="Figtree SemiBold"/>
              <a:buNone/>
              <a:defRPr sz="5900"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900"/>
              <a:buFont typeface="Figtree SemiBold"/>
              <a:buNone/>
              <a:defRPr sz="5900"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900"/>
              <a:buFont typeface="Figtree SemiBold"/>
              <a:buNone/>
              <a:defRPr sz="5900"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900"/>
              <a:buFont typeface="Figtree SemiBold"/>
              <a:buNone/>
              <a:defRPr sz="5900"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900"/>
              <a:buFont typeface="Figtree SemiBold"/>
              <a:buNone/>
              <a:defRPr sz="5900"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900"/>
              <a:buFont typeface="Figtree SemiBold"/>
              <a:buNone/>
              <a:defRPr sz="5900"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900"/>
              <a:buFont typeface="Figtree SemiBold"/>
              <a:buNone/>
              <a:defRPr sz="5900"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77d2555dfa_0_292"/>
          <p:cNvSpPr txBox="1">
            <a:spLocks noGrp="1"/>
          </p:cNvSpPr>
          <p:nvPr>
            <p:ph type="title"/>
          </p:nvPr>
        </p:nvSpPr>
        <p:spPr>
          <a:xfrm>
            <a:off x="550681" y="517912"/>
            <a:ext cx="11136900" cy="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25" tIns="27700" rIns="55425" bIns="27700" anchor="t" anchorCtr="0">
            <a:no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SzPts val="800"/>
              <a:buFont typeface="Figtree SemiBold"/>
              <a:buNone/>
              <a:defRPr sz="4000"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9pPr>
          </a:lstStyle>
          <a:p>
            <a:endParaRPr/>
          </a:p>
        </p:txBody>
      </p:sp>
      <p:sp>
        <p:nvSpPr>
          <p:cNvPr id="103" name="Google Shape;103;g377d2555dfa_0_292"/>
          <p:cNvSpPr txBox="1">
            <a:spLocks noGrp="1"/>
          </p:cNvSpPr>
          <p:nvPr>
            <p:ph type="body" idx="1"/>
          </p:nvPr>
        </p:nvSpPr>
        <p:spPr>
          <a:xfrm>
            <a:off x="550681" y="1303444"/>
            <a:ext cx="5406900" cy="43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25" tIns="27700" rIns="55425" bIns="27700" anchor="t" anchorCtr="0">
            <a:noAutofit/>
          </a:bodyPr>
          <a:lstStyle>
            <a:lvl1pPr marL="457200" marR="0" lvl="0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89E34"/>
              </a:buClr>
              <a:buSzPts val="2400"/>
              <a:buFont typeface="Figtree"/>
              <a:buChar char="•"/>
              <a:defRPr sz="2400" i="0" u="none" strike="noStrike" cap="none">
                <a:latin typeface="Figtree"/>
                <a:ea typeface="Figtree"/>
                <a:cs typeface="Figtree"/>
                <a:sym typeface="Figtree"/>
              </a:defRPr>
            </a:lvl1pPr>
            <a:lvl2pPr marL="914400" marR="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89E34"/>
              </a:buClr>
              <a:buSzPts val="2100"/>
              <a:buFont typeface="Figtree"/>
              <a:buNone/>
              <a:defRPr sz="2100" i="0" u="none" strike="noStrike" cap="none">
                <a:latin typeface="Figtree"/>
                <a:ea typeface="Figtree"/>
                <a:cs typeface="Figtree"/>
                <a:sym typeface="Figtree"/>
              </a:defRPr>
            </a:lvl2pPr>
            <a:lvl3pPr marL="1371600" marR="0" lvl="2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89E34"/>
              </a:buClr>
              <a:buSzPts val="1900"/>
              <a:buFont typeface="Figtree"/>
              <a:buNone/>
              <a:defRPr sz="1900" i="0" u="none" strike="noStrike" cap="none">
                <a:latin typeface="Figtree"/>
                <a:ea typeface="Figtree"/>
                <a:cs typeface="Figtree"/>
                <a:sym typeface="Figtree"/>
              </a:defRPr>
            </a:lvl3pPr>
            <a:lvl4pPr marL="1828800" marR="0" lvl="3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89E34"/>
              </a:buClr>
              <a:buSzPts val="1600"/>
              <a:buFont typeface="Figtree"/>
              <a:buNone/>
              <a:defRPr sz="1600" i="0" u="none" strike="noStrike" cap="none">
                <a:latin typeface="Figtree"/>
                <a:ea typeface="Figtree"/>
                <a:cs typeface="Figtree"/>
                <a:sym typeface="Figtree"/>
              </a:defRPr>
            </a:lvl4pPr>
            <a:lvl5pPr marL="2286000" marR="0" lvl="4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600" i="0" u="none" strike="noStrike" cap="none">
                <a:latin typeface="Figtree"/>
                <a:ea typeface="Figtree"/>
                <a:cs typeface="Figtree"/>
                <a:sym typeface="Figtree"/>
              </a:defRPr>
            </a:lvl5pPr>
            <a:lvl6pPr marL="2743200" marR="0" lvl="5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600" i="0" u="none" strike="noStrike" cap="none">
                <a:latin typeface="Figtree"/>
                <a:ea typeface="Figtree"/>
                <a:cs typeface="Figtree"/>
                <a:sym typeface="Figtree"/>
              </a:defRPr>
            </a:lvl6pPr>
            <a:lvl7pPr marL="3200400" marR="0" lvl="6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600" i="0" u="none" strike="noStrike" cap="none">
                <a:latin typeface="Figtree"/>
                <a:ea typeface="Figtree"/>
                <a:cs typeface="Figtree"/>
                <a:sym typeface="Figtree"/>
              </a:defRPr>
            </a:lvl7pPr>
            <a:lvl8pPr marL="3657600" marR="0" lvl="7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600" i="0" u="none" strike="noStrike" cap="none">
                <a:latin typeface="Figtree"/>
                <a:ea typeface="Figtree"/>
                <a:cs typeface="Figtree"/>
                <a:sym typeface="Figtree"/>
              </a:defRPr>
            </a:lvl8pPr>
            <a:lvl9pPr marL="4114800" marR="0" lvl="8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600" i="0" u="none" strike="noStrike" cap="none"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104" name="Google Shape;104;g377d2555dfa_0_292"/>
          <p:cNvSpPr txBox="1">
            <a:spLocks noGrp="1"/>
          </p:cNvSpPr>
          <p:nvPr>
            <p:ph type="body" idx="2"/>
          </p:nvPr>
        </p:nvSpPr>
        <p:spPr>
          <a:xfrm>
            <a:off x="6277814" y="1303444"/>
            <a:ext cx="5406900" cy="43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25" tIns="27700" rIns="55425" bIns="27700" anchor="t" anchorCtr="0">
            <a:noAutofit/>
          </a:bodyPr>
          <a:lstStyle>
            <a:lvl1pPr marL="457200" marR="0" lvl="0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89E34"/>
              </a:buClr>
              <a:buSzPts val="2400"/>
              <a:buFont typeface="Figtree"/>
              <a:buChar char="•"/>
              <a:defRPr sz="2400" i="0" u="none" strike="noStrike" cap="none">
                <a:latin typeface="Figtree"/>
                <a:ea typeface="Figtree"/>
                <a:cs typeface="Figtree"/>
                <a:sym typeface="Figtree"/>
              </a:defRPr>
            </a:lvl1pPr>
            <a:lvl2pPr marL="914400" marR="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89E34"/>
              </a:buClr>
              <a:buSzPts val="2100"/>
              <a:buFont typeface="Figtree"/>
              <a:buNone/>
              <a:defRPr sz="2100" i="0" u="none" strike="noStrike" cap="none">
                <a:latin typeface="Figtree"/>
                <a:ea typeface="Figtree"/>
                <a:cs typeface="Figtree"/>
                <a:sym typeface="Figtree"/>
              </a:defRPr>
            </a:lvl2pPr>
            <a:lvl3pPr marL="1371600" marR="0" lvl="2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89E34"/>
              </a:buClr>
              <a:buSzPts val="1900"/>
              <a:buFont typeface="Figtree"/>
              <a:buNone/>
              <a:defRPr sz="1900" i="0" u="none" strike="noStrike" cap="none">
                <a:latin typeface="Figtree"/>
                <a:ea typeface="Figtree"/>
                <a:cs typeface="Figtree"/>
                <a:sym typeface="Figtree"/>
              </a:defRPr>
            </a:lvl3pPr>
            <a:lvl4pPr marL="1828800" marR="0" lvl="3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89E34"/>
              </a:buClr>
              <a:buSzPts val="1600"/>
              <a:buFont typeface="Figtree"/>
              <a:buNone/>
              <a:defRPr sz="1600" i="0" u="none" strike="noStrike" cap="none">
                <a:latin typeface="Figtree"/>
                <a:ea typeface="Figtree"/>
                <a:cs typeface="Figtree"/>
                <a:sym typeface="Figtree"/>
              </a:defRPr>
            </a:lvl4pPr>
            <a:lvl5pPr marL="2286000" marR="0" lvl="4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600" i="0" u="none" strike="noStrike" cap="none">
                <a:latin typeface="Figtree"/>
                <a:ea typeface="Figtree"/>
                <a:cs typeface="Figtree"/>
                <a:sym typeface="Figtree"/>
              </a:defRPr>
            </a:lvl5pPr>
            <a:lvl6pPr marL="2743200" marR="0" lvl="5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600" i="0" u="none" strike="noStrike" cap="none">
                <a:latin typeface="Figtree"/>
                <a:ea typeface="Figtree"/>
                <a:cs typeface="Figtree"/>
                <a:sym typeface="Figtree"/>
              </a:defRPr>
            </a:lvl6pPr>
            <a:lvl7pPr marL="3200400" marR="0" lvl="6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600" i="0" u="none" strike="noStrike" cap="none">
                <a:latin typeface="Figtree"/>
                <a:ea typeface="Figtree"/>
                <a:cs typeface="Figtree"/>
                <a:sym typeface="Figtree"/>
              </a:defRPr>
            </a:lvl7pPr>
            <a:lvl8pPr marL="3657600" marR="0" lvl="7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600" i="0" u="none" strike="noStrike" cap="none">
                <a:latin typeface="Figtree"/>
                <a:ea typeface="Figtree"/>
                <a:cs typeface="Figtree"/>
                <a:sym typeface="Figtree"/>
              </a:defRPr>
            </a:lvl8pPr>
            <a:lvl9pPr marL="4114800" marR="0" lvl="8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600" i="0" u="none" strike="noStrike" cap="none"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pic>
        <p:nvPicPr>
          <p:cNvPr id="105" name="Google Shape;105;g377d2555dfa_0_2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833" y="6101467"/>
            <a:ext cx="2414628" cy="3902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77d2555dfa_0_297"/>
          <p:cNvSpPr txBox="1">
            <a:spLocks noGrp="1"/>
          </p:cNvSpPr>
          <p:nvPr>
            <p:ph type="title"/>
          </p:nvPr>
        </p:nvSpPr>
        <p:spPr>
          <a:xfrm>
            <a:off x="550681" y="517912"/>
            <a:ext cx="11136900" cy="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25" tIns="27700" rIns="55425" bIns="27700" anchor="t" anchorCtr="0">
            <a:no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SzPts val="800"/>
              <a:buFont typeface="Figtree SemiBold"/>
              <a:buNone/>
              <a:defRPr sz="4000"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9pPr>
          </a:lstStyle>
          <a:p>
            <a:endParaRPr/>
          </a:p>
        </p:txBody>
      </p:sp>
      <p:pic>
        <p:nvPicPr>
          <p:cNvPr id="108" name="Google Shape;108;g377d2555dfa_0_2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833" y="6101467"/>
            <a:ext cx="2414628" cy="3902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-Black">
  <p:cSld name="Title and Content-Blac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77d2555dfa_0_300"/>
          <p:cNvSpPr txBox="1">
            <a:spLocks noGrp="1"/>
          </p:cNvSpPr>
          <p:nvPr>
            <p:ph type="title"/>
          </p:nvPr>
        </p:nvSpPr>
        <p:spPr>
          <a:xfrm>
            <a:off x="550681" y="517912"/>
            <a:ext cx="11136900" cy="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25" tIns="27700" rIns="55425" bIns="27700" anchor="t" anchorCtr="0">
            <a:no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SzPts val="800"/>
              <a:buFont typeface="Figtree SemiBold"/>
              <a:buNone/>
              <a:defRPr sz="4000">
                <a:solidFill>
                  <a:schemeClr val="lt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9pPr>
          </a:lstStyle>
          <a:p>
            <a:endParaRPr/>
          </a:p>
        </p:txBody>
      </p:sp>
      <p:pic>
        <p:nvPicPr>
          <p:cNvPr id="111" name="Google Shape;111;g377d2555dfa_0_3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933" y="6101467"/>
            <a:ext cx="2414433" cy="3902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-Black">
  <p:cSld name="Title and Content-Black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g377d2555dfa_0_3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933" y="6101467"/>
            <a:ext cx="2414433" cy="3902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-Black">
  <p:cSld name="Title and Conent-Blac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77d2555dfa_0_305"/>
          <p:cNvSpPr txBox="1">
            <a:spLocks noGrp="1"/>
          </p:cNvSpPr>
          <p:nvPr>
            <p:ph type="title"/>
          </p:nvPr>
        </p:nvSpPr>
        <p:spPr>
          <a:xfrm>
            <a:off x="550681" y="517912"/>
            <a:ext cx="11136900" cy="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25" tIns="27700" rIns="55425" bIns="27700" anchor="t" anchorCtr="0">
            <a:no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SzPts val="800"/>
              <a:buFont typeface="Figtree SemiBold"/>
              <a:buNone/>
              <a:defRPr sz="4000">
                <a:solidFill>
                  <a:schemeClr val="lt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9pPr>
          </a:lstStyle>
          <a:p>
            <a:endParaRPr/>
          </a:p>
        </p:txBody>
      </p:sp>
      <p:pic>
        <p:nvPicPr>
          <p:cNvPr id="116" name="Google Shape;116;g377d2555dfa_0_3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933" y="6101467"/>
            <a:ext cx="2414433" cy="390233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g377d2555dfa_0_305"/>
          <p:cNvSpPr txBox="1">
            <a:spLocks noGrp="1"/>
          </p:cNvSpPr>
          <p:nvPr>
            <p:ph type="body" idx="1"/>
          </p:nvPr>
        </p:nvSpPr>
        <p:spPr>
          <a:xfrm>
            <a:off x="542900" y="1318100"/>
            <a:ext cx="10696800" cy="44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941E"/>
              </a:buClr>
              <a:buSzPts val="2400"/>
              <a:buFont typeface="Figtree"/>
              <a:buChar char="●"/>
              <a:defRPr sz="2400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3619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941E"/>
              </a:buClr>
              <a:buSzPts val="2100"/>
              <a:buFont typeface="Figtree"/>
              <a:buChar char="○"/>
              <a:defRPr sz="2100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941E"/>
              </a:buClr>
              <a:buSzPts val="1900"/>
              <a:buFont typeface="Figtree"/>
              <a:buChar char="■"/>
              <a:defRPr sz="1900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941E"/>
              </a:buClr>
              <a:buSzPts val="1600"/>
              <a:buFont typeface="Figtree"/>
              <a:buChar char="●"/>
              <a:defRPr sz="1600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Figtree"/>
              <a:buChar char="○"/>
              <a:defRPr sz="1600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Figtree"/>
              <a:buChar char="■"/>
              <a:defRPr sz="1600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Figtree"/>
              <a:buChar char="●"/>
              <a:defRPr sz="1600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Figtree"/>
              <a:buChar char="○"/>
              <a:defRPr sz="1600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Figtree"/>
              <a:buChar char="■"/>
              <a:defRPr sz="1600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E46962"/>
          </p15:clr>
        </p15:guide>
        <p15:guide id="2" pos="3840">
          <p15:clr>
            <a:srgbClr val="E46962"/>
          </p15:clr>
        </p15:guide>
        <p15:guide id="3" pos="347">
          <p15:clr>
            <a:srgbClr val="E46962"/>
          </p15:clr>
        </p15:guide>
        <p15:guide id="4" orient="horz" pos="821">
          <p15:clr>
            <a:srgbClr val="E46962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11" descr="A group of people in a hexagon shape&#10;&#10;AI-generated content may b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" y="-9039"/>
            <a:ext cx="12192002" cy="6867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11" descr="A screenshot of a white background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 t="17928" r="32580" b="29910"/>
          <a:stretch/>
        </p:blipFill>
        <p:spPr>
          <a:xfrm>
            <a:off x="0" y="-9039"/>
            <a:ext cx="8219872" cy="3577263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11"/>
          <p:cNvSpPr/>
          <p:nvPr/>
        </p:nvSpPr>
        <p:spPr>
          <a:xfrm>
            <a:off x="4834647" y="-9039"/>
            <a:ext cx="2976664" cy="57984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5" name="Google Shape;25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6606168"/>
            <a:ext cx="12192001" cy="26087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11"/>
          <p:cNvSpPr txBox="1">
            <a:spLocks noGrp="1"/>
          </p:cNvSpPr>
          <p:nvPr>
            <p:ph type="ctrTitle"/>
          </p:nvPr>
        </p:nvSpPr>
        <p:spPr>
          <a:xfrm>
            <a:off x="764495" y="1355464"/>
            <a:ext cx="5331504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Helvetica Neue"/>
              <a:buNone/>
              <a:defRPr sz="54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7" name="Google Shape;27;p11" descr="A black rectangle with a white rectangle in the middl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r="33420"/>
          <a:stretch/>
        </p:blipFill>
        <p:spPr>
          <a:xfrm flipH="1">
            <a:off x="0" y="3216094"/>
            <a:ext cx="7603406" cy="247706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11"/>
          <p:cNvSpPr txBox="1">
            <a:spLocks noGrp="1"/>
          </p:cNvSpPr>
          <p:nvPr>
            <p:ph type="subTitle" idx="1"/>
          </p:nvPr>
        </p:nvSpPr>
        <p:spPr>
          <a:xfrm>
            <a:off x="764495" y="3932393"/>
            <a:ext cx="5331505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11"/>
          <p:cNvSpPr/>
          <p:nvPr/>
        </p:nvSpPr>
        <p:spPr>
          <a:xfrm>
            <a:off x="6956076" y="1262993"/>
            <a:ext cx="4202546" cy="3629891"/>
          </a:xfrm>
          <a:prstGeom prst="hexagon">
            <a:avLst>
              <a:gd name="adj" fmla="val 25000"/>
              <a:gd name="vf" fmla="val 115470"/>
            </a:avLst>
          </a:prstGeom>
          <a:gradFill>
            <a:gsLst>
              <a:gs pos="0">
                <a:srgbClr val="B2B0AD"/>
              </a:gs>
              <a:gs pos="80000">
                <a:srgbClr val="EBE8E4"/>
              </a:gs>
              <a:gs pos="100000">
                <a:srgbClr val="EDE9E4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" name="Google Shape;30;p11"/>
          <p:cNvSpPr>
            <a:spLocks noGrp="1"/>
          </p:cNvSpPr>
          <p:nvPr>
            <p:ph type="pic" idx="2"/>
          </p:nvPr>
        </p:nvSpPr>
        <p:spPr>
          <a:xfrm>
            <a:off x="7042938" y="1355464"/>
            <a:ext cx="4014549" cy="3451302"/>
          </a:xfrm>
          <a:prstGeom prst="hexagon">
            <a:avLst>
              <a:gd name="adj" fmla="val 25000"/>
              <a:gd name="vf" fmla="val 115470"/>
            </a:avLst>
          </a:prstGeom>
          <a:noFill/>
          <a:ln>
            <a:noFill/>
          </a:ln>
        </p:spPr>
      </p:sp>
      <p:sp>
        <p:nvSpPr>
          <p:cNvPr id="31" name="Google Shape;31;p11"/>
          <p:cNvSpPr txBox="1"/>
          <p:nvPr/>
        </p:nvSpPr>
        <p:spPr>
          <a:xfrm>
            <a:off x="190124" y="6626771"/>
            <a:ext cx="2661719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GEMS is an authorised FSP (FSP No 52861)</a:t>
            </a:r>
            <a:endParaRPr sz="9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" name="Google Shape;32;p11"/>
          <p:cNvSpPr txBox="1"/>
          <p:nvPr/>
        </p:nvSpPr>
        <p:spPr>
          <a:xfrm>
            <a:off x="9340157" y="6626771"/>
            <a:ext cx="2661719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Working towards a healthier you</a:t>
            </a:r>
            <a:endParaRPr sz="9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-Black">
  <p:cSld name="Title and Conent-Black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77d2555dfa_0_309"/>
          <p:cNvSpPr txBox="1">
            <a:spLocks noGrp="1"/>
          </p:cNvSpPr>
          <p:nvPr>
            <p:ph type="title"/>
          </p:nvPr>
        </p:nvSpPr>
        <p:spPr>
          <a:xfrm>
            <a:off x="550681" y="517912"/>
            <a:ext cx="11136900" cy="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25" tIns="27700" rIns="55425" bIns="27700" anchor="t" anchorCtr="0">
            <a:no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SzPts val="800"/>
              <a:buFont typeface="Figtree SemiBold"/>
              <a:buNone/>
              <a:defRPr sz="4000">
                <a:solidFill>
                  <a:schemeClr val="lt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9pPr>
          </a:lstStyle>
          <a:p>
            <a:endParaRPr/>
          </a:p>
        </p:txBody>
      </p:sp>
      <p:pic>
        <p:nvPicPr>
          <p:cNvPr id="120" name="Google Shape;120;g377d2555dfa_0_3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933" y="6101467"/>
            <a:ext cx="2414433" cy="390233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g377d2555dfa_0_309"/>
          <p:cNvSpPr txBox="1">
            <a:spLocks noGrp="1"/>
          </p:cNvSpPr>
          <p:nvPr>
            <p:ph type="body" idx="1"/>
          </p:nvPr>
        </p:nvSpPr>
        <p:spPr>
          <a:xfrm>
            <a:off x="550681" y="1303444"/>
            <a:ext cx="5406900" cy="43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25" tIns="27700" rIns="55425" bIns="27700" anchor="t" anchorCtr="0">
            <a:noAutofit/>
          </a:bodyPr>
          <a:lstStyle>
            <a:lvl1pPr marL="457200" marR="0" lvl="0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89E34"/>
              </a:buClr>
              <a:buSzPts val="2400"/>
              <a:buFont typeface="Figtree"/>
              <a:buChar char="•"/>
              <a:defRPr sz="2400" i="0" u="none" strike="noStrike" cap="none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marR="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89E34"/>
              </a:buClr>
              <a:buSzPts val="2100"/>
              <a:buFont typeface="Figtree"/>
              <a:buNone/>
              <a:defRPr sz="2100" i="0" u="none" strike="noStrike" cap="none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marR="0" lvl="2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89E34"/>
              </a:buClr>
              <a:buSzPts val="1900"/>
              <a:buFont typeface="Figtree"/>
              <a:buNone/>
              <a:defRPr sz="1900" i="0" u="none" strike="noStrike" cap="none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marR="0" lvl="3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89E34"/>
              </a:buClr>
              <a:buSzPts val="1600"/>
              <a:buFont typeface="Figtree"/>
              <a:buNone/>
              <a:defRPr sz="1600" i="0" u="none" strike="noStrike" cap="none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marR="0" lvl="4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Figtree"/>
              <a:buNone/>
              <a:defRPr sz="1600" i="0" u="none" strike="noStrike" cap="none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marR="0" lvl="5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Figtree"/>
              <a:buNone/>
              <a:defRPr sz="1600" i="0" u="none" strike="noStrike" cap="none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marR="0" lvl="6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Figtree"/>
              <a:buNone/>
              <a:defRPr sz="1600" i="0" u="none" strike="noStrike" cap="none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marR="0" lvl="7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Figtree"/>
              <a:buNone/>
              <a:defRPr sz="1600" i="0" u="none" strike="noStrike" cap="none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marR="0" lvl="8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Figtree"/>
              <a:buNone/>
              <a:defRPr sz="1600" i="0" u="none" strike="noStrike" cap="none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122" name="Google Shape;122;g377d2555dfa_0_309"/>
          <p:cNvSpPr txBox="1">
            <a:spLocks noGrp="1"/>
          </p:cNvSpPr>
          <p:nvPr>
            <p:ph type="body" idx="2"/>
          </p:nvPr>
        </p:nvSpPr>
        <p:spPr>
          <a:xfrm>
            <a:off x="6277814" y="1303444"/>
            <a:ext cx="5406900" cy="43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25" tIns="27700" rIns="55425" bIns="27700" anchor="t" anchorCtr="0">
            <a:noAutofit/>
          </a:bodyPr>
          <a:lstStyle>
            <a:lvl1pPr marL="457200" marR="0" lvl="0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89E34"/>
              </a:buClr>
              <a:buSzPts val="2400"/>
              <a:buFont typeface="Figtree"/>
              <a:buChar char="•"/>
              <a:defRPr sz="2400" i="0" u="none" strike="noStrike" cap="none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marR="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89E34"/>
              </a:buClr>
              <a:buSzPts val="2100"/>
              <a:buFont typeface="Figtree"/>
              <a:buNone/>
              <a:defRPr sz="2100" i="0" u="none" strike="noStrike" cap="none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marR="0" lvl="2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89E34"/>
              </a:buClr>
              <a:buSzPts val="1900"/>
              <a:buFont typeface="Figtree"/>
              <a:buNone/>
              <a:defRPr sz="1900" i="0" u="none" strike="noStrike" cap="none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marR="0" lvl="3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89E34"/>
              </a:buClr>
              <a:buSzPts val="1600"/>
              <a:buFont typeface="Figtree"/>
              <a:buNone/>
              <a:defRPr sz="1600" i="0" u="none" strike="noStrike" cap="none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marR="0" lvl="4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Figtree"/>
              <a:buNone/>
              <a:defRPr sz="1600" i="0" u="none" strike="noStrike" cap="none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marR="0" lvl="5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Figtree"/>
              <a:buNone/>
              <a:defRPr sz="1600" i="0" u="none" strike="noStrike" cap="none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marR="0" lvl="6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Figtree"/>
              <a:buNone/>
              <a:defRPr sz="1600" i="0" u="none" strike="noStrike" cap="none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marR="0" lvl="7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Figtree"/>
              <a:buNone/>
              <a:defRPr sz="1600" i="0" u="none" strike="noStrike" cap="none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marR="0" lvl="8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Figtree"/>
              <a:buNone/>
              <a:defRPr sz="1600" i="0" u="none" strike="noStrike" cap="none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phs/Chart Slide-1" type="obj">
  <p:cSld name="OBJEC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g377d2555dfa_0_3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833" y="6101467"/>
            <a:ext cx="2414628" cy="3902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-Grey">
  <p:cSld name="Graphs/Chart Slide-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g377d2555dfa_0_3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933" y="6101467"/>
            <a:ext cx="2414433" cy="390233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g377d2555dfa_0_316"/>
          <p:cNvSpPr txBox="1">
            <a:spLocks noGrp="1"/>
          </p:cNvSpPr>
          <p:nvPr>
            <p:ph type="title"/>
          </p:nvPr>
        </p:nvSpPr>
        <p:spPr>
          <a:xfrm>
            <a:off x="550681" y="517912"/>
            <a:ext cx="11136900" cy="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25" tIns="27700" rIns="55425" bIns="27700" anchor="t" anchorCtr="0">
            <a:no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Figtree SemiBold"/>
              <a:buNone/>
              <a:defRPr sz="4000">
                <a:solidFill>
                  <a:srgbClr val="FFFFFF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 sz="11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 sz="11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 sz="11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 sz="11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 sz="11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 sz="11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 sz="11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 sz="11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g377d2555dfa_0_316"/>
          <p:cNvSpPr txBox="1">
            <a:spLocks noGrp="1"/>
          </p:cNvSpPr>
          <p:nvPr>
            <p:ph type="body" idx="1"/>
          </p:nvPr>
        </p:nvSpPr>
        <p:spPr>
          <a:xfrm>
            <a:off x="552000" y="1303444"/>
            <a:ext cx="11136900" cy="43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000" tIns="28800" rIns="55425" bIns="27700" anchor="t" anchorCtr="0">
            <a:noAutofit/>
          </a:bodyPr>
          <a:lstStyle>
            <a:lvl1pPr marL="457200" marR="0" lvl="0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Figtree"/>
              <a:buChar char="●"/>
              <a:defRPr sz="2400">
                <a:solidFill>
                  <a:srgbClr val="FFFFFF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marR="0" lvl="1" indent="-3619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Figtree"/>
              <a:buChar char="○"/>
              <a:defRPr sz="2100" i="0" u="none" strike="noStrike" cap="none">
                <a:solidFill>
                  <a:srgbClr val="FFFFFF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marR="0" lvl="2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Figtree"/>
              <a:buChar char="■"/>
              <a:defRPr sz="1900" i="0" u="none" strike="noStrike" cap="none">
                <a:solidFill>
                  <a:srgbClr val="FFFFFF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marR="0" lvl="3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Figtree"/>
              <a:buChar char="●"/>
              <a:defRPr sz="1600" i="0" u="none" strike="noStrike" cap="none">
                <a:solidFill>
                  <a:srgbClr val="FFFFFF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marR="0" lvl="4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Figtree"/>
              <a:buChar char="○"/>
              <a:defRPr sz="1600" i="0" u="none" strike="noStrike" cap="none">
                <a:solidFill>
                  <a:srgbClr val="FFFFFF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marR="0" lvl="5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Figtree"/>
              <a:buChar char="■"/>
              <a:defRPr sz="1600" i="0" u="none" strike="noStrike" cap="none">
                <a:solidFill>
                  <a:srgbClr val="FFFFFF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marR="0" lvl="6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Figtree"/>
              <a:buChar char="●"/>
              <a:defRPr sz="1600" i="0" u="none" strike="noStrike" cap="none">
                <a:solidFill>
                  <a:srgbClr val="FFFFFF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marR="0" lvl="7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Figtree"/>
              <a:buChar char="○"/>
              <a:defRPr sz="1600" i="0" u="none" strike="noStrike" cap="none">
                <a:solidFill>
                  <a:srgbClr val="FFFFFF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marR="0" lvl="8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Figtree"/>
              <a:buChar char="■"/>
              <a:defRPr sz="1600" i="0" u="none" strike="noStrike" cap="none">
                <a:solidFill>
                  <a:srgbClr val="FFFFFF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 Page Slide">
  <p:cSld name="Back Pag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g377d2555dfa_0_3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2033" y="5969233"/>
            <a:ext cx="2438938" cy="421567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g377d2555dfa_0_321"/>
          <p:cNvSpPr txBox="1">
            <a:spLocks noGrp="1"/>
          </p:cNvSpPr>
          <p:nvPr>
            <p:ph type="subTitle" idx="1"/>
          </p:nvPr>
        </p:nvSpPr>
        <p:spPr>
          <a:xfrm>
            <a:off x="357400" y="2092900"/>
            <a:ext cx="6344100" cy="18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900"/>
              <a:buFont typeface="Figtree SemiBold"/>
              <a:buNone/>
              <a:defRPr sz="5900">
                <a:solidFill>
                  <a:schemeClr val="lt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900"/>
              <a:buFont typeface="Figtree SemiBold"/>
              <a:buNone/>
              <a:defRPr sz="5900"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900"/>
              <a:buFont typeface="Figtree SemiBold"/>
              <a:buNone/>
              <a:defRPr sz="5900"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900"/>
              <a:buFont typeface="Figtree SemiBold"/>
              <a:buNone/>
              <a:defRPr sz="5900"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900"/>
              <a:buFont typeface="Figtree SemiBold"/>
              <a:buNone/>
              <a:defRPr sz="5900"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900"/>
              <a:buFont typeface="Figtree SemiBold"/>
              <a:buNone/>
              <a:defRPr sz="5900"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900"/>
              <a:buFont typeface="Figtree SemiBold"/>
              <a:buNone/>
              <a:defRPr sz="5900"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900"/>
              <a:buFont typeface="Figtree SemiBold"/>
              <a:buNone/>
              <a:defRPr sz="5900"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900"/>
              <a:buFont typeface="Figtree SemiBold"/>
              <a:buNone/>
              <a:defRPr sz="5900"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-grey">
  <p:cSld name="Blank-gre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-White">
  <p:cSld name="Content Slide-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g377d2555dfa_0_3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833" y="6101467"/>
            <a:ext cx="2414628" cy="3902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77d2555dfa_0_327"/>
          <p:cNvSpPr txBox="1">
            <a:spLocks noGrp="1"/>
          </p:cNvSpPr>
          <p:nvPr>
            <p:ph type="title"/>
          </p:nvPr>
        </p:nvSpPr>
        <p:spPr>
          <a:xfrm>
            <a:off x="550681" y="517912"/>
            <a:ext cx="11136900" cy="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25" tIns="27700" rIns="55425" bIns="27700" anchor="t" anchorCtr="0">
            <a:no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SzPts val="800"/>
              <a:buFont typeface="Figtree SemiBold"/>
              <a:buNone/>
              <a:defRPr sz="4000"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9pPr>
          </a:lstStyle>
          <a:p>
            <a:endParaRPr/>
          </a:p>
        </p:txBody>
      </p:sp>
      <p:sp>
        <p:nvSpPr>
          <p:cNvPr id="138" name="Google Shape;138;g377d2555dfa_0_327"/>
          <p:cNvSpPr txBox="1">
            <a:spLocks noGrp="1"/>
          </p:cNvSpPr>
          <p:nvPr>
            <p:ph type="body" idx="1"/>
          </p:nvPr>
        </p:nvSpPr>
        <p:spPr>
          <a:xfrm>
            <a:off x="552000" y="1303444"/>
            <a:ext cx="11136900" cy="43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000" tIns="28800" rIns="55425" bIns="27700" anchor="t" anchorCtr="0">
            <a:noAutofit/>
          </a:bodyPr>
          <a:lstStyle>
            <a:lvl1pPr marL="457200" marR="0" lvl="0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89E34"/>
              </a:buClr>
              <a:buSzPts val="2400"/>
              <a:buFont typeface="Figtree"/>
              <a:buChar char="●"/>
              <a:defRPr sz="2400">
                <a:latin typeface="Figtree"/>
                <a:ea typeface="Figtree"/>
                <a:cs typeface="Figtree"/>
                <a:sym typeface="Figtree"/>
              </a:defRPr>
            </a:lvl1pPr>
            <a:lvl2pPr marL="914400" marR="0" lvl="1" indent="-3619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89E34"/>
              </a:buClr>
              <a:buSzPts val="2100"/>
              <a:buFont typeface="Figtree"/>
              <a:buChar char="○"/>
              <a:defRPr sz="2100" i="0" u="none" strike="noStrike" cap="none">
                <a:latin typeface="Figtree"/>
                <a:ea typeface="Figtree"/>
                <a:cs typeface="Figtree"/>
                <a:sym typeface="Figtree"/>
              </a:defRPr>
            </a:lvl2pPr>
            <a:lvl3pPr marL="1371600" marR="0" lvl="2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89E34"/>
              </a:buClr>
              <a:buSzPts val="1900"/>
              <a:buFont typeface="Figtree"/>
              <a:buChar char="■"/>
              <a:defRPr sz="1900" i="0" u="none" strike="noStrike" cap="none">
                <a:latin typeface="Figtree"/>
                <a:ea typeface="Figtree"/>
                <a:cs typeface="Figtree"/>
                <a:sym typeface="Figtree"/>
              </a:defRPr>
            </a:lvl3pPr>
            <a:lvl4pPr marL="1828800" marR="0" lvl="3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89E34"/>
              </a:buClr>
              <a:buSzPts val="1600"/>
              <a:buFont typeface="Figtree"/>
              <a:buChar char="●"/>
              <a:defRPr sz="1600" i="0" u="none" strike="noStrike" cap="none">
                <a:latin typeface="Figtree"/>
                <a:ea typeface="Figtree"/>
                <a:cs typeface="Figtree"/>
                <a:sym typeface="Figtree"/>
              </a:defRPr>
            </a:lvl4pPr>
            <a:lvl5pPr marL="2286000" marR="0" lvl="4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Figtree"/>
              <a:buChar char="○"/>
              <a:defRPr sz="1600" i="0" u="none" strike="noStrike" cap="none">
                <a:latin typeface="Figtree"/>
                <a:ea typeface="Figtree"/>
                <a:cs typeface="Figtree"/>
                <a:sym typeface="Figtree"/>
              </a:defRPr>
            </a:lvl5pPr>
            <a:lvl6pPr marL="2743200" marR="0" lvl="5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Figtree"/>
              <a:buChar char="■"/>
              <a:defRPr sz="1600" i="0" u="none" strike="noStrike" cap="none">
                <a:latin typeface="Figtree"/>
                <a:ea typeface="Figtree"/>
                <a:cs typeface="Figtree"/>
                <a:sym typeface="Figtree"/>
              </a:defRPr>
            </a:lvl6pPr>
            <a:lvl7pPr marL="3200400" marR="0" lvl="6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Figtree"/>
              <a:buChar char="●"/>
              <a:defRPr sz="1600" i="0" u="none" strike="noStrike" cap="none">
                <a:latin typeface="Figtree"/>
                <a:ea typeface="Figtree"/>
                <a:cs typeface="Figtree"/>
                <a:sym typeface="Figtree"/>
              </a:defRPr>
            </a:lvl7pPr>
            <a:lvl8pPr marL="3657600" marR="0" lvl="7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Figtree"/>
              <a:buChar char="○"/>
              <a:defRPr sz="1600" i="0" u="none" strike="noStrike" cap="none">
                <a:latin typeface="Figtree"/>
                <a:ea typeface="Figtree"/>
                <a:cs typeface="Figtree"/>
                <a:sym typeface="Figtree"/>
              </a:defRPr>
            </a:lvl8pPr>
            <a:lvl9pPr marL="4114800" marR="0" lvl="8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Figtree"/>
              <a:buChar char="■"/>
              <a:defRPr sz="1600" i="0" u="none" strike="noStrike" cap="none"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pic>
        <p:nvPicPr>
          <p:cNvPr id="139" name="Google Shape;139;g377d2555dfa_0_3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833" y="6101467"/>
            <a:ext cx="2414628" cy="3902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E46962"/>
          </p15:clr>
        </p15:guide>
        <p15:guide id="2" pos="3840">
          <p15:clr>
            <a:srgbClr val="E46962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 1">
  <p:cSld name="OBJECT_1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77d2555dfa_0_331"/>
          <p:cNvSpPr txBox="1">
            <a:spLocks noGrp="1"/>
          </p:cNvSpPr>
          <p:nvPr>
            <p:ph type="title"/>
          </p:nvPr>
        </p:nvSpPr>
        <p:spPr>
          <a:xfrm>
            <a:off x="821059" y="309600"/>
            <a:ext cx="10515600" cy="7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  <a:defRPr sz="32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9pPr>
          </a:lstStyle>
          <a:p>
            <a:endParaRPr/>
          </a:p>
        </p:txBody>
      </p:sp>
      <p:sp>
        <p:nvSpPr>
          <p:cNvPr id="142" name="Google Shape;142;g377d2555dfa_0_331"/>
          <p:cNvSpPr txBox="1">
            <a:spLocks noGrp="1"/>
          </p:cNvSpPr>
          <p:nvPr>
            <p:ph type="body" idx="1"/>
          </p:nvPr>
        </p:nvSpPr>
        <p:spPr>
          <a:xfrm>
            <a:off x="820800" y="1364375"/>
            <a:ext cx="10515600" cy="48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457200" marR="0" lvl="0" indent="-4318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F7941C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40005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7941C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810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7941C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6195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7941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6195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7941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810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10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10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10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43" name="Google Shape;143;g377d2555dfa_0_3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17279" y="6016059"/>
            <a:ext cx="2847985" cy="4486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2" descr="A group of people in a hexagon shape&#10;&#10;AI-generated content may b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2"/>
          <p:cNvSpPr txBox="1">
            <a:spLocks noGrp="1"/>
          </p:cNvSpPr>
          <p:nvPr>
            <p:ph type="title"/>
          </p:nvPr>
        </p:nvSpPr>
        <p:spPr>
          <a:xfrm>
            <a:off x="536642" y="365125"/>
            <a:ext cx="9687128" cy="734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elvetica Neue"/>
              <a:buNone/>
              <a:defRPr sz="36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2"/>
          <p:cNvSpPr txBox="1">
            <a:spLocks noGrp="1"/>
          </p:cNvSpPr>
          <p:nvPr>
            <p:ph type="body" idx="1"/>
          </p:nvPr>
        </p:nvSpPr>
        <p:spPr>
          <a:xfrm>
            <a:off x="536642" y="1371599"/>
            <a:ext cx="10515600" cy="4288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7" name="Google Shape;37;p12" descr="A black rectangle with a white rectangle in the midd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r="37099"/>
          <a:stretch/>
        </p:blipFill>
        <p:spPr>
          <a:xfrm flipH="1">
            <a:off x="-1" y="5870039"/>
            <a:ext cx="1780097" cy="613847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12"/>
          <p:cNvSpPr txBox="1"/>
          <p:nvPr/>
        </p:nvSpPr>
        <p:spPr>
          <a:xfrm>
            <a:off x="396006" y="5983060"/>
            <a:ext cx="70640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9" name="Google Shape;39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6606168"/>
            <a:ext cx="12192001" cy="260870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12"/>
          <p:cNvSpPr txBox="1"/>
          <p:nvPr/>
        </p:nvSpPr>
        <p:spPr>
          <a:xfrm>
            <a:off x="190124" y="6626771"/>
            <a:ext cx="2661719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GEMS is an authorised FSP (FSP No 52861)</a:t>
            </a:r>
            <a:endParaRPr sz="9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1" name="Google Shape;41;p12"/>
          <p:cNvSpPr txBox="1"/>
          <p:nvPr/>
        </p:nvSpPr>
        <p:spPr>
          <a:xfrm>
            <a:off x="9340157" y="6626771"/>
            <a:ext cx="2661719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Working towards a healthier you</a:t>
            </a:r>
            <a:endParaRPr sz="9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13" descr="A group of people in a hexagon shape&#10;&#10;AI-generated content may b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" y="-9039"/>
            <a:ext cx="12192002" cy="6867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13" descr="A screenshot of a white background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 t="17928" r="32580" b="29910"/>
          <a:stretch/>
        </p:blipFill>
        <p:spPr>
          <a:xfrm>
            <a:off x="0" y="-9039"/>
            <a:ext cx="8219872" cy="3577263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13"/>
          <p:cNvSpPr/>
          <p:nvPr/>
        </p:nvSpPr>
        <p:spPr>
          <a:xfrm>
            <a:off x="4834647" y="-9039"/>
            <a:ext cx="2976664" cy="57984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6" name="Google Shape;46;p1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363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Helvetica Neue"/>
              <a:buNone/>
              <a:defRPr sz="54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body" idx="1"/>
          </p:nvPr>
        </p:nvSpPr>
        <p:spPr>
          <a:xfrm>
            <a:off x="831850" y="421597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pic>
        <p:nvPicPr>
          <p:cNvPr id="48" name="Google Shape;48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6606168"/>
            <a:ext cx="12192001" cy="26087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13"/>
          <p:cNvSpPr txBox="1"/>
          <p:nvPr/>
        </p:nvSpPr>
        <p:spPr>
          <a:xfrm>
            <a:off x="190124" y="6626771"/>
            <a:ext cx="2661719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GEMS is an authorised FSP (FSP No 52861)</a:t>
            </a:r>
            <a:endParaRPr sz="9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0" name="Google Shape;50;p13"/>
          <p:cNvSpPr txBox="1"/>
          <p:nvPr/>
        </p:nvSpPr>
        <p:spPr>
          <a:xfrm>
            <a:off x="9340157" y="6626771"/>
            <a:ext cx="2661719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Working towards a healthier you</a:t>
            </a:r>
            <a:endParaRPr sz="9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1" name="Google Shape;51;p13"/>
          <p:cNvSpPr/>
          <p:nvPr/>
        </p:nvSpPr>
        <p:spPr>
          <a:xfrm>
            <a:off x="9221821" y="-9039"/>
            <a:ext cx="2976664" cy="120225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2" name="Google Shape;52;p13" descr="A logo with a black background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12760" y="372800"/>
            <a:ext cx="2566480" cy="1309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4" descr="A group of people in a hexagon shape&#10;&#10;AI-generated content may b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6606168"/>
            <a:ext cx="12192001" cy="26087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4"/>
          <p:cNvSpPr txBox="1"/>
          <p:nvPr/>
        </p:nvSpPr>
        <p:spPr>
          <a:xfrm>
            <a:off x="190124" y="6626771"/>
            <a:ext cx="2661719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GEMS is an authorised FSP (FSP No 52861)</a:t>
            </a:r>
            <a:endParaRPr sz="9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7" name="Google Shape;57;p14"/>
          <p:cNvSpPr txBox="1"/>
          <p:nvPr/>
        </p:nvSpPr>
        <p:spPr>
          <a:xfrm>
            <a:off x="9340157" y="6626771"/>
            <a:ext cx="2661719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Working towards a healthier you</a:t>
            </a:r>
            <a:endParaRPr sz="9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8" name="Google Shape;58;p14"/>
          <p:cNvSpPr txBox="1">
            <a:spLocks noGrp="1"/>
          </p:cNvSpPr>
          <p:nvPr>
            <p:ph type="body" idx="1"/>
          </p:nvPr>
        </p:nvSpPr>
        <p:spPr>
          <a:xfrm>
            <a:off x="523672" y="1396419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body" idx="2"/>
          </p:nvPr>
        </p:nvSpPr>
        <p:spPr>
          <a:xfrm>
            <a:off x="5857672" y="1396419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0" name="Google Shape;60;p14" descr="A black rectangle with a white rectangle in the middl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r="37099"/>
          <a:stretch/>
        </p:blipFill>
        <p:spPr>
          <a:xfrm flipH="1">
            <a:off x="-1" y="5870039"/>
            <a:ext cx="1780097" cy="613847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4"/>
          <p:cNvSpPr txBox="1"/>
          <p:nvPr/>
        </p:nvSpPr>
        <p:spPr>
          <a:xfrm>
            <a:off x="396006" y="5983060"/>
            <a:ext cx="70640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536642" y="365125"/>
            <a:ext cx="9687128" cy="734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elvetica Neue"/>
              <a:buNone/>
              <a:defRPr sz="36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5" descr="A group of people in a hexagon shape&#10;&#10;AI-generated content may b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5" descr="A black rectangle with a white rectangle in the midd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r="37099"/>
          <a:stretch/>
        </p:blipFill>
        <p:spPr>
          <a:xfrm flipH="1">
            <a:off x="-1" y="5870039"/>
            <a:ext cx="1780097" cy="613847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5"/>
          <p:cNvSpPr txBox="1"/>
          <p:nvPr/>
        </p:nvSpPr>
        <p:spPr>
          <a:xfrm>
            <a:off x="396006" y="5983060"/>
            <a:ext cx="70640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7" name="Google Shape;67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6606168"/>
            <a:ext cx="12192001" cy="26087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5"/>
          <p:cNvSpPr txBox="1"/>
          <p:nvPr/>
        </p:nvSpPr>
        <p:spPr>
          <a:xfrm>
            <a:off x="190124" y="6626771"/>
            <a:ext cx="2661719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GEMS is an authorised FSP (FSP No 52861)</a:t>
            </a:r>
            <a:endParaRPr sz="9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9" name="Google Shape;69;p15"/>
          <p:cNvSpPr txBox="1"/>
          <p:nvPr/>
        </p:nvSpPr>
        <p:spPr>
          <a:xfrm>
            <a:off x="9340157" y="6626771"/>
            <a:ext cx="2661719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Working towards a healthier you</a:t>
            </a:r>
            <a:endParaRPr sz="9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536642" y="365125"/>
            <a:ext cx="9687128" cy="734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elvetica Neue"/>
              <a:buNone/>
              <a:defRPr sz="36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6" descr="A group of people in a hexagon shape&#10;&#10;AI-generated content may b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6" descr="A black rectangle with a white rectangle in the midd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r="37099"/>
          <a:stretch/>
        </p:blipFill>
        <p:spPr>
          <a:xfrm flipH="1">
            <a:off x="-1" y="5870039"/>
            <a:ext cx="1780097" cy="613847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6"/>
          <p:cNvSpPr txBox="1"/>
          <p:nvPr/>
        </p:nvSpPr>
        <p:spPr>
          <a:xfrm>
            <a:off x="396006" y="5983060"/>
            <a:ext cx="70640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5" name="Google Shape;75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6606168"/>
            <a:ext cx="12192001" cy="26087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6"/>
          <p:cNvSpPr txBox="1"/>
          <p:nvPr/>
        </p:nvSpPr>
        <p:spPr>
          <a:xfrm>
            <a:off x="190124" y="6626771"/>
            <a:ext cx="2661719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GEMS is an authorised FSP (FSP No 52861)</a:t>
            </a:r>
            <a:endParaRPr sz="9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7" name="Google Shape;77;p16"/>
          <p:cNvSpPr txBox="1"/>
          <p:nvPr/>
        </p:nvSpPr>
        <p:spPr>
          <a:xfrm>
            <a:off x="9340157" y="6626771"/>
            <a:ext cx="2661719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Working towards a healthier you</a:t>
            </a:r>
            <a:endParaRPr sz="9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-Black">
  <p:cSld name="Title and Content-Black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g377d2555dfa_0_9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933" y="6101467"/>
            <a:ext cx="2414433" cy="3902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-Grey">
  <p:cSld name="Graphs/Chart Slide-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g377d2555dfa_0_9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933" y="6101467"/>
            <a:ext cx="2414433" cy="390233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g377d2555dfa_0_998"/>
          <p:cNvSpPr txBox="1">
            <a:spLocks noGrp="1"/>
          </p:cNvSpPr>
          <p:nvPr>
            <p:ph type="title"/>
          </p:nvPr>
        </p:nvSpPr>
        <p:spPr>
          <a:xfrm>
            <a:off x="550681" y="517912"/>
            <a:ext cx="11136900" cy="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25" tIns="27700" rIns="55425" bIns="27700" anchor="t" anchorCtr="0">
            <a:norm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Figtree SemiBold"/>
              <a:buNone/>
              <a:defRPr sz="4000">
                <a:solidFill>
                  <a:srgbClr val="FFFFFF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 sz="11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 sz="11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 sz="11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 sz="11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 sz="11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 sz="11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 sz="11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 sz="11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g377d2555dfa_0_998"/>
          <p:cNvSpPr txBox="1">
            <a:spLocks noGrp="1"/>
          </p:cNvSpPr>
          <p:nvPr>
            <p:ph type="body" idx="1"/>
          </p:nvPr>
        </p:nvSpPr>
        <p:spPr>
          <a:xfrm>
            <a:off x="552000" y="1303444"/>
            <a:ext cx="11136900" cy="43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000" tIns="28800" rIns="55425" bIns="27700" anchor="t" anchorCtr="0">
            <a:normAutofit/>
          </a:bodyPr>
          <a:lstStyle>
            <a:lvl1pPr marL="457200" marR="0" lvl="0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Figtree"/>
              <a:buChar char="●"/>
              <a:defRPr sz="2400">
                <a:solidFill>
                  <a:srgbClr val="FFFFFF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marR="0" lvl="1" indent="-3619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Figtree"/>
              <a:buChar char="○"/>
              <a:defRPr sz="2100" i="0" u="none" strike="noStrike" cap="none">
                <a:solidFill>
                  <a:srgbClr val="FFFFFF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marR="0" lvl="2" indent="-355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Figtree"/>
              <a:buChar char="■"/>
              <a:defRPr i="0" u="none" strike="noStrike" cap="none">
                <a:solidFill>
                  <a:srgbClr val="FFFFFF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marR="0" lvl="3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Figtree"/>
              <a:buChar char="●"/>
              <a:defRPr sz="1600" i="0" u="none" strike="noStrike" cap="none">
                <a:solidFill>
                  <a:srgbClr val="FFFFFF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marR="0" lvl="4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Figtree"/>
              <a:buChar char="○"/>
              <a:defRPr sz="1600" i="0" u="none" strike="noStrike" cap="none">
                <a:solidFill>
                  <a:srgbClr val="FFFFFF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marR="0" lvl="5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Figtree"/>
              <a:buChar char="■"/>
              <a:defRPr sz="1600" i="0" u="none" strike="noStrike" cap="none">
                <a:solidFill>
                  <a:srgbClr val="FFFFFF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marR="0" lvl="6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Figtree"/>
              <a:buChar char="●"/>
              <a:defRPr sz="1600" i="0" u="none" strike="noStrike" cap="none">
                <a:solidFill>
                  <a:srgbClr val="FFFFFF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marR="0" lvl="7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Figtree"/>
              <a:buChar char="○"/>
              <a:defRPr sz="1600" i="0" u="none" strike="noStrike" cap="none">
                <a:solidFill>
                  <a:srgbClr val="FFFFFF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marR="0" lvl="8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Figtree"/>
              <a:buChar char="■"/>
              <a:defRPr sz="1600" i="0" u="none" strike="noStrike" cap="none">
                <a:solidFill>
                  <a:srgbClr val="FFFFFF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12.png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19.xml"/><Relationship Id="rId19" Type="http://schemas.openxmlformats.org/officeDocument/2006/relationships/slideLayout" Target="../slideLayouts/slideLayout28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  <a:defRPr sz="4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1">
            <a:alphaModFix/>
          </a:blip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77d2555dfa_0_198"/>
          <p:cNvSpPr/>
          <p:nvPr/>
        </p:nvSpPr>
        <p:spPr>
          <a:xfrm>
            <a:off x="259700" y="5548767"/>
            <a:ext cx="11836500" cy="11061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pic>
        <p:nvPicPr>
          <p:cNvPr id="212" name="Google Shape;212;g377d2555dfa_0_1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600" y="0"/>
            <a:ext cx="1097281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g377d2555dfa_0_198"/>
          <p:cNvSpPr/>
          <p:nvPr/>
        </p:nvSpPr>
        <p:spPr>
          <a:xfrm>
            <a:off x="9588400" y="0"/>
            <a:ext cx="2603700" cy="444300"/>
          </a:xfrm>
          <a:prstGeom prst="rect">
            <a:avLst/>
          </a:prstGeom>
          <a:solidFill>
            <a:srgbClr val="76EB9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latin typeface="Figtree"/>
                <a:ea typeface="Figtree"/>
                <a:cs typeface="Figtree"/>
                <a:sym typeface="Figtree"/>
              </a:rPr>
              <a:t>View Summary</a:t>
            </a:r>
            <a:endParaRPr sz="1300">
              <a:latin typeface="Figtree"/>
              <a:ea typeface="Figtree"/>
              <a:cs typeface="Figtree"/>
              <a:sym typeface="Figtree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77d2555dfa_0_205"/>
          <p:cNvSpPr/>
          <p:nvPr/>
        </p:nvSpPr>
        <p:spPr>
          <a:xfrm>
            <a:off x="259700" y="5548767"/>
            <a:ext cx="11836500" cy="11061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pic>
        <p:nvPicPr>
          <p:cNvPr id="220" name="Google Shape;220;g377d2555dfa_0_2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600" y="0"/>
            <a:ext cx="1097281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g377d2555dfa_0_205"/>
          <p:cNvSpPr/>
          <p:nvPr/>
        </p:nvSpPr>
        <p:spPr>
          <a:xfrm>
            <a:off x="9588400" y="0"/>
            <a:ext cx="2603700" cy="444300"/>
          </a:xfrm>
          <a:prstGeom prst="rect">
            <a:avLst/>
          </a:prstGeom>
          <a:solidFill>
            <a:srgbClr val="76EB9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latin typeface="Figtree"/>
                <a:ea typeface="Figtree"/>
                <a:cs typeface="Figtree"/>
                <a:sym typeface="Figtree"/>
              </a:rPr>
              <a:t>Nora AI option</a:t>
            </a:r>
            <a:endParaRPr sz="1300">
              <a:latin typeface="Figtree"/>
              <a:ea typeface="Figtree"/>
              <a:cs typeface="Figtree"/>
              <a:sym typeface="Figtree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377d2555dfa_0_212"/>
          <p:cNvSpPr/>
          <p:nvPr/>
        </p:nvSpPr>
        <p:spPr>
          <a:xfrm>
            <a:off x="259700" y="5548767"/>
            <a:ext cx="11836500" cy="11061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pic>
        <p:nvPicPr>
          <p:cNvPr id="228" name="Google Shape;228;g377d2555dfa_0_2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1500" y="0"/>
            <a:ext cx="1097281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g377d2555dfa_0_212"/>
          <p:cNvSpPr/>
          <p:nvPr/>
        </p:nvSpPr>
        <p:spPr>
          <a:xfrm>
            <a:off x="9588400" y="0"/>
            <a:ext cx="2603700" cy="444300"/>
          </a:xfrm>
          <a:prstGeom prst="rect">
            <a:avLst/>
          </a:prstGeom>
          <a:solidFill>
            <a:srgbClr val="76EB9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latin typeface="Figtree"/>
                <a:ea typeface="Figtree"/>
                <a:cs typeface="Figtree"/>
                <a:sym typeface="Figtree"/>
              </a:rPr>
              <a:t>Ambient AI note taking</a:t>
            </a:r>
            <a:endParaRPr sz="1300">
              <a:latin typeface="Figtree"/>
              <a:ea typeface="Figtree"/>
              <a:cs typeface="Figtree"/>
              <a:sym typeface="Figtree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77d2555dfa_0_219"/>
          <p:cNvSpPr/>
          <p:nvPr/>
        </p:nvSpPr>
        <p:spPr>
          <a:xfrm>
            <a:off x="259700" y="5548767"/>
            <a:ext cx="11836500" cy="11061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pic>
        <p:nvPicPr>
          <p:cNvPr id="236" name="Google Shape;236;g377d2555dfa_0_2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1500" y="0"/>
            <a:ext cx="1097281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g377d2555dfa_0_219"/>
          <p:cNvSpPr/>
          <p:nvPr/>
        </p:nvSpPr>
        <p:spPr>
          <a:xfrm>
            <a:off x="9588400" y="0"/>
            <a:ext cx="2603700" cy="444300"/>
          </a:xfrm>
          <a:prstGeom prst="rect">
            <a:avLst/>
          </a:prstGeom>
          <a:solidFill>
            <a:srgbClr val="76EB9E"/>
          </a:solidFill>
          <a:ln>
            <a:noFill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latin typeface="Figtree"/>
                <a:ea typeface="Figtree"/>
                <a:cs typeface="Figtree"/>
                <a:sym typeface="Figtree"/>
              </a:rPr>
              <a:t>Path Interpreter/Messenger</a:t>
            </a:r>
            <a:endParaRPr sz="1300">
              <a:latin typeface="Figtree"/>
              <a:ea typeface="Figtree"/>
              <a:cs typeface="Figtree"/>
              <a:sym typeface="Figtree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377d2555dfa_0_226"/>
          <p:cNvSpPr/>
          <p:nvPr/>
        </p:nvSpPr>
        <p:spPr>
          <a:xfrm>
            <a:off x="259700" y="5548767"/>
            <a:ext cx="11836500" cy="11061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pic>
        <p:nvPicPr>
          <p:cNvPr id="244" name="Google Shape;244;g377d2555dfa_0_2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1500" y="0"/>
            <a:ext cx="1097281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g377d2555dfa_0_226"/>
          <p:cNvSpPr/>
          <p:nvPr/>
        </p:nvSpPr>
        <p:spPr>
          <a:xfrm>
            <a:off x="9588400" y="0"/>
            <a:ext cx="2603700" cy="444300"/>
          </a:xfrm>
          <a:prstGeom prst="rect">
            <a:avLst/>
          </a:prstGeom>
          <a:solidFill>
            <a:srgbClr val="76EB9E"/>
          </a:solidFill>
          <a:ln>
            <a:noFill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latin typeface="Figtree"/>
                <a:ea typeface="Figtree"/>
                <a:cs typeface="Figtree"/>
                <a:sym typeface="Figtree"/>
              </a:rPr>
              <a:t>WhatsApp Patient Path Summary</a:t>
            </a:r>
            <a:endParaRPr sz="1300">
              <a:latin typeface="Figtree"/>
              <a:ea typeface="Figtree"/>
              <a:cs typeface="Figtree"/>
              <a:sym typeface="Figtree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377d2555dfa_0_233"/>
          <p:cNvSpPr/>
          <p:nvPr/>
        </p:nvSpPr>
        <p:spPr>
          <a:xfrm>
            <a:off x="259700" y="5548767"/>
            <a:ext cx="11836500" cy="11061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pic>
        <p:nvPicPr>
          <p:cNvPr id="252" name="Google Shape;252;g377d2555dfa_0_2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1467" y="38667"/>
            <a:ext cx="10849070" cy="6780669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g377d2555dfa_0_233"/>
          <p:cNvSpPr/>
          <p:nvPr/>
        </p:nvSpPr>
        <p:spPr>
          <a:xfrm>
            <a:off x="9588400" y="0"/>
            <a:ext cx="2603700" cy="444300"/>
          </a:xfrm>
          <a:prstGeom prst="rect">
            <a:avLst/>
          </a:prstGeom>
          <a:solidFill>
            <a:srgbClr val="76EB9E"/>
          </a:solidFill>
          <a:ln>
            <a:noFill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latin typeface="Figtree"/>
                <a:ea typeface="Figtree"/>
                <a:cs typeface="Figtree"/>
                <a:sym typeface="Figtree"/>
              </a:rPr>
              <a:t>Suggestive Meds</a:t>
            </a:r>
            <a:endParaRPr sz="1300">
              <a:latin typeface="Figtree"/>
              <a:ea typeface="Figtree"/>
              <a:cs typeface="Figtree"/>
              <a:sym typeface="Figtree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77d2555dfa_0_240"/>
          <p:cNvSpPr/>
          <p:nvPr/>
        </p:nvSpPr>
        <p:spPr>
          <a:xfrm>
            <a:off x="259700" y="5548767"/>
            <a:ext cx="11836500" cy="11061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pic>
        <p:nvPicPr>
          <p:cNvPr id="260" name="Google Shape;260;g377d2555dfa_0_2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1150" y="0"/>
            <a:ext cx="10889702" cy="6806067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g377d2555dfa_0_240"/>
          <p:cNvSpPr/>
          <p:nvPr/>
        </p:nvSpPr>
        <p:spPr>
          <a:xfrm>
            <a:off x="9588400" y="0"/>
            <a:ext cx="2603700" cy="444300"/>
          </a:xfrm>
          <a:prstGeom prst="rect">
            <a:avLst/>
          </a:prstGeom>
          <a:solidFill>
            <a:srgbClr val="76EB9E"/>
          </a:solidFill>
          <a:ln>
            <a:noFill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latin typeface="Figtree"/>
                <a:ea typeface="Figtree"/>
                <a:cs typeface="Figtree"/>
                <a:sym typeface="Figtree"/>
              </a:rPr>
              <a:t>SmartMeds</a:t>
            </a:r>
            <a:endParaRPr sz="1300">
              <a:latin typeface="Figtree"/>
              <a:ea typeface="Figtree"/>
              <a:cs typeface="Figtree"/>
              <a:sym typeface="Figtree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g377d2555dfa_0_2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8067" y="0"/>
            <a:ext cx="1101584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g377d2555dfa_0_247"/>
          <p:cNvSpPr/>
          <p:nvPr/>
        </p:nvSpPr>
        <p:spPr>
          <a:xfrm>
            <a:off x="259700" y="5548767"/>
            <a:ext cx="11836500" cy="11061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269" name="Google Shape;269;g377d2555dfa_0_247"/>
          <p:cNvSpPr/>
          <p:nvPr/>
        </p:nvSpPr>
        <p:spPr>
          <a:xfrm>
            <a:off x="9588400" y="0"/>
            <a:ext cx="2603700" cy="444300"/>
          </a:xfrm>
          <a:prstGeom prst="rect">
            <a:avLst/>
          </a:prstGeom>
          <a:solidFill>
            <a:srgbClr val="76EB9E"/>
          </a:solidFill>
          <a:ln>
            <a:noFill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latin typeface="Figtree"/>
                <a:ea typeface="Figtree"/>
                <a:cs typeface="Figtree"/>
                <a:sym typeface="Figtree"/>
              </a:rPr>
              <a:t>Patient Summary</a:t>
            </a:r>
            <a:endParaRPr sz="1300">
              <a:latin typeface="Figtree"/>
              <a:ea typeface="Figtree"/>
              <a:cs typeface="Figtree"/>
              <a:sym typeface="Figtree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g377d2555dfa_0_2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8067" y="0"/>
            <a:ext cx="11015864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g377d2555dfa_0_254"/>
          <p:cNvSpPr/>
          <p:nvPr/>
        </p:nvSpPr>
        <p:spPr>
          <a:xfrm>
            <a:off x="259700" y="5548767"/>
            <a:ext cx="11836500" cy="11061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277" name="Google Shape;277;g377d2555dfa_0_254"/>
          <p:cNvSpPr/>
          <p:nvPr/>
        </p:nvSpPr>
        <p:spPr>
          <a:xfrm>
            <a:off x="9588400" y="0"/>
            <a:ext cx="2603700" cy="444300"/>
          </a:xfrm>
          <a:prstGeom prst="rect">
            <a:avLst/>
          </a:prstGeom>
          <a:solidFill>
            <a:srgbClr val="76EB9E"/>
          </a:solidFill>
          <a:ln>
            <a:noFill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latin typeface="Figtree"/>
                <a:ea typeface="Figtree"/>
                <a:cs typeface="Figtree"/>
                <a:sym typeface="Figtree"/>
              </a:rPr>
              <a:t>WhatsApp Patient Summary</a:t>
            </a:r>
            <a:endParaRPr sz="1300">
              <a:latin typeface="Figtree"/>
              <a:ea typeface="Figtree"/>
              <a:cs typeface="Figtree"/>
              <a:sym typeface="Figtree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g377d2555dfa_0_2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2417" y="-49267"/>
            <a:ext cx="11007181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g377d2555dfa_0_261"/>
          <p:cNvSpPr/>
          <p:nvPr/>
        </p:nvSpPr>
        <p:spPr>
          <a:xfrm>
            <a:off x="259700" y="5548767"/>
            <a:ext cx="11836500" cy="11061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285" name="Google Shape;285;g377d2555dfa_0_261"/>
          <p:cNvSpPr/>
          <p:nvPr/>
        </p:nvSpPr>
        <p:spPr>
          <a:xfrm>
            <a:off x="9588400" y="0"/>
            <a:ext cx="2603700" cy="444300"/>
          </a:xfrm>
          <a:prstGeom prst="rect">
            <a:avLst/>
          </a:prstGeom>
          <a:solidFill>
            <a:srgbClr val="76EB9E"/>
          </a:solidFill>
          <a:ln>
            <a:noFill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latin typeface="Figtree"/>
                <a:ea typeface="Figtree"/>
                <a:cs typeface="Figtree"/>
                <a:sym typeface="Figtree"/>
              </a:rPr>
              <a:t>Referral</a:t>
            </a:r>
            <a:endParaRPr sz="1300">
              <a:latin typeface="Figtree"/>
              <a:ea typeface="Figtree"/>
              <a:cs typeface="Figtree"/>
              <a:sym typeface="Figtree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4"/>
          <p:cNvSpPr txBox="1">
            <a:spLocks noGrp="1"/>
          </p:cNvSpPr>
          <p:nvPr>
            <p:ph type="title"/>
          </p:nvPr>
        </p:nvSpPr>
        <p:spPr>
          <a:xfrm>
            <a:off x="-50" y="1481150"/>
            <a:ext cx="12192000" cy="23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Helvetica Neue"/>
              <a:buNone/>
            </a:pPr>
            <a:r>
              <a:rPr lang="en-US" sz="4800" b="1"/>
              <a:t>How AI Can Improve Clinical Outcomes</a:t>
            </a:r>
            <a:endParaRPr sz="2200" b="1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Helvetica Neue"/>
              <a:buNone/>
            </a:pPr>
            <a:endParaRPr sz="2200" b="1"/>
          </a:p>
        </p:txBody>
      </p:sp>
      <p:sp>
        <p:nvSpPr>
          <p:cNvPr id="155" name="Google Shape;155;p4"/>
          <p:cNvSpPr txBox="1">
            <a:spLocks noGrp="1"/>
          </p:cNvSpPr>
          <p:nvPr>
            <p:ph type="body" idx="1"/>
          </p:nvPr>
        </p:nvSpPr>
        <p:spPr>
          <a:xfrm>
            <a:off x="831850" y="406357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</a:pP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</a:pPr>
            <a:r>
              <a:rPr lang="en-US"/>
              <a:t>Case Study 1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</a:pPr>
            <a:endParaRPr sz="160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</a:pPr>
            <a:r>
              <a:rPr lang="en-US" sz="1600"/>
              <a:t>Luis da Silva - Healthbridge CEO</a:t>
            </a:r>
            <a:endParaRPr sz="160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</a:pP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g377d2555dfa_0_2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2417" y="0"/>
            <a:ext cx="11007181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g377d2555dfa_0_268"/>
          <p:cNvSpPr/>
          <p:nvPr/>
        </p:nvSpPr>
        <p:spPr>
          <a:xfrm>
            <a:off x="259700" y="5548767"/>
            <a:ext cx="11836500" cy="11061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293" name="Google Shape;293;g377d2555dfa_0_268"/>
          <p:cNvSpPr/>
          <p:nvPr/>
        </p:nvSpPr>
        <p:spPr>
          <a:xfrm>
            <a:off x="9588400" y="0"/>
            <a:ext cx="2603700" cy="444300"/>
          </a:xfrm>
          <a:prstGeom prst="rect">
            <a:avLst/>
          </a:prstGeom>
          <a:solidFill>
            <a:srgbClr val="76EB9E"/>
          </a:solidFill>
          <a:ln>
            <a:noFill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latin typeface="Figtree"/>
                <a:ea typeface="Figtree"/>
                <a:cs typeface="Figtree"/>
                <a:sym typeface="Figtree"/>
              </a:rPr>
              <a:t>Clinical Insights</a:t>
            </a:r>
            <a:endParaRPr sz="1300">
              <a:latin typeface="Figtree"/>
              <a:ea typeface="Figtree"/>
              <a:cs typeface="Figtree"/>
              <a:sym typeface="Figtree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377d2555dfa_0_725"/>
          <p:cNvSpPr txBox="1">
            <a:spLocks noGrp="1"/>
          </p:cNvSpPr>
          <p:nvPr>
            <p:ph type="body" idx="1"/>
          </p:nvPr>
        </p:nvSpPr>
        <p:spPr>
          <a:xfrm>
            <a:off x="536650" y="2438400"/>
            <a:ext cx="10515600" cy="2553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4000"/>
              <a:t>Lessons learnt</a:t>
            </a:r>
            <a:endParaRPr sz="40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377d2555dfa_0_742"/>
          <p:cNvSpPr txBox="1">
            <a:spLocks noGrp="1"/>
          </p:cNvSpPr>
          <p:nvPr>
            <p:ph type="title"/>
          </p:nvPr>
        </p:nvSpPr>
        <p:spPr>
          <a:xfrm>
            <a:off x="536642" y="365125"/>
            <a:ext cx="9687000" cy="734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The Job To Be Done</a:t>
            </a:r>
            <a:r>
              <a:rPr lang="en-US"/>
              <a:t> ≠ “AI”; ≠ ChatGPT</a:t>
            </a:r>
            <a:endParaRPr/>
          </a:p>
        </p:txBody>
      </p:sp>
      <p:pic>
        <p:nvPicPr>
          <p:cNvPr id="306" name="Google Shape;306;g377d2555dfa_0_742" title="Gemini_Generated_Image_pabpdppabpdppabp.jpeg"/>
          <p:cNvPicPr preferRelativeResize="0"/>
          <p:nvPr/>
        </p:nvPicPr>
        <p:blipFill rotWithShape="1">
          <a:blip r:embed="rId3">
            <a:alphaModFix/>
          </a:blip>
          <a:srcRect l="17526" r="23441"/>
          <a:stretch/>
        </p:blipFill>
        <p:spPr>
          <a:xfrm>
            <a:off x="870200" y="1437475"/>
            <a:ext cx="3494400" cy="3493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07" name="Google Shape;307;g377d2555dfa_0_742"/>
          <p:cNvSpPr txBox="1"/>
          <p:nvPr/>
        </p:nvSpPr>
        <p:spPr>
          <a:xfrm>
            <a:off x="5187600" y="1949400"/>
            <a:ext cx="4641900" cy="2744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89999" lvl="0" indent="-89999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 dirty="0">
                <a:latin typeface="Helvetica Neue"/>
                <a:ea typeface="Helvetica Neue"/>
                <a:cs typeface="Helvetica Neue"/>
                <a:sym typeface="Helvetica Neue"/>
              </a:rPr>
              <a:t>Intrinsic Cognitive Load </a:t>
            </a:r>
          </a:p>
          <a:p>
            <a:pPr marL="89999" lvl="0" indent="-89999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 dirty="0">
                <a:latin typeface="Helvetica Neue"/>
                <a:ea typeface="Helvetica Neue"/>
                <a:cs typeface="Helvetica Neue"/>
                <a:sym typeface="Helvetica Neue"/>
              </a:rPr>
              <a:t>   </a:t>
            </a:r>
            <a:r>
              <a:rPr lang="en-US" sz="1900" dirty="0">
                <a:latin typeface="Helvetica Neue"/>
                <a:ea typeface="Helvetica Neue"/>
                <a:cs typeface="Helvetica Neue"/>
                <a:sym typeface="Helvetica Neue"/>
              </a:rPr>
              <a:t>Understand patient complexity</a:t>
            </a:r>
            <a:endParaRPr sz="19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89999" lvl="0" indent="-89999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900" b="1" dirty="0">
                <a:latin typeface="Helvetica Neue"/>
                <a:ea typeface="Helvetica Neue"/>
                <a:cs typeface="Helvetica Neue"/>
                <a:sym typeface="Helvetica Neue"/>
              </a:rPr>
              <a:t>Extraneous Cognitive Load</a:t>
            </a:r>
            <a:endParaRPr lang="en-US" sz="19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89999" lvl="0" indent="-89999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900" dirty="0">
                <a:latin typeface="Helvetica Neue"/>
                <a:ea typeface="Helvetica Neue"/>
                <a:cs typeface="Helvetica Neue"/>
                <a:sym typeface="Helvetica Neue"/>
              </a:rPr>
              <a:t>   Navigate EHRs &amp; AI tools</a:t>
            </a:r>
            <a:endParaRPr sz="19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89999" lvl="0" indent="-89999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900" b="1" dirty="0">
                <a:latin typeface="Helvetica Neue"/>
                <a:ea typeface="Helvetica Neue"/>
                <a:cs typeface="Helvetica Neue"/>
                <a:sym typeface="Helvetica Neue"/>
              </a:rPr>
              <a:t>Germane Cognitive Load</a:t>
            </a:r>
          </a:p>
          <a:p>
            <a:pPr marL="89999" lvl="0" indent="-89999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900" b="1" dirty="0">
                <a:latin typeface="Helvetica Neue"/>
                <a:ea typeface="Helvetica Neue"/>
                <a:cs typeface="Helvetica Neue"/>
                <a:sym typeface="Helvetica Neue"/>
              </a:rPr>
              <a:t>   </a:t>
            </a:r>
            <a:r>
              <a:rPr lang="en-US" sz="1900" dirty="0">
                <a:latin typeface="Helvetica Neue"/>
                <a:ea typeface="Helvetica Neue"/>
                <a:cs typeface="Helvetica Neue"/>
                <a:sym typeface="Helvetica Neue"/>
              </a:rPr>
              <a:t>Learn and commit to long-term memory</a:t>
            </a:r>
            <a:endParaRPr sz="1900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308" name="Google Shape;308;g377d2555dfa_0_742"/>
          <p:cNvGrpSpPr/>
          <p:nvPr/>
        </p:nvGrpSpPr>
        <p:grpSpPr>
          <a:xfrm>
            <a:off x="4826179" y="2094775"/>
            <a:ext cx="342900" cy="1786144"/>
            <a:chOff x="4597579" y="1942375"/>
            <a:chExt cx="342900" cy="1786144"/>
          </a:xfrm>
        </p:grpSpPr>
        <p:sp>
          <p:nvSpPr>
            <p:cNvPr id="309" name="Google Shape;309;g377d2555dfa_0_742"/>
            <p:cNvSpPr/>
            <p:nvPr/>
          </p:nvSpPr>
          <p:spPr>
            <a:xfrm rot="10800000" flipH="1">
              <a:off x="4597579" y="2658742"/>
              <a:ext cx="342600" cy="3534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D920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gtree"/>
                <a:ea typeface="Figtree"/>
                <a:cs typeface="Figtree"/>
                <a:sym typeface="Figtree"/>
              </a:endParaRPr>
            </a:p>
          </p:txBody>
        </p:sp>
        <p:sp>
          <p:nvSpPr>
            <p:cNvPr id="310" name="Google Shape;310;g377d2555dfa_0_742"/>
            <p:cNvSpPr/>
            <p:nvPr/>
          </p:nvSpPr>
          <p:spPr>
            <a:xfrm>
              <a:off x="4597579" y="3375119"/>
              <a:ext cx="342600" cy="3534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1BA5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gtree"/>
                <a:ea typeface="Figtree"/>
                <a:cs typeface="Figtree"/>
                <a:sym typeface="Figtree"/>
              </a:endParaRPr>
            </a:p>
          </p:txBody>
        </p:sp>
        <p:sp>
          <p:nvSpPr>
            <p:cNvPr id="311" name="Google Shape;311;g377d2555dfa_0_742"/>
            <p:cNvSpPr/>
            <p:nvPr/>
          </p:nvSpPr>
          <p:spPr>
            <a:xfrm rot="10800000" flipH="1">
              <a:off x="4597579" y="1942375"/>
              <a:ext cx="342900" cy="3534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D920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gtree"/>
                <a:ea typeface="Figtree"/>
                <a:cs typeface="Figtree"/>
                <a:sym typeface="Figtree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377d2555dfa_0_756"/>
          <p:cNvSpPr txBox="1">
            <a:spLocks noGrp="1"/>
          </p:cNvSpPr>
          <p:nvPr>
            <p:ph type="title"/>
          </p:nvPr>
        </p:nvSpPr>
        <p:spPr>
          <a:xfrm>
            <a:off x="536642" y="365125"/>
            <a:ext cx="9687000" cy="734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AI, a new and ever evolving capability</a:t>
            </a:r>
            <a:endParaRPr/>
          </a:p>
        </p:txBody>
      </p:sp>
      <p:sp>
        <p:nvSpPr>
          <p:cNvPr id="318" name="Google Shape;318;g377d2555dfa_0_756"/>
          <p:cNvSpPr/>
          <p:nvPr/>
        </p:nvSpPr>
        <p:spPr>
          <a:xfrm>
            <a:off x="3104148" y="1107763"/>
            <a:ext cx="6196500" cy="4134900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txBody>
          <a:bodyPr spcFirstLastPara="1" wrap="square" lIns="111500" tIns="111500" rIns="111500" bIns="1115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7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319" name="Google Shape;319;g377d2555dfa_0_756"/>
          <p:cNvGrpSpPr/>
          <p:nvPr/>
        </p:nvGrpSpPr>
        <p:grpSpPr>
          <a:xfrm>
            <a:off x="3104049" y="1107705"/>
            <a:ext cx="4795223" cy="4134810"/>
            <a:chOff x="2697580" y="972149"/>
            <a:chExt cx="3931800" cy="3390300"/>
          </a:xfrm>
        </p:grpSpPr>
        <p:sp>
          <p:nvSpPr>
            <p:cNvPr id="320" name="Google Shape;320;g377d2555dfa_0_756"/>
            <p:cNvSpPr/>
            <p:nvPr/>
          </p:nvSpPr>
          <p:spPr>
            <a:xfrm>
              <a:off x="2697580" y="972149"/>
              <a:ext cx="3931800" cy="3390300"/>
            </a:xfrm>
            <a:prstGeom prst="roundRect">
              <a:avLst>
                <a:gd name="adj" fmla="val 399"/>
              </a:avLst>
            </a:prstGeom>
            <a:solidFill>
              <a:srgbClr val="F6F6F6"/>
            </a:solidFill>
            <a:ln>
              <a:noFill/>
            </a:ln>
          </p:spPr>
          <p:txBody>
            <a:bodyPr spcFirstLastPara="1" wrap="square" lIns="111500" tIns="111500" rIns="111500" bIns="1115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70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21" name="Google Shape;321;g377d2555dfa_0_756"/>
            <p:cNvPicPr preferRelativeResize="0"/>
            <p:nvPr/>
          </p:nvPicPr>
          <p:blipFill rotWithShape="1">
            <a:blip r:embed="rId3">
              <a:alphaModFix/>
            </a:blip>
            <a:srcRect l="-6931" t="-49478" r="-5592" b="-59115"/>
            <a:stretch/>
          </p:blipFill>
          <p:spPr>
            <a:xfrm>
              <a:off x="2741700" y="1000794"/>
              <a:ext cx="982184" cy="3213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22" name="Google Shape;322;g377d2555dfa_0_756"/>
          <p:cNvSpPr/>
          <p:nvPr/>
        </p:nvSpPr>
        <p:spPr>
          <a:xfrm>
            <a:off x="3234955" y="1655003"/>
            <a:ext cx="1754400" cy="1901400"/>
          </a:xfrm>
          <a:prstGeom prst="roundRect">
            <a:avLst>
              <a:gd name="adj" fmla="val 827"/>
            </a:avLst>
          </a:prstGeom>
          <a:solidFill>
            <a:srgbClr val="E3F2FD"/>
          </a:solidFill>
          <a:ln>
            <a:noFill/>
          </a:ln>
        </p:spPr>
        <p:txBody>
          <a:bodyPr spcFirstLastPara="1" wrap="square" lIns="111500" tIns="111500" rIns="111500" bIns="1115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707" b="0" i="0" u="none" strike="noStrike" cap="none">
              <a:solidFill>
                <a:srgbClr val="9E9E9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g377d2555dfa_0_756"/>
          <p:cNvSpPr txBox="1"/>
          <p:nvPr/>
        </p:nvSpPr>
        <p:spPr>
          <a:xfrm>
            <a:off x="3234956" y="1655003"/>
            <a:ext cx="959100" cy="2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1500" tIns="78050" rIns="0" bIns="0" anchor="t" anchorCtr="0">
            <a:noAutofit/>
          </a:bodyPr>
          <a:lstStyle/>
          <a:p>
            <a:pPr marL="0" marR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9E9E9E"/>
              </a:buClr>
              <a:buFont typeface="Roboto"/>
              <a:buNone/>
            </a:pPr>
            <a:r>
              <a:rPr lang="en-US" sz="914">
                <a:solidFill>
                  <a:srgbClr val="434343"/>
                </a:solidFill>
                <a:latin typeface="Figtree"/>
                <a:ea typeface="Figtree"/>
                <a:cs typeface="Figtree"/>
                <a:sym typeface="Figtree"/>
              </a:rPr>
              <a:t>Audio Endpoint</a:t>
            </a:r>
            <a:endParaRPr sz="914">
              <a:solidFill>
                <a:srgbClr val="434343"/>
              </a:solidFill>
              <a:latin typeface="Figtree"/>
              <a:ea typeface="Figtree"/>
              <a:cs typeface="Figtree"/>
              <a:sym typeface="Figtree"/>
            </a:endParaRPr>
          </a:p>
        </p:txBody>
      </p:sp>
      <p:grpSp>
        <p:nvGrpSpPr>
          <p:cNvPr id="324" name="Google Shape;324;g377d2555dfa_0_756"/>
          <p:cNvGrpSpPr/>
          <p:nvPr/>
        </p:nvGrpSpPr>
        <p:grpSpPr>
          <a:xfrm>
            <a:off x="5291022" y="2372631"/>
            <a:ext cx="1494651" cy="466131"/>
            <a:chOff x="4471313" y="1620583"/>
            <a:chExt cx="1322700" cy="382200"/>
          </a:xfrm>
        </p:grpSpPr>
        <p:sp>
          <p:nvSpPr>
            <p:cNvPr id="325" name="Google Shape;325;g377d2555dfa_0_756"/>
            <p:cNvSpPr/>
            <p:nvPr/>
          </p:nvSpPr>
          <p:spPr>
            <a:xfrm>
              <a:off x="4471313" y="1620583"/>
              <a:ext cx="1322700" cy="382200"/>
            </a:xfrm>
            <a:prstGeom prst="roundRect">
              <a:avLst>
                <a:gd name="adj" fmla="val 1674"/>
              </a:avLst>
            </a:prstGeom>
            <a:solidFill>
              <a:srgbClr val="FFFFFF"/>
            </a:solidFill>
            <a:ln>
              <a:noFill/>
            </a:ln>
            <a:effectLst>
              <a:outerShdw blurRad="23234" dist="7745" dir="5400000" algn="ctr" rotWithShape="0">
                <a:srgbClr val="000000">
                  <a:alpha val="44710"/>
                </a:srgbClr>
              </a:outerShdw>
            </a:effectLst>
          </p:spPr>
          <p:txBody>
            <a:bodyPr spcFirstLastPara="1" wrap="square" lIns="524150" tIns="89225" rIns="55750" bIns="89225" anchor="ctr" anchorCtr="0">
              <a:noAutofit/>
            </a:bodyPr>
            <a:lstStyle/>
            <a:p>
              <a:pPr marL="0" marR="0" lvl="0" indent="0" algn="l" rtl="0">
                <a:lnSpc>
                  <a:spcPct val="113333"/>
                </a:lnSpc>
                <a:spcBef>
                  <a:spcPts val="0"/>
                </a:spcBef>
                <a:spcAft>
                  <a:spcPts val="0"/>
                </a:spcAft>
                <a:buClr>
                  <a:srgbClr val="212121"/>
                </a:buClr>
                <a:buFont typeface="Roboto"/>
                <a:buNone/>
              </a:pPr>
              <a:r>
                <a:rPr lang="en-US" sz="914">
                  <a:solidFill>
                    <a:srgbClr val="212121"/>
                  </a:solidFill>
                  <a:latin typeface="Figtree"/>
                  <a:ea typeface="Figtree"/>
                  <a:cs typeface="Figtree"/>
                  <a:sym typeface="Figtree"/>
                </a:rPr>
                <a:t>Transcription</a:t>
              </a:r>
              <a:br>
                <a:rPr lang="en-US" sz="853" i="0" u="none" strike="noStrike" cap="none">
                  <a:solidFill>
                    <a:srgbClr val="212121"/>
                  </a:solidFill>
                  <a:latin typeface="Figtree"/>
                  <a:ea typeface="Figtree"/>
                  <a:cs typeface="Figtree"/>
                  <a:sym typeface="Figtree"/>
                </a:rPr>
              </a:br>
              <a:r>
                <a:rPr lang="en-US" sz="853">
                  <a:solidFill>
                    <a:srgbClr val="757575"/>
                  </a:solidFill>
                  <a:latin typeface="Figtree"/>
                  <a:ea typeface="Figtree"/>
                  <a:cs typeface="Figtree"/>
                  <a:sym typeface="Figtree"/>
                </a:rPr>
                <a:t>Chirp</a:t>
              </a:r>
              <a:endParaRPr sz="853">
                <a:solidFill>
                  <a:srgbClr val="757575"/>
                </a:solidFill>
                <a:latin typeface="Figtree"/>
                <a:ea typeface="Figtree"/>
                <a:cs typeface="Figtree"/>
                <a:sym typeface="Figtree"/>
              </a:endParaRPr>
            </a:p>
          </p:txBody>
        </p:sp>
        <p:pic>
          <p:nvPicPr>
            <p:cNvPr id="326" name="Google Shape;326;g377d2555dfa_0_75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578112" y="1699870"/>
              <a:ext cx="222075" cy="2220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27" name="Google Shape;327;g377d2555dfa_0_756"/>
          <p:cNvGrpSpPr/>
          <p:nvPr/>
        </p:nvGrpSpPr>
        <p:grpSpPr>
          <a:xfrm>
            <a:off x="338512" y="1898335"/>
            <a:ext cx="2041976" cy="1989655"/>
            <a:chOff x="338525" y="1756038"/>
            <a:chExt cx="1674300" cy="1631400"/>
          </a:xfrm>
        </p:grpSpPr>
        <p:sp>
          <p:nvSpPr>
            <p:cNvPr id="328" name="Google Shape;328;g377d2555dfa_0_756"/>
            <p:cNvSpPr/>
            <p:nvPr/>
          </p:nvSpPr>
          <p:spPr>
            <a:xfrm>
              <a:off x="338525" y="1756038"/>
              <a:ext cx="1674300" cy="1631400"/>
            </a:xfrm>
            <a:prstGeom prst="ellipse">
              <a:avLst/>
            </a:prstGeom>
            <a:solidFill>
              <a:srgbClr val="F7941C"/>
            </a:solidFill>
            <a:ln>
              <a:noFill/>
            </a:ln>
          </p:spPr>
          <p:txBody>
            <a:bodyPr spcFirstLastPara="1" wrap="square" lIns="111500" tIns="111500" rIns="111500" bIns="1115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07"/>
            </a:p>
          </p:txBody>
        </p:sp>
        <p:sp>
          <p:nvSpPr>
            <p:cNvPr id="329" name="Google Shape;329;g377d2555dfa_0_756"/>
            <p:cNvSpPr txBox="1"/>
            <p:nvPr/>
          </p:nvSpPr>
          <p:spPr>
            <a:xfrm>
              <a:off x="514925" y="1800374"/>
              <a:ext cx="1321500" cy="31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1500" tIns="66900" rIns="109775" bIns="0" anchor="ctr" anchorCtr="0">
              <a:noAutofit/>
            </a:bodyPr>
            <a:lstStyle/>
            <a:p>
              <a:pPr marL="0" marR="0" lvl="0" indent="0" algn="ctr" rtl="0">
                <a:lnSpc>
                  <a:spcPct val="142857"/>
                </a:lnSpc>
                <a:spcBef>
                  <a:spcPts val="0"/>
                </a:spcBef>
                <a:spcAft>
                  <a:spcPts val="0"/>
                </a:spcAft>
                <a:buClr>
                  <a:srgbClr val="9E9E9E"/>
                </a:buClr>
                <a:buFont typeface="Roboto"/>
                <a:buNone/>
              </a:pPr>
              <a:r>
                <a:rPr lang="en-US" sz="853">
                  <a:solidFill>
                    <a:srgbClr val="FFFFFF"/>
                  </a:solidFill>
                  <a:latin typeface="Figtree"/>
                  <a:ea typeface="Figtree"/>
                  <a:cs typeface="Figtree"/>
                  <a:sym typeface="Figtree"/>
                </a:rPr>
                <a:t>Healthbridge Clinical</a:t>
              </a:r>
              <a:endParaRPr sz="853">
                <a:solidFill>
                  <a:srgbClr val="FFFFFF"/>
                </a:solidFill>
                <a:latin typeface="Figtree"/>
                <a:ea typeface="Figtree"/>
                <a:cs typeface="Figtree"/>
                <a:sym typeface="Figtree"/>
              </a:endParaRPr>
            </a:p>
          </p:txBody>
        </p:sp>
        <p:grpSp>
          <p:nvGrpSpPr>
            <p:cNvPr id="330" name="Google Shape;330;g377d2555dfa_0_756"/>
            <p:cNvGrpSpPr/>
            <p:nvPr/>
          </p:nvGrpSpPr>
          <p:grpSpPr>
            <a:xfrm>
              <a:off x="924273" y="2084415"/>
              <a:ext cx="502800" cy="502800"/>
              <a:chOff x="433514" y="2354433"/>
              <a:chExt cx="502800" cy="502800"/>
            </a:xfrm>
          </p:grpSpPr>
          <p:sp>
            <p:nvSpPr>
              <p:cNvPr id="331" name="Google Shape;331;g377d2555dfa_0_756"/>
              <p:cNvSpPr/>
              <p:nvPr/>
            </p:nvSpPr>
            <p:spPr>
              <a:xfrm>
                <a:off x="433514" y="2354433"/>
                <a:ext cx="502800" cy="502800"/>
              </a:xfrm>
              <a:prstGeom prst="roundRect">
                <a:avLst>
                  <a:gd name="adj" fmla="val 10671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23234" dist="7745" dir="5400000" algn="ctr" rotWithShape="0">
                  <a:srgbClr val="000000">
                    <a:alpha val="44710"/>
                  </a:srgbClr>
                </a:outerShdw>
              </a:effectLst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121428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853" b="0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pic>
            <p:nvPicPr>
              <p:cNvPr id="332" name="Google Shape;332;g377d2555dfa_0_756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470090" y="2398133"/>
                <a:ext cx="429900" cy="4299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33" name="Google Shape;333;g377d2555dfa_0_756"/>
            <p:cNvSpPr/>
            <p:nvPr/>
          </p:nvSpPr>
          <p:spPr>
            <a:xfrm>
              <a:off x="924279" y="2729539"/>
              <a:ext cx="502800" cy="502800"/>
            </a:xfrm>
            <a:prstGeom prst="roundRect">
              <a:avLst>
                <a:gd name="adj" fmla="val 10670"/>
              </a:avLst>
            </a:prstGeom>
            <a:solidFill>
              <a:srgbClr val="FFFFFF"/>
            </a:solidFill>
            <a:ln>
              <a:noFill/>
            </a:ln>
            <a:effectLst>
              <a:outerShdw blurRad="23234" dist="7745" dir="5400000" algn="ctr" rotWithShape="0">
                <a:srgbClr val="000000">
                  <a:alpha val="44710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2142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853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334" name="Google Shape;334;g377d2555dfa_0_75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60854" y="2773239"/>
              <a:ext cx="429900" cy="429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35" name="Google Shape;335;g377d2555dfa_0_756"/>
          <p:cNvGrpSpPr/>
          <p:nvPr/>
        </p:nvGrpSpPr>
        <p:grpSpPr>
          <a:xfrm>
            <a:off x="3336061" y="1921253"/>
            <a:ext cx="1568847" cy="472014"/>
            <a:chOff x="2413276" y="2381400"/>
            <a:chExt cx="1501721" cy="431654"/>
          </a:xfrm>
        </p:grpSpPr>
        <p:grpSp>
          <p:nvGrpSpPr>
            <p:cNvPr id="336" name="Google Shape;336;g377d2555dfa_0_756"/>
            <p:cNvGrpSpPr/>
            <p:nvPr/>
          </p:nvGrpSpPr>
          <p:grpSpPr>
            <a:xfrm>
              <a:off x="2413276" y="2381400"/>
              <a:ext cx="1501721" cy="431654"/>
              <a:chOff x="7365811" y="2733537"/>
              <a:chExt cx="1208920" cy="431654"/>
            </a:xfrm>
          </p:grpSpPr>
          <p:sp>
            <p:nvSpPr>
              <p:cNvPr id="337" name="Google Shape;337;g377d2555dfa_0_756"/>
              <p:cNvSpPr/>
              <p:nvPr/>
            </p:nvSpPr>
            <p:spPr>
              <a:xfrm>
                <a:off x="7422731" y="2788391"/>
                <a:ext cx="1152000" cy="376800"/>
              </a:xfrm>
              <a:prstGeom prst="roundRect">
                <a:avLst>
                  <a:gd name="adj" fmla="val 1674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23234" dist="7745" dir="5400000" algn="ctr" rotWithShape="0">
                  <a:srgbClr val="000000">
                    <a:alpha val="44710"/>
                  </a:srgbClr>
                </a:outerShdw>
              </a:effectLst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21428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853" b="0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338" name="Google Shape;338;g377d2555dfa_0_756"/>
              <p:cNvSpPr/>
              <p:nvPr/>
            </p:nvSpPr>
            <p:spPr>
              <a:xfrm>
                <a:off x="7365811" y="2733537"/>
                <a:ext cx="1151700" cy="382200"/>
              </a:xfrm>
              <a:prstGeom prst="roundRect">
                <a:avLst>
                  <a:gd name="adj" fmla="val 1674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46468" dist="15489" dir="5400000" algn="ctr" rotWithShape="0">
                  <a:srgbClr val="000000">
                    <a:alpha val="44710"/>
                  </a:srgbClr>
                </a:outerShdw>
              </a:effectLst>
            </p:spPr>
            <p:txBody>
              <a:bodyPr spcFirstLastPara="1" wrap="square" lIns="524150" tIns="89225" rIns="55750" bIns="89225" anchor="ctr" anchorCtr="0">
                <a:noAutofit/>
              </a:bodyPr>
              <a:lstStyle/>
              <a:p>
                <a:pPr marL="0" marR="0" lvl="0" indent="0" algn="l" rtl="0">
                  <a:lnSpc>
                    <a:spcPct val="113333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12121"/>
                  </a:buClr>
                  <a:buFont typeface="Roboto"/>
                  <a:buNone/>
                </a:pPr>
                <a:r>
                  <a:rPr lang="en-US" sz="914">
                    <a:solidFill>
                      <a:srgbClr val="212121"/>
                    </a:solidFill>
                    <a:latin typeface="Figtree"/>
                    <a:ea typeface="Figtree"/>
                    <a:cs typeface="Figtree"/>
                    <a:sym typeface="Figtree"/>
                  </a:rPr>
                  <a:t>Streaming Audio</a:t>
                </a:r>
                <a:br>
                  <a:rPr lang="en-US" sz="853" i="0" u="none" strike="noStrike" cap="none">
                    <a:solidFill>
                      <a:srgbClr val="212121"/>
                    </a:solidFill>
                    <a:latin typeface="Figtree"/>
                    <a:ea typeface="Figtree"/>
                    <a:cs typeface="Figtree"/>
                    <a:sym typeface="Figtree"/>
                  </a:rPr>
                </a:br>
                <a:r>
                  <a:rPr lang="en-US" sz="853" i="0" u="none" strike="noStrike" cap="none">
                    <a:solidFill>
                      <a:srgbClr val="757575"/>
                    </a:solidFill>
                    <a:latin typeface="Figtree"/>
                    <a:ea typeface="Figtree"/>
                    <a:cs typeface="Figtree"/>
                    <a:sym typeface="Figtree"/>
                  </a:rPr>
                  <a:t>Cloud Functions</a:t>
                </a:r>
                <a:endParaRPr sz="1707">
                  <a:latin typeface="Figtree"/>
                  <a:ea typeface="Figtree"/>
                  <a:cs typeface="Figtree"/>
                  <a:sym typeface="Figtree"/>
                </a:endParaRPr>
              </a:p>
            </p:txBody>
          </p:sp>
        </p:grpSp>
        <p:pic>
          <p:nvPicPr>
            <p:cNvPr id="339" name="Google Shape;339;g377d2555dfa_0_756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2474325" y="2466938"/>
              <a:ext cx="262042" cy="2351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40" name="Google Shape;340;g377d2555dfa_0_756"/>
          <p:cNvGrpSpPr/>
          <p:nvPr/>
        </p:nvGrpSpPr>
        <p:grpSpPr>
          <a:xfrm>
            <a:off x="3336165" y="2437282"/>
            <a:ext cx="1494588" cy="471985"/>
            <a:chOff x="3089965" y="2080575"/>
            <a:chExt cx="1151100" cy="387000"/>
          </a:xfrm>
        </p:grpSpPr>
        <p:sp>
          <p:nvSpPr>
            <p:cNvPr id="341" name="Google Shape;341;g377d2555dfa_0_756"/>
            <p:cNvSpPr/>
            <p:nvPr/>
          </p:nvSpPr>
          <p:spPr>
            <a:xfrm>
              <a:off x="3089965" y="2080575"/>
              <a:ext cx="1151100" cy="387000"/>
            </a:xfrm>
            <a:prstGeom prst="roundRect">
              <a:avLst>
                <a:gd name="adj" fmla="val 1674"/>
              </a:avLst>
            </a:prstGeom>
            <a:solidFill>
              <a:srgbClr val="FFFFFF"/>
            </a:solidFill>
            <a:ln>
              <a:noFill/>
            </a:ln>
            <a:effectLst>
              <a:outerShdw blurRad="23234" dist="7745" dir="5400000" algn="ctr" rotWithShape="0">
                <a:srgbClr val="000000">
                  <a:alpha val="44710"/>
                </a:srgbClr>
              </a:outerShdw>
            </a:effectLst>
          </p:spPr>
          <p:txBody>
            <a:bodyPr spcFirstLastPara="1" wrap="square" lIns="524150" tIns="144950" rIns="55750" bIns="178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Roboto"/>
                <a:buNone/>
              </a:pPr>
              <a:r>
                <a:rPr lang="en-US" sz="853" i="0" u="none" strike="noStrike" cap="none">
                  <a:solidFill>
                    <a:srgbClr val="757575"/>
                  </a:solidFill>
                  <a:latin typeface="Figtree"/>
                  <a:ea typeface="Figtree"/>
                  <a:cs typeface="Figtree"/>
                  <a:sym typeface="Figtree"/>
                </a:rPr>
                <a:t>Monitoring</a:t>
              </a:r>
              <a:endParaRPr sz="853" i="0" u="none" strike="noStrike" cap="none">
                <a:solidFill>
                  <a:srgbClr val="757575"/>
                </a:solidFill>
                <a:latin typeface="Figtree"/>
                <a:ea typeface="Figtree"/>
                <a:cs typeface="Figtree"/>
                <a:sym typeface="Figtree"/>
              </a:endParaRPr>
            </a:p>
          </p:txBody>
        </p:sp>
        <p:pic>
          <p:nvPicPr>
            <p:cNvPr id="342" name="Google Shape;342;g377d2555dfa_0_75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3192384" y="2188350"/>
              <a:ext cx="263400" cy="18293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43" name="Google Shape;343;g377d2555dfa_0_756"/>
          <p:cNvGrpSpPr/>
          <p:nvPr/>
        </p:nvGrpSpPr>
        <p:grpSpPr>
          <a:xfrm>
            <a:off x="3336084" y="2979882"/>
            <a:ext cx="1494588" cy="471985"/>
            <a:chOff x="3085515" y="2537425"/>
            <a:chExt cx="1151100" cy="387000"/>
          </a:xfrm>
        </p:grpSpPr>
        <p:sp>
          <p:nvSpPr>
            <p:cNvPr id="344" name="Google Shape;344;g377d2555dfa_0_756"/>
            <p:cNvSpPr/>
            <p:nvPr/>
          </p:nvSpPr>
          <p:spPr>
            <a:xfrm>
              <a:off x="3085515" y="2537425"/>
              <a:ext cx="1151100" cy="387000"/>
            </a:xfrm>
            <a:prstGeom prst="roundRect">
              <a:avLst>
                <a:gd name="adj" fmla="val 1674"/>
              </a:avLst>
            </a:prstGeom>
            <a:solidFill>
              <a:srgbClr val="FFFFFF"/>
            </a:solidFill>
            <a:ln>
              <a:noFill/>
            </a:ln>
            <a:effectLst>
              <a:outerShdw blurRad="23234" dist="7745" dir="5400000" algn="ctr" rotWithShape="0">
                <a:srgbClr val="000000">
                  <a:alpha val="44710"/>
                </a:srgbClr>
              </a:outerShdw>
            </a:effectLst>
          </p:spPr>
          <p:txBody>
            <a:bodyPr spcFirstLastPara="1" wrap="square" lIns="524150" tIns="144950" rIns="55750" bIns="178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Roboto"/>
                <a:buNone/>
              </a:pPr>
              <a:r>
                <a:rPr lang="en-US" sz="853" i="0" u="none" strike="noStrike" cap="none">
                  <a:solidFill>
                    <a:srgbClr val="757575"/>
                  </a:solidFill>
                  <a:latin typeface="Figtree"/>
                  <a:ea typeface="Figtree"/>
                  <a:cs typeface="Figtree"/>
                  <a:sym typeface="Figtree"/>
                </a:rPr>
                <a:t>Logging</a:t>
              </a:r>
              <a:endParaRPr sz="853" i="0" u="none" strike="noStrike" cap="none">
                <a:solidFill>
                  <a:srgbClr val="757575"/>
                </a:solidFill>
                <a:latin typeface="Figtree"/>
                <a:ea typeface="Figtree"/>
                <a:cs typeface="Figtree"/>
                <a:sym typeface="Figtree"/>
              </a:endParaRPr>
            </a:p>
          </p:txBody>
        </p:sp>
        <p:pic>
          <p:nvPicPr>
            <p:cNvPr id="345" name="Google Shape;345;g377d2555dfa_0_756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3179962" y="2608032"/>
              <a:ext cx="242325" cy="24234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46" name="Google Shape;346;g377d2555dfa_0_756"/>
          <p:cNvGrpSpPr/>
          <p:nvPr/>
        </p:nvGrpSpPr>
        <p:grpSpPr>
          <a:xfrm>
            <a:off x="5313547" y="4044894"/>
            <a:ext cx="1494620" cy="466131"/>
            <a:chOff x="2541950" y="1409475"/>
            <a:chExt cx="1225500" cy="382200"/>
          </a:xfrm>
        </p:grpSpPr>
        <p:sp>
          <p:nvSpPr>
            <p:cNvPr id="347" name="Google Shape;347;g377d2555dfa_0_756"/>
            <p:cNvSpPr/>
            <p:nvPr/>
          </p:nvSpPr>
          <p:spPr>
            <a:xfrm>
              <a:off x="2541950" y="1409475"/>
              <a:ext cx="1225500" cy="382200"/>
            </a:xfrm>
            <a:prstGeom prst="roundRect">
              <a:avLst>
                <a:gd name="adj" fmla="val 1674"/>
              </a:avLst>
            </a:prstGeom>
            <a:solidFill>
              <a:srgbClr val="FFFFFF"/>
            </a:solidFill>
            <a:ln>
              <a:noFill/>
            </a:ln>
            <a:effectLst>
              <a:outerShdw blurRad="23234" dist="7745" dir="5400000" algn="ctr" rotWithShape="0">
                <a:srgbClr val="000000">
                  <a:alpha val="44710"/>
                </a:srgbClr>
              </a:outerShdw>
            </a:effectLst>
          </p:spPr>
          <p:txBody>
            <a:bodyPr spcFirstLastPara="1" wrap="square" lIns="524150" tIns="89225" rIns="55750" bIns="89225" anchor="ctr" anchorCtr="0">
              <a:noAutofit/>
            </a:bodyPr>
            <a:lstStyle/>
            <a:p>
              <a:pPr marL="0" marR="0" lvl="0" indent="0" algn="l" rtl="0">
                <a:lnSpc>
                  <a:spcPct val="113333"/>
                </a:lnSpc>
                <a:spcBef>
                  <a:spcPts val="0"/>
                </a:spcBef>
                <a:spcAft>
                  <a:spcPts val="0"/>
                </a:spcAft>
                <a:buClr>
                  <a:srgbClr val="212121"/>
                </a:buClr>
                <a:buFont typeface="Roboto"/>
                <a:buNone/>
              </a:pPr>
              <a:r>
                <a:rPr lang="en-US" sz="914">
                  <a:solidFill>
                    <a:srgbClr val="212121"/>
                  </a:solidFill>
                  <a:latin typeface="Figtree"/>
                  <a:ea typeface="Figtree"/>
                  <a:cs typeface="Figtree"/>
                  <a:sym typeface="Figtree"/>
                </a:rPr>
                <a:t>Analytics store</a:t>
              </a:r>
              <a:br>
                <a:rPr lang="en-US" sz="853" i="0" u="none" strike="noStrike" cap="none">
                  <a:solidFill>
                    <a:srgbClr val="212121"/>
                  </a:solidFill>
                  <a:latin typeface="Figtree"/>
                  <a:ea typeface="Figtree"/>
                  <a:cs typeface="Figtree"/>
                  <a:sym typeface="Figtree"/>
                </a:rPr>
              </a:br>
              <a:r>
                <a:rPr lang="en-US" sz="853" i="0" u="none" strike="noStrike" cap="none">
                  <a:solidFill>
                    <a:srgbClr val="757575"/>
                  </a:solidFill>
                  <a:latin typeface="Figtree"/>
                  <a:ea typeface="Figtree"/>
                  <a:cs typeface="Figtree"/>
                  <a:sym typeface="Figtree"/>
                </a:rPr>
                <a:t>BigQuery</a:t>
              </a:r>
              <a:endParaRPr sz="853" i="0" u="none" strike="noStrike" cap="none">
                <a:solidFill>
                  <a:srgbClr val="757575"/>
                </a:solidFill>
                <a:latin typeface="Figtree"/>
                <a:ea typeface="Figtree"/>
                <a:cs typeface="Figtree"/>
                <a:sym typeface="Figtree"/>
              </a:endParaRPr>
            </a:p>
          </p:txBody>
        </p:sp>
        <p:pic>
          <p:nvPicPr>
            <p:cNvPr id="348" name="Google Shape;348;g377d2555dfa_0_756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2618562" y="1491075"/>
              <a:ext cx="242325" cy="2423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49" name="Google Shape;349;g377d2555dfa_0_756"/>
          <p:cNvGrpSpPr/>
          <p:nvPr/>
        </p:nvGrpSpPr>
        <p:grpSpPr>
          <a:xfrm>
            <a:off x="3366378" y="4044801"/>
            <a:ext cx="1494588" cy="466131"/>
            <a:chOff x="2796375" y="3532525"/>
            <a:chExt cx="1151100" cy="382200"/>
          </a:xfrm>
        </p:grpSpPr>
        <p:sp>
          <p:nvSpPr>
            <p:cNvPr id="350" name="Google Shape;350;g377d2555dfa_0_756"/>
            <p:cNvSpPr/>
            <p:nvPr/>
          </p:nvSpPr>
          <p:spPr>
            <a:xfrm>
              <a:off x="2796375" y="3532525"/>
              <a:ext cx="1151100" cy="382200"/>
            </a:xfrm>
            <a:prstGeom prst="roundRect">
              <a:avLst>
                <a:gd name="adj" fmla="val 1674"/>
              </a:avLst>
            </a:prstGeom>
            <a:solidFill>
              <a:srgbClr val="FFFFFF"/>
            </a:solidFill>
            <a:ln>
              <a:noFill/>
            </a:ln>
            <a:effectLst>
              <a:outerShdw blurRad="23234" dist="7745" dir="5400000" algn="ctr" rotWithShape="0">
                <a:srgbClr val="000000">
                  <a:alpha val="44710"/>
                </a:srgbClr>
              </a:outerShdw>
            </a:effectLst>
          </p:spPr>
          <p:txBody>
            <a:bodyPr spcFirstLastPara="1" wrap="square" lIns="524150" tIns="89225" rIns="55750" bIns="89225" anchor="ctr" anchorCtr="0">
              <a:noAutofit/>
            </a:bodyPr>
            <a:lstStyle/>
            <a:p>
              <a:pPr marL="0" marR="0" lvl="0" indent="0" algn="l" rtl="0">
                <a:lnSpc>
                  <a:spcPct val="113333"/>
                </a:lnSpc>
                <a:spcBef>
                  <a:spcPts val="0"/>
                </a:spcBef>
                <a:spcAft>
                  <a:spcPts val="0"/>
                </a:spcAft>
                <a:buClr>
                  <a:srgbClr val="212121"/>
                </a:buClr>
                <a:buFont typeface="Roboto"/>
                <a:buNone/>
              </a:pPr>
              <a:r>
                <a:rPr lang="en-US" sz="914">
                  <a:solidFill>
                    <a:srgbClr val="212121"/>
                  </a:solidFill>
                  <a:latin typeface="Figtree"/>
                  <a:ea typeface="Figtree"/>
                  <a:cs typeface="Figtree"/>
                  <a:sym typeface="Figtree"/>
                </a:rPr>
                <a:t>Audio storage</a:t>
              </a:r>
              <a:br>
                <a:rPr lang="en-US" sz="853" i="0" u="none" strike="noStrike" cap="none">
                  <a:solidFill>
                    <a:srgbClr val="212121"/>
                  </a:solidFill>
                  <a:latin typeface="Figtree"/>
                  <a:ea typeface="Figtree"/>
                  <a:cs typeface="Figtree"/>
                  <a:sym typeface="Figtree"/>
                </a:rPr>
              </a:br>
              <a:r>
                <a:rPr lang="en-US" sz="853" i="0" u="none" strike="noStrike" cap="none">
                  <a:solidFill>
                    <a:srgbClr val="757575"/>
                  </a:solidFill>
                  <a:latin typeface="Figtree"/>
                  <a:ea typeface="Figtree"/>
                  <a:cs typeface="Figtree"/>
                  <a:sym typeface="Figtree"/>
                </a:rPr>
                <a:t>Cloud Storage</a:t>
              </a:r>
              <a:endParaRPr sz="853" i="0" u="none" strike="noStrike" cap="none">
                <a:solidFill>
                  <a:srgbClr val="757575"/>
                </a:solidFill>
                <a:latin typeface="Figtree"/>
                <a:ea typeface="Figtree"/>
                <a:cs typeface="Figtree"/>
                <a:sym typeface="Figtree"/>
              </a:endParaRPr>
            </a:p>
          </p:txBody>
        </p:sp>
        <p:pic>
          <p:nvPicPr>
            <p:cNvPr id="351" name="Google Shape;351;g377d2555dfa_0_756"/>
            <p:cNvPicPr preferRelativeResize="0"/>
            <p:nvPr/>
          </p:nvPicPr>
          <p:blipFill rotWithShape="1">
            <a:blip r:embed="rId11">
              <a:alphaModFix/>
            </a:blip>
            <a:srcRect l="7620" r="-7620"/>
            <a:stretch/>
          </p:blipFill>
          <p:spPr>
            <a:xfrm>
              <a:off x="2938799" y="3631766"/>
              <a:ext cx="216500" cy="174403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352" name="Google Shape;352;g377d2555dfa_0_756"/>
          <p:cNvCxnSpPr>
            <a:stCxn id="322" idx="2"/>
            <a:endCxn id="350" idx="0"/>
          </p:cNvCxnSpPr>
          <p:nvPr/>
        </p:nvCxnSpPr>
        <p:spPr>
          <a:xfrm rot="-5400000" flipH="1">
            <a:off x="3868705" y="3799853"/>
            <a:ext cx="488400" cy="1500"/>
          </a:xfrm>
          <a:prstGeom prst="bentConnector3">
            <a:avLst>
              <a:gd name="adj1" fmla="val 49994"/>
            </a:avLst>
          </a:prstGeom>
          <a:noFill/>
          <a:ln w="11625" cap="flat" cmpd="sng">
            <a:solidFill>
              <a:srgbClr val="3A7DF0"/>
            </a:solidFill>
            <a:prstDash val="solid"/>
            <a:round/>
            <a:headEnd type="none" w="sm" len="sm"/>
            <a:tailEnd type="triangle" w="sm" len="sm"/>
          </a:ln>
        </p:spPr>
      </p:cxnSp>
      <p:cxnSp>
        <p:nvCxnSpPr>
          <p:cNvPr id="353" name="Google Shape;353;g377d2555dfa_0_756"/>
          <p:cNvCxnSpPr>
            <a:stCxn id="322" idx="2"/>
            <a:endCxn id="347" idx="0"/>
          </p:cNvCxnSpPr>
          <p:nvPr/>
        </p:nvCxnSpPr>
        <p:spPr>
          <a:xfrm rot="-5400000" flipH="1">
            <a:off x="4842355" y="2826203"/>
            <a:ext cx="488400" cy="1948800"/>
          </a:xfrm>
          <a:prstGeom prst="bentConnector3">
            <a:avLst>
              <a:gd name="adj1" fmla="val 49994"/>
            </a:avLst>
          </a:prstGeom>
          <a:noFill/>
          <a:ln w="11625" cap="flat" cmpd="sng">
            <a:solidFill>
              <a:srgbClr val="3A7DF0"/>
            </a:solidFill>
            <a:prstDash val="solid"/>
            <a:round/>
            <a:headEnd type="none" w="sm" len="sm"/>
            <a:tailEnd type="triangle" w="sm" len="sm"/>
          </a:ln>
        </p:spPr>
      </p:cxnSp>
      <p:cxnSp>
        <p:nvCxnSpPr>
          <p:cNvPr id="354" name="Google Shape;354;g377d2555dfa_0_756"/>
          <p:cNvCxnSpPr>
            <a:stCxn id="331" idx="3"/>
            <a:endCxn id="322" idx="1"/>
          </p:cNvCxnSpPr>
          <p:nvPr/>
        </p:nvCxnSpPr>
        <p:spPr>
          <a:xfrm>
            <a:off x="1666105" y="2605432"/>
            <a:ext cx="1568700" cy="600"/>
          </a:xfrm>
          <a:prstGeom prst="bentConnector3">
            <a:avLst>
              <a:gd name="adj1" fmla="val 49995"/>
            </a:avLst>
          </a:prstGeom>
          <a:noFill/>
          <a:ln w="19050" cap="flat" cmpd="sng">
            <a:solidFill>
              <a:srgbClr val="1BA54B"/>
            </a:solidFill>
            <a:prstDash val="solid"/>
            <a:round/>
            <a:headEnd type="oval" w="sm" len="sm"/>
            <a:tailEnd type="triangle" w="sm" len="sm"/>
          </a:ln>
        </p:spPr>
      </p:cxnSp>
      <p:cxnSp>
        <p:nvCxnSpPr>
          <p:cNvPr id="355" name="Google Shape;355;g377d2555dfa_0_756"/>
          <p:cNvCxnSpPr>
            <a:stCxn id="322" idx="3"/>
            <a:endCxn id="325" idx="1"/>
          </p:cNvCxnSpPr>
          <p:nvPr/>
        </p:nvCxnSpPr>
        <p:spPr>
          <a:xfrm>
            <a:off x="4989355" y="2605703"/>
            <a:ext cx="301800" cy="600"/>
          </a:xfrm>
          <a:prstGeom prst="bentConnector3">
            <a:avLst>
              <a:gd name="adj1" fmla="val 50017"/>
            </a:avLst>
          </a:prstGeom>
          <a:noFill/>
          <a:ln w="11625" cap="flat" cmpd="sng">
            <a:solidFill>
              <a:srgbClr val="3A7DF0"/>
            </a:solidFill>
            <a:prstDash val="solid"/>
            <a:round/>
            <a:headEnd type="none" w="sm" len="sm"/>
            <a:tailEnd type="triangle" w="sm" len="sm"/>
          </a:ln>
        </p:spPr>
      </p:cxnSp>
      <p:sp>
        <p:nvSpPr>
          <p:cNvPr id="356" name="Google Shape;356;g377d2555dfa_0_756"/>
          <p:cNvSpPr/>
          <p:nvPr/>
        </p:nvSpPr>
        <p:spPr>
          <a:xfrm>
            <a:off x="7089563" y="1655003"/>
            <a:ext cx="1754400" cy="1901400"/>
          </a:xfrm>
          <a:prstGeom prst="roundRect">
            <a:avLst>
              <a:gd name="adj" fmla="val 827"/>
            </a:avLst>
          </a:prstGeom>
          <a:solidFill>
            <a:srgbClr val="E3F2FD"/>
          </a:solidFill>
          <a:ln>
            <a:noFill/>
          </a:ln>
        </p:spPr>
        <p:txBody>
          <a:bodyPr spcFirstLastPara="1" wrap="square" lIns="111500" tIns="111500" rIns="111500" bIns="1115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707" b="0" i="0" u="none" strike="noStrike" cap="none">
              <a:solidFill>
                <a:srgbClr val="9E9E9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g377d2555dfa_0_756"/>
          <p:cNvSpPr/>
          <p:nvPr/>
        </p:nvSpPr>
        <p:spPr>
          <a:xfrm>
            <a:off x="7218908" y="1900609"/>
            <a:ext cx="1494600" cy="466200"/>
          </a:xfrm>
          <a:prstGeom prst="roundRect">
            <a:avLst>
              <a:gd name="adj" fmla="val 1674"/>
            </a:avLst>
          </a:prstGeom>
          <a:solidFill>
            <a:srgbClr val="FFFFFF"/>
          </a:solidFill>
          <a:ln>
            <a:noFill/>
          </a:ln>
          <a:effectLst>
            <a:outerShdw blurRad="23234" dist="7745" dir="5400000" algn="ctr" rotWithShape="0">
              <a:srgbClr val="000000">
                <a:alpha val="44710"/>
              </a:srgbClr>
            </a:outerShdw>
          </a:effectLst>
        </p:spPr>
        <p:txBody>
          <a:bodyPr spcFirstLastPara="1" wrap="square" lIns="524150" tIns="89225" rIns="55750" bIns="89225" anchor="ctr" anchorCtr="0">
            <a:noAutofit/>
          </a:bodyPr>
          <a:lstStyle/>
          <a:p>
            <a:pPr marL="0" marR="0" lvl="0" indent="0" algn="l" rtl="0">
              <a:lnSpc>
                <a:spcPct val="113333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Font typeface="Roboto"/>
              <a:buNone/>
            </a:pPr>
            <a:r>
              <a:rPr lang="en-US" sz="914">
                <a:solidFill>
                  <a:srgbClr val="212121"/>
                </a:solidFill>
                <a:latin typeface="Figtree"/>
                <a:ea typeface="Figtree"/>
                <a:cs typeface="Figtree"/>
                <a:sym typeface="Figtree"/>
              </a:rPr>
              <a:t>Prompt Chain</a:t>
            </a:r>
            <a:br>
              <a:rPr lang="en-US" sz="853" i="0" u="none" strike="noStrike" cap="none">
                <a:solidFill>
                  <a:srgbClr val="212121"/>
                </a:solidFill>
                <a:latin typeface="Figtree"/>
                <a:ea typeface="Figtree"/>
                <a:cs typeface="Figtree"/>
                <a:sym typeface="Figtree"/>
              </a:rPr>
            </a:br>
            <a:r>
              <a:rPr lang="en-US" sz="853">
                <a:solidFill>
                  <a:srgbClr val="757575"/>
                </a:solidFill>
                <a:latin typeface="Figtree"/>
                <a:ea typeface="Figtree"/>
                <a:cs typeface="Figtree"/>
                <a:sym typeface="Figtree"/>
              </a:rPr>
              <a:t>Vertex AI</a:t>
            </a:r>
            <a:endParaRPr sz="853">
              <a:solidFill>
                <a:srgbClr val="757575"/>
              </a:solidFill>
              <a:latin typeface="Figtree"/>
              <a:ea typeface="Figtree"/>
              <a:cs typeface="Figtree"/>
              <a:sym typeface="Figtree"/>
            </a:endParaRPr>
          </a:p>
        </p:txBody>
      </p:sp>
      <p:pic>
        <p:nvPicPr>
          <p:cNvPr id="358" name="Google Shape;358;g377d2555dfa_0_75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259732" y="1974336"/>
            <a:ext cx="312349" cy="3123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9" name="Google Shape;359;g377d2555dfa_0_756"/>
          <p:cNvCxnSpPr>
            <a:stCxn id="325" idx="3"/>
            <a:endCxn id="356" idx="1"/>
          </p:cNvCxnSpPr>
          <p:nvPr/>
        </p:nvCxnSpPr>
        <p:spPr>
          <a:xfrm>
            <a:off x="6785673" y="2605697"/>
            <a:ext cx="303900" cy="600"/>
          </a:xfrm>
          <a:prstGeom prst="bentConnector3">
            <a:avLst>
              <a:gd name="adj1" fmla="val 49977"/>
            </a:avLst>
          </a:prstGeom>
          <a:noFill/>
          <a:ln w="11625" cap="flat" cmpd="sng">
            <a:solidFill>
              <a:srgbClr val="3A7DF0"/>
            </a:solidFill>
            <a:prstDash val="solid"/>
            <a:round/>
            <a:headEnd type="none" w="sm" len="sm"/>
            <a:tailEnd type="triangle" w="sm" len="sm"/>
          </a:ln>
        </p:spPr>
      </p:cxnSp>
      <p:sp>
        <p:nvSpPr>
          <p:cNvPr id="360" name="Google Shape;360;g377d2555dfa_0_756"/>
          <p:cNvSpPr txBox="1"/>
          <p:nvPr/>
        </p:nvSpPr>
        <p:spPr>
          <a:xfrm>
            <a:off x="7019435" y="1655003"/>
            <a:ext cx="959100" cy="2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1500" tIns="78050" rIns="0" bIns="0" anchor="t" anchorCtr="0">
            <a:noAutofit/>
          </a:bodyPr>
          <a:lstStyle/>
          <a:p>
            <a:pPr marL="0" marR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9E9E9E"/>
              </a:buClr>
              <a:buFont typeface="Roboto"/>
              <a:buNone/>
            </a:pPr>
            <a:r>
              <a:rPr lang="en-US" sz="914">
                <a:solidFill>
                  <a:srgbClr val="434343"/>
                </a:solidFill>
                <a:latin typeface="Figtree"/>
                <a:ea typeface="Figtree"/>
                <a:cs typeface="Figtree"/>
                <a:sym typeface="Figtree"/>
              </a:rPr>
              <a:t>Vertex AI</a:t>
            </a:r>
            <a:endParaRPr sz="914">
              <a:solidFill>
                <a:srgbClr val="434343"/>
              </a:solidFill>
              <a:latin typeface="Figtree"/>
              <a:ea typeface="Figtree"/>
              <a:cs typeface="Figtree"/>
              <a:sym typeface="Figtree"/>
            </a:endParaRPr>
          </a:p>
        </p:txBody>
      </p:sp>
      <p:grpSp>
        <p:nvGrpSpPr>
          <p:cNvPr id="361" name="Google Shape;361;g377d2555dfa_0_756"/>
          <p:cNvGrpSpPr/>
          <p:nvPr/>
        </p:nvGrpSpPr>
        <p:grpSpPr>
          <a:xfrm>
            <a:off x="7223614" y="2440228"/>
            <a:ext cx="1494602" cy="466131"/>
            <a:chOff x="5042636" y="1652725"/>
            <a:chExt cx="1438500" cy="382200"/>
          </a:xfrm>
        </p:grpSpPr>
        <p:sp>
          <p:nvSpPr>
            <p:cNvPr id="362" name="Google Shape;362;g377d2555dfa_0_756"/>
            <p:cNvSpPr/>
            <p:nvPr/>
          </p:nvSpPr>
          <p:spPr>
            <a:xfrm>
              <a:off x="5042636" y="1652725"/>
              <a:ext cx="1438500" cy="382200"/>
            </a:xfrm>
            <a:prstGeom prst="roundRect">
              <a:avLst>
                <a:gd name="adj" fmla="val 1674"/>
              </a:avLst>
            </a:prstGeom>
            <a:solidFill>
              <a:srgbClr val="FFFFFF"/>
            </a:solidFill>
            <a:ln>
              <a:noFill/>
            </a:ln>
            <a:effectLst>
              <a:outerShdw blurRad="23234" dist="7745" dir="5400000" algn="ctr" rotWithShape="0">
                <a:srgbClr val="000000">
                  <a:alpha val="44710"/>
                </a:srgbClr>
              </a:outerShdw>
            </a:effectLst>
          </p:spPr>
          <p:txBody>
            <a:bodyPr spcFirstLastPara="1" wrap="square" lIns="524150" tIns="89225" rIns="55750" bIns="89225" anchor="ctr" anchorCtr="0">
              <a:noAutofit/>
            </a:bodyPr>
            <a:lstStyle/>
            <a:p>
              <a:pPr marL="0" marR="0" lvl="0" indent="0" algn="l" rtl="0">
                <a:lnSpc>
                  <a:spcPct val="121428"/>
                </a:lnSpc>
                <a:spcBef>
                  <a:spcPts val="244"/>
                </a:spcBef>
                <a:spcAft>
                  <a:spcPts val="0"/>
                </a:spcAft>
                <a:buClr>
                  <a:srgbClr val="757575"/>
                </a:buClr>
                <a:buFont typeface="Roboto"/>
                <a:buNone/>
              </a:pPr>
              <a:r>
                <a:rPr lang="en-US" sz="914">
                  <a:solidFill>
                    <a:srgbClr val="212121"/>
                  </a:solidFill>
                  <a:latin typeface="Figtree"/>
                  <a:ea typeface="Figtree"/>
                  <a:cs typeface="Figtree"/>
                  <a:sym typeface="Figtree"/>
                </a:rPr>
                <a:t>Gemma 2</a:t>
              </a:r>
              <a:endParaRPr sz="914">
                <a:solidFill>
                  <a:srgbClr val="212121"/>
                </a:solidFill>
                <a:latin typeface="Figtree"/>
                <a:ea typeface="Figtree"/>
                <a:cs typeface="Figtree"/>
                <a:sym typeface="Figtree"/>
              </a:endParaRPr>
            </a:p>
            <a:p>
              <a:pPr marL="0" marR="0" lvl="0" indent="0" algn="l" rtl="0">
                <a:lnSpc>
                  <a:spcPct val="121428"/>
                </a:lnSpc>
                <a:spcBef>
                  <a:spcPts val="244"/>
                </a:spcBef>
                <a:spcAft>
                  <a:spcPts val="0"/>
                </a:spcAft>
                <a:buClr>
                  <a:srgbClr val="757575"/>
                </a:buClr>
                <a:buFont typeface="Roboto"/>
                <a:buNone/>
              </a:pPr>
              <a:r>
                <a:rPr lang="en-US" sz="853">
                  <a:solidFill>
                    <a:srgbClr val="757575"/>
                  </a:solidFill>
                  <a:latin typeface="Figtree"/>
                  <a:ea typeface="Figtree"/>
                  <a:cs typeface="Figtree"/>
                  <a:sym typeface="Figtree"/>
                </a:rPr>
                <a:t>LLM</a:t>
              </a:r>
              <a:endParaRPr sz="853" i="0" u="none" strike="noStrike" cap="none">
                <a:solidFill>
                  <a:srgbClr val="757575"/>
                </a:solidFill>
                <a:latin typeface="Figtree"/>
                <a:ea typeface="Figtree"/>
                <a:cs typeface="Figtree"/>
                <a:sym typeface="Figtree"/>
              </a:endParaRPr>
            </a:p>
          </p:txBody>
        </p:sp>
        <p:pic>
          <p:nvPicPr>
            <p:cNvPr id="363" name="Google Shape;363;g377d2555dfa_0_756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5089062" y="1754085"/>
              <a:ext cx="222075" cy="17947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64" name="Google Shape;364;g377d2555dfa_0_756"/>
          <p:cNvGrpSpPr/>
          <p:nvPr/>
        </p:nvGrpSpPr>
        <p:grpSpPr>
          <a:xfrm>
            <a:off x="7223822" y="2979818"/>
            <a:ext cx="1494602" cy="466131"/>
            <a:chOff x="6501378" y="3979625"/>
            <a:chExt cx="1438500" cy="382200"/>
          </a:xfrm>
        </p:grpSpPr>
        <p:sp>
          <p:nvSpPr>
            <p:cNvPr id="365" name="Google Shape;365;g377d2555dfa_0_756"/>
            <p:cNvSpPr/>
            <p:nvPr/>
          </p:nvSpPr>
          <p:spPr>
            <a:xfrm>
              <a:off x="6501378" y="3979625"/>
              <a:ext cx="1438500" cy="382200"/>
            </a:xfrm>
            <a:prstGeom prst="roundRect">
              <a:avLst>
                <a:gd name="adj" fmla="val 1674"/>
              </a:avLst>
            </a:prstGeom>
            <a:solidFill>
              <a:srgbClr val="FFFFFF"/>
            </a:solidFill>
            <a:ln>
              <a:noFill/>
            </a:ln>
            <a:effectLst>
              <a:outerShdw blurRad="23234" dist="7745" dir="5400000" algn="ctr" rotWithShape="0">
                <a:srgbClr val="000000">
                  <a:alpha val="44710"/>
                </a:srgbClr>
              </a:outerShdw>
            </a:effectLst>
          </p:spPr>
          <p:txBody>
            <a:bodyPr spcFirstLastPara="1" wrap="square" lIns="524150" tIns="89225" rIns="55750" bIns="89225" anchor="ctr" anchorCtr="0">
              <a:noAutofit/>
            </a:bodyPr>
            <a:lstStyle/>
            <a:p>
              <a:pPr marL="0" marR="0" lvl="0" indent="0" algn="l" rtl="0">
                <a:lnSpc>
                  <a:spcPct val="121428"/>
                </a:lnSpc>
                <a:spcBef>
                  <a:spcPts val="244"/>
                </a:spcBef>
                <a:spcAft>
                  <a:spcPts val="0"/>
                </a:spcAft>
                <a:buClr>
                  <a:srgbClr val="757575"/>
                </a:buClr>
                <a:buFont typeface="Roboto"/>
                <a:buNone/>
              </a:pPr>
              <a:r>
                <a:rPr lang="en-US" sz="914">
                  <a:solidFill>
                    <a:srgbClr val="212121"/>
                  </a:solidFill>
                  <a:latin typeface="Figtree"/>
                  <a:ea typeface="Figtree"/>
                  <a:cs typeface="Figtree"/>
                  <a:sym typeface="Figtree"/>
                </a:rPr>
                <a:t>MedLM </a:t>
              </a:r>
              <a:r>
                <a:rPr lang="en-US" sz="914" baseline="30000">
                  <a:solidFill>
                    <a:srgbClr val="212121"/>
                  </a:solidFill>
                  <a:latin typeface="Figtree"/>
                  <a:ea typeface="Figtree"/>
                  <a:cs typeface="Figtree"/>
                  <a:sym typeface="Figtree"/>
                </a:rPr>
                <a:t>1</a:t>
              </a:r>
              <a:br>
                <a:rPr lang="en-US" sz="853" i="0" u="none" strike="noStrike" cap="none">
                  <a:solidFill>
                    <a:srgbClr val="757575"/>
                  </a:solidFill>
                  <a:latin typeface="Figtree"/>
                  <a:ea typeface="Figtree"/>
                  <a:cs typeface="Figtree"/>
                  <a:sym typeface="Figtree"/>
                </a:rPr>
              </a:br>
              <a:r>
                <a:rPr lang="en-US" sz="853">
                  <a:solidFill>
                    <a:srgbClr val="757575"/>
                  </a:solidFill>
                  <a:latin typeface="Figtree"/>
                  <a:ea typeface="Figtree"/>
                  <a:cs typeface="Figtree"/>
                  <a:sym typeface="Figtree"/>
                </a:rPr>
                <a:t>LLM</a:t>
              </a:r>
              <a:endParaRPr sz="853" i="0" u="none" strike="noStrike" cap="none">
                <a:solidFill>
                  <a:srgbClr val="757575"/>
                </a:solidFill>
                <a:latin typeface="Figtree"/>
                <a:ea typeface="Figtree"/>
                <a:cs typeface="Figtree"/>
                <a:sym typeface="Figtree"/>
              </a:endParaRPr>
            </a:p>
          </p:txBody>
        </p:sp>
        <p:pic>
          <p:nvPicPr>
            <p:cNvPr id="366" name="Google Shape;366;g377d2555dfa_0_756"/>
            <p:cNvPicPr preferRelativeResize="0"/>
            <p:nvPr/>
          </p:nvPicPr>
          <p:blipFill rotWithShape="1">
            <a:blip r:embed="rId14">
              <a:alphaModFix/>
            </a:blip>
            <a:srcRect l="17910" r="8" b="26079"/>
            <a:stretch/>
          </p:blipFill>
          <p:spPr>
            <a:xfrm>
              <a:off x="6574903" y="4026736"/>
              <a:ext cx="388624" cy="314975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367" name="Google Shape;367;g377d2555dfa_0_756"/>
          <p:cNvCxnSpPr>
            <a:stCxn id="356" idx="3"/>
            <a:endCxn id="333" idx="3"/>
          </p:cNvCxnSpPr>
          <p:nvPr/>
        </p:nvCxnSpPr>
        <p:spPr>
          <a:xfrm flipH="1">
            <a:off x="1666163" y="2605703"/>
            <a:ext cx="7177800" cy="786600"/>
          </a:xfrm>
          <a:prstGeom prst="bentConnector5">
            <a:avLst>
              <a:gd name="adj1" fmla="val -7305"/>
              <a:gd name="adj2" fmla="val 344272"/>
              <a:gd name="adj3" fmla="val 80922"/>
            </a:avLst>
          </a:prstGeom>
          <a:noFill/>
          <a:ln w="19050" cap="flat" cmpd="sng">
            <a:solidFill>
              <a:srgbClr val="1BA54B"/>
            </a:solidFill>
            <a:prstDash val="solid"/>
            <a:round/>
            <a:headEnd type="oval" w="sm" len="sm"/>
            <a:tailEnd type="triangle" w="sm" len="sm"/>
          </a:ln>
        </p:spPr>
      </p:cxnSp>
      <p:cxnSp>
        <p:nvCxnSpPr>
          <p:cNvPr id="368" name="Google Shape;368;g377d2555dfa_0_756"/>
          <p:cNvCxnSpPr>
            <a:stCxn id="356" idx="2"/>
            <a:endCxn id="347" idx="0"/>
          </p:cNvCxnSpPr>
          <p:nvPr/>
        </p:nvCxnSpPr>
        <p:spPr>
          <a:xfrm rot="5400000">
            <a:off x="6769613" y="2847653"/>
            <a:ext cx="488400" cy="1905900"/>
          </a:xfrm>
          <a:prstGeom prst="bentConnector3">
            <a:avLst>
              <a:gd name="adj1" fmla="val 49994"/>
            </a:avLst>
          </a:prstGeom>
          <a:noFill/>
          <a:ln w="11625" cap="flat" cmpd="sng">
            <a:solidFill>
              <a:srgbClr val="3A7DF0"/>
            </a:solidFill>
            <a:prstDash val="solid"/>
            <a:round/>
            <a:headEnd type="none" w="sm" len="sm"/>
            <a:tailEnd type="triangle" w="sm" len="sm"/>
          </a:ln>
        </p:spPr>
      </p:cxnSp>
      <p:grpSp>
        <p:nvGrpSpPr>
          <p:cNvPr id="369" name="Google Shape;369;g377d2555dfa_0_756"/>
          <p:cNvGrpSpPr/>
          <p:nvPr/>
        </p:nvGrpSpPr>
        <p:grpSpPr>
          <a:xfrm>
            <a:off x="7218643" y="4540654"/>
            <a:ext cx="1831490" cy="587658"/>
            <a:chOff x="6710688" y="4224950"/>
            <a:chExt cx="1501713" cy="481845"/>
          </a:xfrm>
        </p:grpSpPr>
        <p:grpSp>
          <p:nvGrpSpPr>
            <p:cNvPr id="370" name="Google Shape;370;g377d2555dfa_0_756"/>
            <p:cNvGrpSpPr/>
            <p:nvPr/>
          </p:nvGrpSpPr>
          <p:grpSpPr>
            <a:xfrm>
              <a:off x="6710688" y="4224950"/>
              <a:ext cx="1501713" cy="481845"/>
              <a:chOff x="3161319" y="955967"/>
              <a:chExt cx="1501713" cy="431645"/>
            </a:xfrm>
          </p:grpSpPr>
          <p:sp>
            <p:nvSpPr>
              <p:cNvPr id="371" name="Google Shape;371;g377d2555dfa_0_756"/>
              <p:cNvSpPr/>
              <p:nvPr/>
            </p:nvSpPr>
            <p:spPr>
              <a:xfrm>
                <a:off x="3218232" y="1010812"/>
                <a:ext cx="1444800" cy="376800"/>
              </a:xfrm>
              <a:prstGeom prst="roundRect">
                <a:avLst>
                  <a:gd name="adj" fmla="val 1674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23234" dist="7745" dir="5400000" algn="ctr" rotWithShape="0">
                  <a:srgbClr val="000000">
                    <a:alpha val="44710"/>
                  </a:srgbClr>
                </a:outerShdw>
              </a:effectLst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21428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853" b="0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372" name="Google Shape;372;g377d2555dfa_0_756"/>
              <p:cNvSpPr/>
              <p:nvPr/>
            </p:nvSpPr>
            <p:spPr>
              <a:xfrm>
                <a:off x="3161319" y="955967"/>
                <a:ext cx="1438500" cy="382200"/>
              </a:xfrm>
              <a:prstGeom prst="roundRect">
                <a:avLst>
                  <a:gd name="adj" fmla="val 1674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46468" dist="15489" dir="5400000" algn="ctr" rotWithShape="0">
                  <a:srgbClr val="000000">
                    <a:alpha val="44710"/>
                  </a:srgbClr>
                </a:outerShdw>
              </a:effectLst>
            </p:spPr>
            <p:txBody>
              <a:bodyPr spcFirstLastPara="1" wrap="square" lIns="524150" tIns="89225" rIns="55750" bIns="89225" anchor="ctr" anchorCtr="0">
                <a:noAutofit/>
              </a:bodyPr>
              <a:lstStyle/>
              <a:p>
                <a:pPr marL="0" marR="0" lvl="0" indent="0" algn="l" rtl="0">
                  <a:lnSpc>
                    <a:spcPct val="113333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12121"/>
                  </a:buClr>
                  <a:buFont typeface="Roboto"/>
                  <a:buNone/>
                </a:pPr>
                <a:r>
                  <a:rPr lang="en-US" sz="914">
                    <a:solidFill>
                      <a:srgbClr val="212121"/>
                    </a:solidFill>
                    <a:latin typeface="Figtree"/>
                    <a:ea typeface="Figtree"/>
                    <a:cs typeface="Figtree"/>
                    <a:sym typeface="Figtree"/>
                  </a:rPr>
                  <a:t>Analytics Notebooks</a:t>
                </a:r>
                <a:br>
                  <a:rPr lang="en-US" sz="853" i="0" u="none" strike="noStrike" cap="none">
                    <a:solidFill>
                      <a:srgbClr val="212121"/>
                    </a:solidFill>
                    <a:latin typeface="Figtree"/>
                    <a:ea typeface="Figtree"/>
                    <a:cs typeface="Figtree"/>
                    <a:sym typeface="Figtree"/>
                  </a:rPr>
                </a:br>
                <a:r>
                  <a:rPr lang="en-US" sz="853">
                    <a:solidFill>
                      <a:srgbClr val="757575"/>
                    </a:solidFill>
                    <a:latin typeface="Figtree"/>
                    <a:ea typeface="Figtree"/>
                    <a:cs typeface="Figtree"/>
                    <a:sym typeface="Figtree"/>
                  </a:rPr>
                  <a:t>Vertex AI</a:t>
                </a:r>
                <a:endParaRPr sz="853">
                  <a:solidFill>
                    <a:srgbClr val="757575"/>
                  </a:solidFill>
                  <a:latin typeface="Figtree"/>
                  <a:ea typeface="Figtree"/>
                  <a:cs typeface="Figtree"/>
                  <a:sym typeface="Figtree"/>
                </a:endParaRPr>
              </a:p>
            </p:txBody>
          </p:sp>
        </p:grpSp>
        <p:pic>
          <p:nvPicPr>
            <p:cNvPr id="373" name="Google Shape;373;g377d2555dfa_0_756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6758378" y="4293085"/>
              <a:ext cx="256100" cy="285884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374" name="Google Shape;374;g377d2555dfa_0_756"/>
          <p:cNvCxnSpPr>
            <a:stCxn id="350" idx="2"/>
            <a:endCxn id="372" idx="1"/>
          </p:cNvCxnSpPr>
          <p:nvPr/>
        </p:nvCxnSpPr>
        <p:spPr>
          <a:xfrm rot="-5400000" flipH="1">
            <a:off x="5521272" y="3103332"/>
            <a:ext cx="289800" cy="3105000"/>
          </a:xfrm>
          <a:prstGeom prst="bentConnector2">
            <a:avLst/>
          </a:prstGeom>
          <a:noFill/>
          <a:ln w="11625" cap="flat" cmpd="sng">
            <a:solidFill>
              <a:srgbClr val="3A7DF0"/>
            </a:solidFill>
            <a:prstDash val="dash"/>
            <a:round/>
            <a:headEnd type="none" w="sm" len="sm"/>
            <a:tailEnd type="triangle" w="sm" len="sm"/>
          </a:ln>
        </p:spPr>
      </p:cxnSp>
      <p:cxnSp>
        <p:nvCxnSpPr>
          <p:cNvPr id="375" name="Google Shape;375;g377d2555dfa_0_756"/>
          <p:cNvCxnSpPr>
            <a:stCxn id="347" idx="2"/>
            <a:endCxn id="372" idx="1"/>
          </p:cNvCxnSpPr>
          <p:nvPr/>
        </p:nvCxnSpPr>
        <p:spPr>
          <a:xfrm rot="-5400000" flipH="1">
            <a:off x="6494807" y="4077075"/>
            <a:ext cx="289800" cy="1157700"/>
          </a:xfrm>
          <a:prstGeom prst="bentConnector2">
            <a:avLst/>
          </a:prstGeom>
          <a:noFill/>
          <a:ln w="11625" cap="flat" cmpd="sng">
            <a:solidFill>
              <a:srgbClr val="3A7DF0"/>
            </a:solidFill>
            <a:prstDash val="dash"/>
            <a:round/>
            <a:headEnd type="none" w="sm" len="sm"/>
            <a:tailEnd type="triangle" w="sm" len="sm"/>
          </a:ln>
        </p:spPr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377d2555dfa_0_834"/>
          <p:cNvSpPr txBox="1">
            <a:spLocks noGrp="1"/>
          </p:cNvSpPr>
          <p:nvPr>
            <p:ph type="body" idx="1"/>
          </p:nvPr>
        </p:nvSpPr>
        <p:spPr>
          <a:xfrm>
            <a:off x="536650" y="2438400"/>
            <a:ext cx="10515600" cy="2553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4000"/>
              <a:t>Next</a:t>
            </a:r>
            <a:endParaRPr sz="40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377d2555dfa_0_845"/>
          <p:cNvSpPr/>
          <p:nvPr/>
        </p:nvSpPr>
        <p:spPr>
          <a:xfrm>
            <a:off x="259700" y="5548767"/>
            <a:ext cx="11836500" cy="11061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pic>
        <p:nvPicPr>
          <p:cNvPr id="388" name="Google Shape;388;g377d2555dfa_0_8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0700" y="19433"/>
            <a:ext cx="10910597" cy="6819133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g377d2555dfa_0_845"/>
          <p:cNvSpPr/>
          <p:nvPr/>
        </p:nvSpPr>
        <p:spPr>
          <a:xfrm>
            <a:off x="9588400" y="0"/>
            <a:ext cx="2603700" cy="444300"/>
          </a:xfrm>
          <a:prstGeom prst="rect">
            <a:avLst/>
          </a:prstGeom>
          <a:solidFill>
            <a:srgbClr val="76EB9E"/>
          </a:solidFill>
          <a:ln>
            <a:noFill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latin typeface="Figtree"/>
                <a:ea typeface="Figtree"/>
                <a:cs typeface="Figtree"/>
                <a:sym typeface="Figtree"/>
              </a:rPr>
              <a:t>Patient Risk Assessment</a:t>
            </a:r>
            <a:endParaRPr sz="1300">
              <a:latin typeface="Figtree"/>
              <a:ea typeface="Figtree"/>
              <a:cs typeface="Figtree"/>
              <a:sym typeface="Figtree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377d2555dfa_0_852"/>
          <p:cNvSpPr/>
          <p:nvPr/>
        </p:nvSpPr>
        <p:spPr>
          <a:xfrm>
            <a:off x="259700" y="5548767"/>
            <a:ext cx="11836500" cy="11061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pic>
        <p:nvPicPr>
          <p:cNvPr id="396" name="Google Shape;396;g377d2555dfa_0_8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600" y="0"/>
            <a:ext cx="1097281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g377d2555dfa_0_852"/>
          <p:cNvSpPr/>
          <p:nvPr/>
        </p:nvSpPr>
        <p:spPr>
          <a:xfrm>
            <a:off x="9588400" y="0"/>
            <a:ext cx="2603700" cy="444300"/>
          </a:xfrm>
          <a:prstGeom prst="rect">
            <a:avLst/>
          </a:prstGeom>
          <a:solidFill>
            <a:srgbClr val="76EB9E"/>
          </a:solidFill>
          <a:ln>
            <a:noFill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latin typeface="Figtree"/>
                <a:ea typeface="Figtree"/>
                <a:cs typeface="Figtree"/>
                <a:sym typeface="Figtree"/>
              </a:rPr>
              <a:t>Population Health Risk Dashboard</a:t>
            </a:r>
            <a:endParaRPr sz="1300">
              <a:latin typeface="Figtree"/>
              <a:ea typeface="Figtree"/>
              <a:cs typeface="Figtree"/>
              <a:sym typeface="Figtree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377d2555dfa_0_921"/>
          <p:cNvSpPr txBox="1">
            <a:spLocks noGrp="1"/>
          </p:cNvSpPr>
          <p:nvPr>
            <p:ph type="body" idx="1"/>
          </p:nvPr>
        </p:nvSpPr>
        <p:spPr>
          <a:xfrm>
            <a:off x="536650" y="2438400"/>
            <a:ext cx="10515600" cy="2553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4000"/>
              <a:t>In closing</a:t>
            </a:r>
            <a:endParaRPr sz="40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377d2555dfa_0_839"/>
          <p:cNvSpPr txBox="1">
            <a:spLocks noGrp="1"/>
          </p:cNvSpPr>
          <p:nvPr>
            <p:ph type="title"/>
          </p:nvPr>
        </p:nvSpPr>
        <p:spPr>
          <a:xfrm>
            <a:off x="536642" y="365125"/>
            <a:ext cx="9687000" cy="734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How AI can improve clinical outcomes</a:t>
            </a:r>
            <a:endParaRPr/>
          </a:p>
        </p:txBody>
      </p:sp>
      <p:graphicFrame>
        <p:nvGraphicFramePr>
          <p:cNvPr id="410" name="Google Shape;410;g377d2555dfa_0_839"/>
          <p:cNvGraphicFramePr/>
          <p:nvPr>
            <p:extLst>
              <p:ext uri="{D42A27DB-BD31-4B8C-83A1-F6EECF244321}">
                <p14:modId xmlns:p14="http://schemas.microsoft.com/office/powerpoint/2010/main" val="3175093203"/>
              </p:ext>
            </p:extLst>
          </p:nvPr>
        </p:nvGraphicFramePr>
        <p:xfrm>
          <a:off x="707975" y="1337450"/>
          <a:ext cx="9385050" cy="3429000"/>
        </p:xfrm>
        <a:graphic>
          <a:graphicData uri="http://schemas.openxmlformats.org/drawingml/2006/table">
            <a:tbl>
              <a:tblPr>
                <a:noFill/>
                <a:tableStyleId>{2F79C87B-3F8C-4699-8D64-1476717C162F}</a:tableStyleId>
              </a:tblPr>
              <a:tblGrid>
                <a:gridCol w="383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9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9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90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90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090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18000" marB="180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Predictive</a:t>
                      </a:r>
                      <a:endParaRPr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18000" marR="18000" marT="18000" marB="180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Preventative</a:t>
                      </a:r>
                      <a:endParaRPr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18000" marR="18000" marT="18000" marB="180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Personalised</a:t>
                      </a:r>
                      <a:endParaRPr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18000" marR="18000" marT="18000" marB="180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Participatory</a:t>
                      </a:r>
                      <a:endParaRPr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18000" marR="18000" marT="18000" marB="180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Precision</a:t>
                      </a:r>
                      <a:endParaRPr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18000" marR="18000" marT="18000" marB="180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>
                          <a:solidFill>
                            <a:srgbClr val="F89E34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AI</a:t>
                      </a:r>
                      <a:r>
                        <a:rPr lang="en-US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 </a:t>
                      </a:r>
                      <a:r>
                        <a:rPr lang="en-US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Patient Engagement via WhatsApp</a:t>
                      </a:r>
                      <a:endParaRPr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18000" marB="180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 dirty="0">
                        <a:solidFill>
                          <a:srgbClr val="1BA54B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54000" marR="54000" marT="18000" marB="180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b="1">
                          <a:solidFill>
                            <a:srgbClr val="1BA54B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✔</a:t>
                      </a:r>
                      <a:endParaRPr b="1">
                        <a:solidFill>
                          <a:srgbClr val="1BA54B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54000" marR="54000" marT="18000" marB="180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b="1">
                          <a:solidFill>
                            <a:srgbClr val="1BA54B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✔</a:t>
                      </a:r>
                      <a:endParaRPr b="1">
                        <a:solidFill>
                          <a:srgbClr val="1BA54B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54000" marR="54000" marT="18000" marB="180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b="1">
                          <a:solidFill>
                            <a:srgbClr val="1BA54B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✔</a:t>
                      </a:r>
                      <a:endParaRPr b="1">
                        <a:solidFill>
                          <a:srgbClr val="1BA54B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54000" marR="54000" marT="18000" marB="180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solidFill>
                          <a:srgbClr val="1BA54B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54000" marR="54000" marT="18000" marB="180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>
                          <a:solidFill>
                            <a:srgbClr val="FF941D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AI</a:t>
                      </a:r>
                      <a:r>
                        <a:rPr lang="en-US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 </a:t>
                      </a:r>
                      <a:r>
                        <a:rPr lang="en-US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Patient Summary for the Practitioner</a:t>
                      </a:r>
                      <a:endParaRPr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18000" marB="180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b="1" dirty="0">
                          <a:solidFill>
                            <a:srgbClr val="1BA54B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✔</a:t>
                      </a:r>
                      <a:endParaRPr b="1" dirty="0">
                        <a:solidFill>
                          <a:srgbClr val="1BA54B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54000" marR="54000" marT="18000" marB="180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b="1" dirty="0">
                          <a:solidFill>
                            <a:srgbClr val="1BA54B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✔</a:t>
                      </a:r>
                      <a:endParaRPr b="1" dirty="0">
                        <a:solidFill>
                          <a:srgbClr val="1BA54B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54000" marR="54000" marT="18000" marB="180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solidFill>
                          <a:srgbClr val="1BA54B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54000" marR="54000" marT="18000" marB="180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solidFill>
                          <a:srgbClr val="1BA54B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54000" marR="54000" marT="18000" marB="180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b="1">
                          <a:solidFill>
                            <a:srgbClr val="1BA54B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✔</a:t>
                      </a:r>
                      <a:endParaRPr b="1">
                        <a:solidFill>
                          <a:srgbClr val="1BA54B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54000" marR="54000" marT="18000" marB="180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>
                          <a:solidFill>
                            <a:srgbClr val="FF941D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AI</a:t>
                      </a:r>
                      <a:r>
                        <a:rPr lang="en-US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 </a:t>
                      </a:r>
                      <a:r>
                        <a:rPr lang="en-US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Ambient Listening &amp; Note Taking</a:t>
                      </a:r>
                      <a:endParaRPr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18000" marB="180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solidFill>
                          <a:srgbClr val="1BA54B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54000" marR="54000" marT="18000" marB="180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 dirty="0">
                        <a:solidFill>
                          <a:srgbClr val="1BA54B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54000" marR="54000" marT="18000" marB="180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b="1" dirty="0">
                          <a:solidFill>
                            <a:srgbClr val="1BA54B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✔</a:t>
                      </a:r>
                      <a:endParaRPr b="1" dirty="0">
                        <a:solidFill>
                          <a:srgbClr val="1BA54B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54000" marR="54000" marT="18000" marB="180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b="1">
                          <a:solidFill>
                            <a:srgbClr val="1BA54B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✔</a:t>
                      </a:r>
                      <a:endParaRPr b="1">
                        <a:solidFill>
                          <a:srgbClr val="1BA54B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54000" marR="54000" marT="18000" marB="180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b="1">
                          <a:solidFill>
                            <a:srgbClr val="1BA54B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✔</a:t>
                      </a:r>
                      <a:endParaRPr b="1">
                        <a:solidFill>
                          <a:srgbClr val="1BA54B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54000" marR="54000" marT="18000" marB="180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>
                          <a:solidFill>
                            <a:srgbClr val="FF941D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AI</a:t>
                      </a:r>
                      <a:r>
                        <a:rPr lang="en-US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 </a:t>
                      </a:r>
                      <a:r>
                        <a:rPr lang="en-US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Suggestive Meds</a:t>
                      </a:r>
                      <a:endParaRPr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18000" marB="180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solidFill>
                          <a:srgbClr val="1BA54B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54000" marR="54000" marT="18000" marB="180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 dirty="0">
                          <a:solidFill>
                            <a:srgbClr val="1BA54B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✔</a:t>
                      </a:r>
                      <a:endParaRPr b="1" dirty="0">
                        <a:solidFill>
                          <a:srgbClr val="1BA54B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54000" marR="54000" marT="18000" marB="180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 dirty="0">
                        <a:solidFill>
                          <a:srgbClr val="1BA54B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54000" marR="54000" marT="18000" marB="180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solidFill>
                          <a:srgbClr val="1BA54B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54000" marR="54000" marT="18000" marB="180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b="1">
                          <a:solidFill>
                            <a:srgbClr val="1BA54B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✔</a:t>
                      </a:r>
                      <a:endParaRPr b="1">
                        <a:solidFill>
                          <a:srgbClr val="1BA54B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54000" marR="54000" marT="18000" marB="180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b="1">
                          <a:solidFill>
                            <a:srgbClr val="FF941D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AI</a:t>
                      </a:r>
                      <a:r>
                        <a:rPr lang="en-US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 </a:t>
                      </a:r>
                      <a:r>
                        <a:rPr lang="en-US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Pathology Interpreter</a:t>
                      </a:r>
                      <a:endParaRPr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18000" marB="180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b="1">
                          <a:solidFill>
                            <a:srgbClr val="1BA54B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✔</a:t>
                      </a:r>
                      <a:endParaRPr b="1">
                        <a:solidFill>
                          <a:srgbClr val="1BA54B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54000" marR="54000" marT="18000" marB="180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solidFill>
                          <a:srgbClr val="1BA54B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54000" marR="54000" marT="18000" marB="180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b="1" dirty="0">
                          <a:solidFill>
                            <a:srgbClr val="1BA54B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✔</a:t>
                      </a:r>
                      <a:endParaRPr b="1" dirty="0">
                        <a:solidFill>
                          <a:srgbClr val="1BA54B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54000" marR="54000" marT="18000" marB="180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b="1" dirty="0">
                          <a:solidFill>
                            <a:srgbClr val="1BA54B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✔</a:t>
                      </a:r>
                      <a:endParaRPr b="1" dirty="0">
                        <a:solidFill>
                          <a:srgbClr val="1BA54B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54000" marR="54000" marT="18000" marB="180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b="1">
                          <a:solidFill>
                            <a:srgbClr val="1BA54B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✔</a:t>
                      </a:r>
                      <a:endParaRPr b="1">
                        <a:solidFill>
                          <a:srgbClr val="1BA54B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54000" marR="54000" marT="18000" marB="180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>
                          <a:solidFill>
                            <a:srgbClr val="FF941D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AI</a:t>
                      </a:r>
                      <a:r>
                        <a:rPr lang="en-US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 </a:t>
                      </a:r>
                      <a:r>
                        <a:rPr lang="en-US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Referral Letter</a:t>
                      </a:r>
                      <a:endParaRPr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18000" marB="180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b="1">
                          <a:solidFill>
                            <a:srgbClr val="1BA54B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✔</a:t>
                      </a:r>
                      <a:endParaRPr b="1">
                        <a:solidFill>
                          <a:srgbClr val="1BA54B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54000" marR="54000" marT="18000" marB="180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solidFill>
                          <a:srgbClr val="1BA54B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54000" marR="54000" marT="18000" marB="180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 dirty="0">
                          <a:solidFill>
                            <a:srgbClr val="1BA54B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✔</a:t>
                      </a:r>
                      <a:endParaRPr b="1" dirty="0">
                        <a:solidFill>
                          <a:srgbClr val="1BA54B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54000" marR="54000" marT="18000" marB="180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 dirty="0">
                        <a:solidFill>
                          <a:srgbClr val="1BA54B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54000" marR="54000" marT="18000" marB="180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b="1">
                          <a:solidFill>
                            <a:srgbClr val="1BA54B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✔</a:t>
                      </a:r>
                      <a:endParaRPr b="1">
                        <a:solidFill>
                          <a:srgbClr val="1BA54B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54000" marR="54000" marT="18000" marB="180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b="1">
                          <a:solidFill>
                            <a:srgbClr val="FF941D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AI</a:t>
                      </a:r>
                      <a:r>
                        <a:rPr lang="en-US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 </a:t>
                      </a:r>
                      <a:r>
                        <a:rPr lang="en-US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Visit Summary for Patient</a:t>
                      </a:r>
                      <a:endParaRPr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18000" marB="180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solidFill>
                          <a:srgbClr val="1BA54B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54000" marR="54000" marT="18000" marB="180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solidFill>
                          <a:srgbClr val="1BA54B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54000" marR="54000" marT="18000" marB="180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b="1">
                          <a:solidFill>
                            <a:srgbClr val="1BA54B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✔</a:t>
                      </a:r>
                      <a:endParaRPr b="1">
                        <a:solidFill>
                          <a:srgbClr val="1BA54B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54000" marR="54000" marT="18000" marB="180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b="1" dirty="0">
                          <a:solidFill>
                            <a:srgbClr val="1BA54B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✔</a:t>
                      </a:r>
                      <a:endParaRPr b="1" dirty="0">
                        <a:solidFill>
                          <a:srgbClr val="1BA54B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54000" marR="54000" marT="18000" marB="180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 dirty="0">
                        <a:solidFill>
                          <a:srgbClr val="1BA54B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54000" marR="54000" marT="18000" marB="180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b="1">
                          <a:solidFill>
                            <a:srgbClr val="FF941D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AI</a:t>
                      </a:r>
                      <a:r>
                        <a:rPr lang="en-US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 </a:t>
                      </a:r>
                      <a:r>
                        <a:rPr lang="en-US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Clinical Insights</a:t>
                      </a:r>
                      <a:endParaRPr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18000" marB="180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b="1">
                          <a:solidFill>
                            <a:srgbClr val="1BA54B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✔</a:t>
                      </a:r>
                      <a:endParaRPr b="1">
                        <a:solidFill>
                          <a:srgbClr val="1BA54B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54000" marR="54000" marT="18000" marB="180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b="1">
                          <a:solidFill>
                            <a:srgbClr val="1BA54B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✔</a:t>
                      </a:r>
                      <a:endParaRPr b="1">
                        <a:solidFill>
                          <a:srgbClr val="1BA54B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54000" marR="54000" marT="18000" marB="180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solidFill>
                          <a:srgbClr val="1BA54B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54000" marR="54000" marT="18000" marB="180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solidFill>
                          <a:srgbClr val="1BA54B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54000" marR="54000" marT="18000" marB="180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b="1" dirty="0">
                          <a:solidFill>
                            <a:srgbClr val="1BA54B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✔</a:t>
                      </a:r>
                      <a:endParaRPr b="1" dirty="0">
                        <a:solidFill>
                          <a:srgbClr val="1BA54B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54000" marR="54000" marT="18000" marB="180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11" name="Google Shape;411;g377d2555dfa_0_839"/>
          <p:cNvSpPr/>
          <p:nvPr/>
        </p:nvSpPr>
        <p:spPr>
          <a:xfrm>
            <a:off x="6677825" y="5004675"/>
            <a:ext cx="3415200" cy="337500"/>
          </a:xfrm>
          <a:prstGeom prst="roundRect">
            <a:avLst>
              <a:gd name="adj" fmla="val 16667"/>
            </a:avLst>
          </a:prstGeom>
          <a:solidFill>
            <a:srgbClr val="0A4E82"/>
          </a:solidFill>
          <a:ln>
            <a:noFill/>
          </a:ln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6th P,</a:t>
            </a:r>
            <a:r>
              <a:rPr lang="en-US">
                <a:solidFill>
                  <a:srgbClr val="FF941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b="1">
                <a:solidFill>
                  <a:srgbClr val="FF941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AI</a:t>
            </a:r>
            <a:r>
              <a:rPr lang="en-US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Population Management</a:t>
            </a:r>
            <a:endParaRPr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Google Shape;417;g377d2555dfa_0_928" title="Screenshot 2025-07-25 at 09.59.24.png"/>
          <p:cNvPicPr preferRelativeResize="0"/>
          <p:nvPr/>
        </p:nvPicPr>
        <p:blipFill rotWithShape="1">
          <a:blip r:embed="rId3">
            <a:alphaModFix/>
          </a:blip>
          <a:srcRect t="1078" b="853"/>
          <a:stretch/>
        </p:blipFill>
        <p:spPr>
          <a:xfrm>
            <a:off x="0" y="0"/>
            <a:ext cx="12192005" cy="6858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77d2555dfa_0_826"/>
          <p:cNvSpPr/>
          <p:nvPr/>
        </p:nvSpPr>
        <p:spPr>
          <a:xfrm>
            <a:off x="4296000" y="1121925"/>
            <a:ext cx="3600000" cy="3600000"/>
          </a:xfrm>
          <a:prstGeom prst="ellipse">
            <a:avLst/>
          </a:prstGeom>
          <a:solidFill>
            <a:srgbClr val="116735"/>
          </a:solidFill>
          <a:ln w="9525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Figtree"/>
                <a:ea typeface="Figtree"/>
                <a:cs typeface="Figtree"/>
                <a:sym typeface="Figtree"/>
              </a:rPr>
              <a:t>Your future doctor is using ChatGPT to pass med school…</a:t>
            </a:r>
            <a:endParaRPr sz="2400">
              <a:solidFill>
                <a:srgbClr val="FFFFFF"/>
              </a:solidFill>
              <a:latin typeface="Figtree"/>
              <a:ea typeface="Figtree"/>
              <a:cs typeface="Figtree"/>
              <a:sym typeface="Figtre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Figtree"/>
                <a:ea typeface="Figtree"/>
                <a:cs typeface="Figtree"/>
                <a:sym typeface="Figtree"/>
              </a:rPr>
              <a:t>so it's probably a good time to start eating healthy…</a:t>
            </a:r>
            <a:endParaRPr sz="2400">
              <a:solidFill>
                <a:srgbClr val="FFFFFF"/>
              </a:solidFill>
              <a:latin typeface="Figtree"/>
              <a:ea typeface="Figtree"/>
              <a:cs typeface="Figtree"/>
              <a:sym typeface="Figtre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Google Shape;423;g377d2555dfa_0_933" title="Screenshot 2025-07-25 at 09.59.44.png"/>
          <p:cNvPicPr preferRelativeResize="0"/>
          <p:nvPr/>
        </p:nvPicPr>
        <p:blipFill rotWithShape="1">
          <a:blip r:embed="rId3">
            <a:alphaModFix/>
          </a:blip>
          <a:srcRect t="619" b="1042"/>
          <a:stretch/>
        </p:blipFill>
        <p:spPr>
          <a:xfrm>
            <a:off x="0" y="0"/>
            <a:ext cx="12192005" cy="6858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36320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Helvetica Neue"/>
              <a:buNone/>
            </a:pPr>
            <a:r>
              <a:rPr lang="en-US" sz="7200" b="1"/>
              <a:t>THANK</a:t>
            </a:r>
            <a:r>
              <a:rPr lang="en-US" sz="7200"/>
              <a:t> YOU</a:t>
            </a:r>
            <a:endParaRPr sz="7200"/>
          </a:p>
        </p:txBody>
      </p:sp>
      <p:sp>
        <p:nvSpPr>
          <p:cNvPr id="429" name="Google Shape;429;p8"/>
          <p:cNvSpPr txBox="1">
            <a:spLocks noGrp="1"/>
          </p:cNvSpPr>
          <p:nvPr>
            <p:ph type="body" idx="1"/>
          </p:nvPr>
        </p:nvSpPr>
        <p:spPr>
          <a:xfrm>
            <a:off x="831850" y="421597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</a:pPr>
            <a:r>
              <a:rPr lang="en-US"/>
              <a:t>We look forward to hosting you next year!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g377d2555dfa_0_6"/>
          <p:cNvPicPr preferRelativeResize="0"/>
          <p:nvPr/>
        </p:nvPicPr>
        <p:blipFill rotWithShape="1">
          <a:blip r:embed="rId3">
            <a:alphaModFix/>
          </a:blip>
          <a:srcRect t="438" r="109"/>
          <a:stretch/>
        </p:blipFill>
        <p:spPr>
          <a:xfrm>
            <a:off x="0" y="0"/>
            <a:ext cx="12192001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g377d2555dfa_0_12"/>
          <p:cNvPicPr preferRelativeResize="0"/>
          <p:nvPr/>
        </p:nvPicPr>
        <p:blipFill rotWithShape="1">
          <a:blip r:embed="rId3">
            <a:alphaModFix/>
          </a:blip>
          <a:srcRect l="388"/>
          <a:stretch/>
        </p:blipFill>
        <p:spPr>
          <a:xfrm>
            <a:off x="0" y="-23275"/>
            <a:ext cx="12192001" cy="6904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g377d2555dfa_0_17"/>
          <p:cNvPicPr preferRelativeResize="0"/>
          <p:nvPr/>
        </p:nvPicPr>
        <p:blipFill rotWithShape="1">
          <a:blip r:embed="rId3">
            <a:alphaModFix/>
          </a:blip>
          <a:srcRect l="388"/>
          <a:stretch/>
        </p:blipFill>
        <p:spPr>
          <a:xfrm>
            <a:off x="0" y="-23275"/>
            <a:ext cx="12192001" cy="6904549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g377d2555dfa_0_17"/>
          <p:cNvSpPr/>
          <p:nvPr/>
        </p:nvSpPr>
        <p:spPr>
          <a:xfrm>
            <a:off x="4291536" y="937525"/>
            <a:ext cx="3017400" cy="3018300"/>
          </a:xfrm>
          <a:prstGeom prst="ellipse">
            <a:avLst/>
          </a:prstGeom>
          <a:solidFill>
            <a:srgbClr val="76EB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8" name="Google Shape;178;g377d2555dfa_0_17"/>
          <p:cNvGrpSpPr/>
          <p:nvPr/>
        </p:nvGrpSpPr>
        <p:grpSpPr>
          <a:xfrm>
            <a:off x="7094775" y="1605724"/>
            <a:ext cx="4747024" cy="4711794"/>
            <a:chOff x="5591750" y="1626786"/>
            <a:chExt cx="3476400" cy="3450600"/>
          </a:xfrm>
        </p:grpSpPr>
        <p:grpSp>
          <p:nvGrpSpPr>
            <p:cNvPr id="179" name="Google Shape;179;g377d2555dfa_0_17"/>
            <p:cNvGrpSpPr/>
            <p:nvPr/>
          </p:nvGrpSpPr>
          <p:grpSpPr>
            <a:xfrm>
              <a:off x="5591750" y="1626786"/>
              <a:ext cx="3476400" cy="3450600"/>
              <a:chOff x="5591750" y="1626786"/>
              <a:chExt cx="3476400" cy="3450600"/>
            </a:xfrm>
          </p:grpSpPr>
          <p:sp>
            <p:nvSpPr>
              <p:cNvPr id="180" name="Google Shape;180;g377d2555dfa_0_17"/>
              <p:cNvSpPr/>
              <p:nvPr/>
            </p:nvSpPr>
            <p:spPr>
              <a:xfrm>
                <a:off x="5591750" y="1626786"/>
                <a:ext cx="3476400" cy="3450600"/>
              </a:xfrm>
              <a:prstGeom prst="ellipse">
                <a:avLst/>
              </a:prstGeom>
              <a:solidFill>
                <a:srgbClr val="76EB9E"/>
              </a:solidFill>
              <a:ln>
                <a:noFill/>
              </a:ln>
            </p:spPr>
            <p:txBody>
              <a:bodyPr spcFirstLastPara="1" wrap="square" lIns="124850" tIns="124850" rIns="124850" bIns="124850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11"/>
              </a:p>
            </p:txBody>
          </p:sp>
          <p:pic>
            <p:nvPicPr>
              <p:cNvPr id="181" name="Google Shape;181;g377d2555dfa_0_17" title="Screenshot 2025-06-18 at 16.02.35-Photoroom.png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5979666" y="2216767"/>
                <a:ext cx="2748600" cy="2168700"/>
              </a:xfrm>
              <a:prstGeom prst="roundRect">
                <a:avLst>
                  <a:gd name="adj" fmla="val 7484"/>
                </a:avLst>
              </a:prstGeom>
              <a:noFill/>
              <a:ln>
                <a:noFill/>
              </a:ln>
            </p:spPr>
          </p:pic>
        </p:grpSp>
        <p:sp>
          <p:nvSpPr>
            <p:cNvPr id="182" name="Google Shape;182;g377d2555dfa_0_17"/>
            <p:cNvSpPr/>
            <p:nvPr/>
          </p:nvSpPr>
          <p:spPr>
            <a:xfrm>
              <a:off x="7191250" y="2436550"/>
              <a:ext cx="1467600" cy="135300"/>
            </a:xfrm>
            <a:prstGeom prst="rect">
              <a:avLst/>
            </a:prstGeom>
            <a:solidFill>
              <a:srgbClr val="76EB9E"/>
            </a:solidFill>
            <a:ln>
              <a:noFill/>
            </a:ln>
          </p:spPr>
          <p:txBody>
            <a:bodyPr spcFirstLastPara="1" wrap="square" lIns="124850" tIns="124850" rIns="124850" bIns="12485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11"/>
            </a:p>
          </p:txBody>
        </p:sp>
        <p:pic>
          <p:nvPicPr>
            <p:cNvPr id="183" name="Google Shape;183;g377d2555dfa_0_1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173300" y="2457929"/>
              <a:ext cx="1511626" cy="185062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84" name="Google Shape;184;g377d2555dfa_0_17" title="Screenshot 2025-06-18 at 11.54.10-Photoroom (1)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31261" y="1999541"/>
            <a:ext cx="2674950" cy="986375"/>
          </a:xfrm>
          <a:prstGeom prst="rect">
            <a:avLst/>
          </a:prstGeom>
          <a:solidFill>
            <a:srgbClr val="75EB9E"/>
          </a:solidFill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77d2555dfa_0_0"/>
          <p:cNvSpPr txBox="1">
            <a:spLocks noGrp="1"/>
          </p:cNvSpPr>
          <p:nvPr>
            <p:ph type="body" idx="1"/>
          </p:nvPr>
        </p:nvSpPr>
        <p:spPr>
          <a:xfrm>
            <a:off x="536650" y="1676400"/>
            <a:ext cx="10515600" cy="2553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4000"/>
              <a:t>How is AI improving</a:t>
            </a:r>
            <a:endParaRPr sz="4000"/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4000"/>
              <a:t>clinical outcomes</a:t>
            </a:r>
            <a:endParaRPr sz="4000"/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4000"/>
              <a:t>and reducing costs</a:t>
            </a:r>
            <a:endParaRPr sz="4000"/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4000"/>
              <a:t>today?</a:t>
            </a:r>
            <a:endParaRPr sz="40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77d2555dfa_0_35"/>
          <p:cNvSpPr txBox="1">
            <a:spLocks noGrp="1"/>
          </p:cNvSpPr>
          <p:nvPr>
            <p:ph type="title"/>
          </p:nvPr>
        </p:nvSpPr>
        <p:spPr>
          <a:xfrm>
            <a:off x="536642" y="365125"/>
            <a:ext cx="9687000" cy="734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How is AI improving clinical outcomes, today</a:t>
            </a:r>
            <a:endParaRPr/>
          </a:p>
        </p:txBody>
      </p:sp>
      <p:sp>
        <p:nvSpPr>
          <p:cNvPr id="197" name="Google Shape;197;g377d2555dfa_0_35"/>
          <p:cNvSpPr txBox="1">
            <a:spLocks noGrp="1"/>
          </p:cNvSpPr>
          <p:nvPr>
            <p:ph type="body" idx="1"/>
          </p:nvPr>
        </p:nvSpPr>
        <p:spPr>
          <a:xfrm>
            <a:off x="841442" y="1080646"/>
            <a:ext cx="10515600" cy="4288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F9900"/>
                </a:solidFill>
              </a:rPr>
              <a:t>P</a:t>
            </a:r>
            <a:r>
              <a:rPr lang="en-US" sz="2400" dirty="0"/>
              <a:t>redictive </a:t>
            </a:r>
            <a:endParaRPr sz="2400" dirty="0"/>
          </a:p>
          <a:p>
            <a:pPr marL="0" lvl="0" indent="0" algn="l" rtl="0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F9900"/>
                </a:solidFill>
              </a:rPr>
              <a:t>P</a:t>
            </a:r>
            <a:r>
              <a:rPr lang="en-US" sz="2400" dirty="0"/>
              <a:t>reventative </a:t>
            </a:r>
            <a:endParaRPr sz="2400" dirty="0"/>
          </a:p>
          <a:p>
            <a:pPr marL="0" lvl="0" indent="0" algn="l" rtl="0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F9900"/>
                </a:solidFill>
              </a:rPr>
              <a:t>P</a:t>
            </a:r>
            <a:r>
              <a:rPr lang="en-US" sz="2400" dirty="0"/>
              <a:t>ersonalised </a:t>
            </a:r>
            <a:endParaRPr sz="2400" dirty="0"/>
          </a:p>
          <a:p>
            <a:pPr marL="0" lvl="0" indent="0" algn="l" rtl="0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F9900"/>
                </a:solidFill>
              </a:rPr>
              <a:t>P</a:t>
            </a:r>
            <a:r>
              <a:rPr lang="en-US" sz="2400" dirty="0"/>
              <a:t>articipatory </a:t>
            </a:r>
            <a:endParaRPr sz="2400" dirty="0"/>
          </a:p>
          <a:p>
            <a:pPr marL="0" lvl="0" indent="0" algn="l" rtl="0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F9900"/>
                </a:solidFill>
              </a:rPr>
              <a:t>P</a:t>
            </a:r>
            <a:r>
              <a:rPr lang="en-US" sz="2400" dirty="0"/>
              <a:t>recision</a:t>
            </a:r>
            <a:endParaRPr sz="2400" dirty="0"/>
          </a:p>
        </p:txBody>
      </p:sp>
      <p:pic>
        <p:nvPicPr>
          <p:cNvPr id="198" name="Google Shape;198;g377d2555dfa_0_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78650" y="1360525"/>
            <a:ext cx="6787748" cy="3702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g377d2555dfa_0_192"/>
          <p:cNvPicPr preferRelativeResize="0"/>
          <p:nvPr/>
        </p:nvPicPr>
        <p:blipFill rotWithShape="1">
          <a:blip r:embed="rId3">
            <a:alphaModFix/>
          </a:blip>
          <a:srcRect b="10490"/>
          <a:stretch/>
        </p:blipFill>
        <p:spPr>
          <a:xfrm>
            <a:off x="0" y="0"/>
            <a:ext cx="12192005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g377d2555dfa_0_192"/>
          <p:cNvSpPr/>
          <p:nvPr/>
        </p:nvSpPr>
        <p:spPr>
          <a:xfrm>
            <a:off x="9588400" y="0"/>
            <a:ext cx="2603700" cy="444300"/>
          </a:xfrm>
          <a:prstGeom prst="rect">
            <a:avLst/>
          </a:prstGeom>
          <a:solidFill>
            <a:srgbClr val="76EB9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latin typeface="Figtree"/>
                <a:ea typeface="Figtree"/>
                <a:cs typeface="Figtree"/>
                <a:sym typeface="Figtree"/>
              </a:rPr>
              <a:t>WhatsApp Patient Booking</a:t>
            </a:r>
            <a:endParaRPr sz="1300">
              <a:latin typeface="Figtree"/>
              <a:ea typeface="Figtree"/>
              <a:cs typeface="Figtree"/>
              <a:sym typeface="Figtree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EMS">
      <a:dk1>
        <a:srgbClr val="000000"/>
      </a:dk1>
      <a:lt1>
        <a:srgbClr val="E5E5E5"/>
      </a:lt1>
      <a:dk2>
        <a:srgbClr val="D8D8D8"/>
      </a:dk2>
      <a:lt2>
        <a:srgbClr val="E5E5E5"/>
      </a:lt2>
      <a:accent1>
        <a:srgbClr val="0E4D83"/>
      </a:accent1>
      <a:accent2>
        <a:srgbClr val="006E44"/>
      </a:accent2>
      <a:accent3>
        <a:srgbClr val="2BB35B"/>
      </a:accent3>
      <a:accent4>
        <a:srgbClr val="FAAE1A"/>
      </a:accent4>
      <a:accent5>
        <a:srgbClr val="D17C2A"/>
      </a:accent5>
      <a:accent6>
        <a:srgbClr val="F3F0ED"/>
      </a:accent6>
      <a:hlink>
        <a:srgbClr val="D71F29"/>
      </a:hlink>
      <a:folHlink>
        <a:srgbClr val="80002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 Master Deck 1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C912F3C72E5FE4EBEFD3CB2F1CF621E" ma:contentTypeVersion="16" ma:contentTypeDescription="Create a new document." ma:contentTypeScope="" ma:versionID="af8db10d4ba507da7f01b69e7fff3f6c">
  <xsd:schema xmlns:xsd="http://www.w3.org/2001/XMLSchema" xmlns:xs="http://www.w3.org/2001/XMLSchema" xmlns:p="http://schemas.microsoft.com/office/2006/metadata/properties" xmlns:ns2="eab5a9bd-9d1c-4411-8025-7564f01e9790" xmlns:ns3="4a1851d2-3db3-4e1c-a39d-395e2e2b63ea" targetNamespace="http://schemas.microsoft.com/office/2006/metadata/properties" ma:root="true" ma:fieldsID="933731be86ab540900b4c10729e6208f" ns2:_="" ns3:_="">
    <xsd:import namespace="eab5a9bd-9d1c-4411-8025-7564f01e9790"/>
    <xsd:import namespace="4a1851d2-3db3-4e1c-a39d-395e2e2b63ea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LengthInSeconds" minOccurs="0"/>
                <xsd:element ref="ns3:MediaServiceLocation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b5a9bd-9d1c-4411-8025-7564f01e979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16730490-6aa1-4f4e-896f-5b8b5e2e6a59}" ma:internalName="TaxCatchAll" ma:showField="CatchAllData" ma:web="eab5a9bd-9d1c-4411-8025-7564f01e979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1851d2-3db3-4e1c-a39d-395e2e2b63e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7c7a9000-7185-4542-83d4-313d2e63781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ab5a9bd-9d1c-4411-8025-7564f01e9790" xsi:nil="true"/>
    <lcf76f155ced4ddcb4097134ff3c332f xmlns="4a1851d2-3db3-4e1c-a39d-395e2e2b63ea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569BD46-FF2A-419A-8000-BB21B45431D7}"/>
</file>

<file path=customXml/itemProps2.xml><?xml version="1.0" encoding="utf-8"?>
<ds:datastoreItem xmlns:ds="http://schemas.openxmlformats.org/officeDocument/2006/customXml" ds:itemID="{4281DC70-4AE9-441E-AB82-59EA1899006F}"/>
</file>

<file path=customXml/itemProps3.xml><?xml version="1.0" encoding="utf-8"?>
<ds:datastoreItem xmlns:ds="http://schemas.openxmlformats.org/officeDocument/2006/customXml" ds:itemID="{2AFC3FDE-EAEA-4B49-9D31-EA6F670FBB49}"/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1516</Words>
  <Application>Microsoft Macintosh PowerPoint</Application>
  <PresentationFormat>Widescreen</PresentationFormat>
  <Paragraphs>174</Paragraphs>
  <Slides>31</Slides>
  <Notes>31</Notes>
  <HiddenSlides>14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Calibri</vt:lpstr>
      <vt:lpstr>Figtree SemiBold</vt:lpstr>
      <vt:lpstr>Roboto</vt:lpstr>
      <vt:lpstr>Figtree</vt:lpstr>
      <vt:lpstr>Arial</vt:lpstr>
      <vt:lpstr>Helvetica Neue</vt:lpstr>
      <vt:lpstr>Century Gothic</vt:lpstr>
      <vt:lpstr>Office Theme</vt:lpstr>
      <vt:lpstr>Slide Master Deck 1</vt:lpstr>
      <vt:lpstr>PowerPoint Presentation</vt:lpstr>
      <vt:lpstr>How AI Can Improve Clinical Outcomes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is AI improving clinical outcomes, today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Job To Be Done ≠ “AI”; ≠ ChatGPT</vt:lpstr>
      <vt:lpstr>AI, a new and ever evolving capability</vt:lpstr>
      <vt:lpstr>PowerPoint Presentation</vt:lpstr>
      <vt:lpstr>PowerPoint Presentation</vt:lpstr>
      <vt:lpstr>PowerPoint Presentation</vt:lpstr>
      <vt:lpstr>PowerPoint Presentation</vt:lpstr>
      <vt:lpstr>How AI can improve clinical outcomes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NEB-U Creative Studio</dc:creator>
  <cp:lastModifiedBy>Anjela da Silva</cp:lastModifiedBy>
  <cp:revision>1</cp:revision>
  <dcterms:created xsi:type="dcterms:W3CDTF">2024-08-06T12:49:17Z</dcterms:created>
  <dcterms:modified xsi:type="dcterms:W3CDTF">2025-08-26T16:46:08Z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0x0101008C912F3C72E5FE4EBEFD3CB2F1CF621E</vt:lpwstr>
  </property>
</Properties>
</file>