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diagrams/data5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1.xml" ContentType="application/vnd.openxmlformats-officedocument.drawingml.diagramData+xml"/>
  <Override PartName="/ppt/diagrams/data8.xml" ContentType="application/vnd.openxmlformats-officedocument.drawingml.diagramData+xml"/>
  <Override PartName="/ppt/diagrams/data7.xml" ContentType="application/vnd.openxmlformats-officedocument.drawingml.diagramData+xml"/>
  <Override PartName="/ppt/diagrams/data6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rawing4.xml" ContentType="application/vnd.ms-office.drawingml.diagramDrawing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146848642" r:id="rId3"/>
    <p:sldId id="2146848652" r:id="rId4"/>
    <p:sldId id="2146848654" r:id="rId5"/>
    <p:sldId id="2146848643" r:id="rId6"/>
    <p:sldId id="2146848500" r:id="rId7"/>
    <p:sldId id="2146848659" r:id="rId8"/>
    <p:sldId id="619" r:id="rId9"/>
    <p:sldId id="620" r:id="rId10"/>
    <p:sldId id="627" r:id="rId11"/>
    <p:sldId id="260" r:id="rId12"/>
    <p:sldId id="2146848671" r:id="rId13"/>
    <p:sldId id="267" r:id="rId14"/>
    <p:sldId id="261" r:id="rId15"/>
    <p:sldId id="268" r:id="rId16"/>
    <p:sldId id="276" r:id="rId17"/>
    <p:sldId id="279" r:id="rId18"/>
    <p:sldId id="2146848502" r:id="rId19"/>
    <p:sldId id="289" r:id="rId20"/>
    <p:sldId id="662" r:id="rId21"/>
    <p:sldId id="659" r:id="rId22"/>
    <p:sldId id="2146848662" r:id="rId23"/>
    <p:sldId id="2146848672" r:id="rId24"/>
    <p:sldId id="2146848657" r:id="rId25"/>
    <p:sldId id="2146848666" r:id="rId26"/>
    <p:sldId id="25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202A"/>
    <a:srgbClr val="13B0A1"/>
    <a:srgbClr val="0B4E82"/>
    <a:srgbClr val="FFFFFF"/>
    <a:srgbClr val="F4AA21"/>
    <a:srgbClr val="1BA54A"/>
    <a:srgbClr val="0C77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102" autoAdjust="0"/>
    <p:restoredTop sz="82902" autoAdjust="0"/>
  </p:normalViewPr>
  <p:slideViewPr>
    <p:cSldViewPr snapToGrid="0">
      <p:cViewPr>
        <p:scale>
          <a:sx n="58" d="100"/>
          <a:sy n="58" d="100"/>
        </p:scale>
        <p:origin x="11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kynet\Client%20Results\GEMS\SMC\2023\1.%20Ad%20Hoc\2.%20Not%20ongoing\2.%20February\5.%20Article\stud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06449401135435E-2"/>
          <c:y val="3.9849728055706218E-2"/>
          <c:w val="0.89298582079903466"/>
          <c:h val="0.75641391210682896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6"/>
            <c:dispRSqr val="0"/>
            <c:dispEq val="0"/>
          </c:trendline>
          <c:cat>
            <c:numRef>
              <c:f>Sheet1!$M$19:$CI$19</c:f>
              <c:numCache>
                <c:formatCode>mmm\-yy</c:formatCode>
                <c:ptCount val="75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</c:numCache>
            </c:numRef>
          </c:cat>
          <c:val>
            <c:numRef>
              <c:f>Sheet1!$M$20:$CI$20</c:f>
              <c:numCache>
                <c:formatCode>_(* #\ ##0.00%_);_(* \(#\ ##0.00%\);_(* "-"??_);_(@_)</c:formatCode>
                <c:ptCount val="75"/>
                <c:pt idx="0">
                  <c:v>0.10569243947443677</c:v>
                </c:pt>
                <c:pt idx="1">
                  <c:v>0.10801163608478016</c:v>
                </c:pt>
                <c:pt idx="2">
                  <c:v>0.10584070702351385</c:v>
                </c:pt>
                <c:pt idx="3">
                  <c:v>9.7038156313151366E-2</c:v>
                </c:pt>
                <c:pt idx="4">
                  <c:v>9.1232660585912215E-2</c:v>
                </c:pt>
                <c:pt idx="5">
                  <c:v>8.8466931827471826E-2</c:v>
                </c:pt>
                <c:pt idx="6">
                  <c:v>7.4716967556843067E-2</c:v>
                </c:pt>
                <c:pt idx="7">
                  <c:v>7.691327249851547E-2</c:v>
                </c:pt>
                <c:pt idx="8">
                  <c:v>7.9651194087152044E-2</c:v>
                </c:pt>
                <c:pt idx="9">
                  <c:v>7.4328021334090263E-2</c:v>
                </c:pt>
                <c:pt idx="10">
                  <c:v>8.1605451764408296E-2</c:v>
                </c:pt>
                <c:pt idx="11">
                  <c:v>0.10034120069579605</c:v>
                </c:pt>
                <c:pt idx="12">
                  <c:v>8.4903089439495386E-2</c:v>
                </c:pt>
                <c:pt idx="13">
                  <c:v>8.5284679897649374E-2</c:v>
                </c:pt>
                <c:pt idx="14">
                  <c:v>8.742036481678199E-2</c:v>
                </c:pt>
                <c:pt idx="15">
                  <c:v>8.9735036446912719E-2</c:v>
                </c:pt>
                <c:pt idx="16">
                  <c:v>8.7951555542108761E-2</c:v>
                </c:pt>
                <c:pt idx="17">
                  <c:v>8.3942942048347166E-2</c:v>
                </c:pt>
                <c:pt idx="18">
                  <c:v>7.2206610407116373E-2</c:v>
                </c:pt>
                <c:pt idx="19">
                  <c:v>7.0889119956531521E-2</c:v>
                </c:pt>
                <c:pt idx="20">
                  <c:v>7.4115014640133342E-2</c:v>
                </c:pt>
                <c:pt idx="21">
                  <c:v>7.4449878551394164E-2</c:v>
                </c:pt>
                <c:pt idx="22">
                  <c:v>8.02555751605801E-2</c:v>
                </c:pt>
                <c:pt idx="23">
                  <c:v>9.937110717953293E-2</c:v>
                </c:pt>
                <c:pt idx="24">
                  <c:v>8.1413404567094866E-2</c:v>
                </c:pt>
                <c:pt idx="25">
                  <c:v>7.9786685424592843E-2</c:v>
                </c:pt>
                <c:pt idx="26">
                  <c:v>7.5343744325054765E-2</c:v>
                </c:pt>
                <c:pt idx="27">
                  <c:v>6.5425863296866435E-2</c:v>
                </c:pt>
                <c:pt idx="28">
                  <c:v>5.8290292948878976E-2</c:v>
                </c:pt>
                <c:pt idx="29">
                  <c:v>5.2143346362099947E-2</c:v>
                </c:pt>
                <c:pt idx="30">
                  <c:v>4.6808766497766476E-2</c:v>
                </c:pt>
                <c:pt idx="31">
                  <c:v>4.4549794688073192E-2</c:v>
                </c:pt>
                <c:pt idx="32">
                  <c:v>3.9780260703653189E-2</c:v>
                </c:pt>
                <c:pt idx="33">
                  <c:v>4.2330050244853923E-2</c:v>
                </c:pt>
                <c:pt idx="34">
                  <c:v>4.5568676363450217E-2</c:v>
                </c:pt>
                <c:pt idx="35">
                  <c:v>6.5367096779382031E-2</c:v>
                </c:pt>
                <c:pt idx="36">
                  <c:v>6.0792740847372718E-2</c:v>
                </c:pt>
                <c:pt idx="37">
                  <c:v>6.7266964921609676E-2</c:v>
                </c:pt>
                <c:pt idx="38">
                  <c:v>6.4986775043628639E-2</c:v>
                </c:pt>
                <c:pt idx="39">
                  <c:v>8.217628504265663E-2</c:v>
                </c:pt>
                <c:pt idx="40">
                  <c:v>8.1690026075015659E-2</c:v>
                </c:pt>
                <c:pt idx="41">
                  <c:v>8.603482506872466E-2</c:v>
                </c:pt>
                <c:pt idx="42">
                  <c:v>8.9451705468794843E-2</c:v>
                </c:pt>
                <c:pt idx="43">
                  <c:v>9.216761637024691E-2</c:v>
                </c:pt>
                <c:pt idx="44">
                  <c:v>0.10272740910423225</c:v>
                </c:pt>
                <c:pt idx="45">
                  <c:v>0.10928306480590426</c:v>
                </c:pt>
                <c:pt idx="46">
                  <c:v>0.12519448353249404</c:v>
                </c:pt>
                <c:pt idx="47">
                  <c:v>0.15183896255180943</c:v>
                </c:pt>
                <c:pt idx="48">
                  <c:v>0.1437242504892888</c:v>
                </c:pt>
                <c:pt idx="49">
                  <c:v>0.15084195951083276</c:v>
                </c:pt>
                <c:pt idx="50">
                  <c:v>0.1543107502038189</c:v>
                </c:pt>
                <c:pt idx="51">
                  <c:v>0.16789055839822642</c:v>
                </c:pt>
                <c:pt idx="52">
                  <c:v>0.16657122789759107</c:v>
                </c:pt>
                <c:pt idx="53">
                  <c:v>0.17061877580917181</c:v>
                </c:pt>
                <c:pt idx="54">
                  <c:v>0.17564737618353768</c:v>
                </c:pt>
                <c:pt idx="55">
                  <c:v>0.18498788460184074</c:v>
                </c:pt>
                <c:pt idx="56">
                  <c:v>0.19758884169444105</c:v>
                </c:pt>
                <c:pt idx="57">
                  <c:v>0.2096660562729982</c:v>
                </c:pt>
                <c:pt idx="58">
                  <c:v>0.22097250419518161</c:v>
                </c:pt>
                <c:pt idx="59">
                  <c:v>0.24687880787948591</c:v>
                </c:pt>
                <c:pt idx="60">
                  <c:v>0.2342032819731836</c:v>
                </c:pt>
                <c:pt idx="61">
                  <c:v>0.24025873741648771</c:v>
                </c:pt>
                <c:pt idx="62">
                  <c:v>0.24402832806351366</c:v>
                </c:pt>
                <c:pt idx="63">
                  <c:v>0.25304954329039936</c:v>
                </c:pt>
                <c:pt idx="64">
                  <c:v>0.24861338612985556</c:v>
                </c:pt>
                <c:pt idx="65">
                  <c:v>0.25915785712925604</c:v>
                </c:pt>
                <c:pt idx="66">
                  <c:v>0.25560411554587692</c:v>
                </c:pt>
                <c:pt idx="67">
                  <c:v>0.25836610681763728</c:v>
                </c:pt>
                <c:pt idx="68">
                  <c:v>0.26844727140806801</c:v>
                </c:pt>
                <c:pt idx="69">
                  <c:v>0.277624424622606</c:v>
                </c:pt>
                <c:pt idx="70">
                  <c:v>0.28778651266711464</c:v>
                </c:pt>
                <c:pt idx="71">
                  <c:v>0.31292909222072934</c:v>
                </c:pt>
                <c:pt idx="72">
                  <c:v>0.29282374233178199</c:v>
                </c:pt>
                <c:pt idx="73">
                  <c:v>0.29499624662080698</c:v>
                </c:pt>
                <c:pt idx="74">
                  <c:v>0.28400644693327598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9C7-4192-ACEA-9B735B0229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265904"/>
        <c:axId val="331262160"/>
      </c:lineChart>
      <c:dateAx>
        <c:axId val="33126590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262160"/>
        <c:crosses val="autoZero"/>
        <c:auto val="1"/>
        <c:lblOffset val="100"/>
        <c:baseTimeUnit val="months"/>
      </c:dateAx>
      <c:valAx>
        <c:axId val="3312621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Reserve ratio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26590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image" Target="../media/image24.svg"/><Relationship Id="rId1" Type="http://schemas.openxmlformats.org/officeDocument/2006/relationships/image" Target="../media/image16.png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svg"/><Relationship Id="rId1" Type="http://schemas.openxmlformats.org/officeDocument/2006/relationships/image" Target="../media/image51.png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10" Type="http://schemas.openxmlformats.org/officeDocument/2006/relationships/image" Target="../media/image60.svg"/><Relationship Id="rId4" Type="http://schemas.openxmlformats.org/officeDocument/2006/relationships/image" Target="../media/image54.svg"/><Relationship Id="rId9" Type="http://schemas.openxmlformats.org/officeDocument/2006/relationships/image" Target="../media/image5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image" Target="../media/image24.svg"/><Relationship Id="rId1" Type="http://schemas.openxmlformats.org/officeDocument/2006/relationships/image" Target="../media/image16.png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svg"/><Relationship Id="rId1" Type="http://schemas.openxmlformats.org/officeDocument/2006/relationships/image" Target="../media/image51.png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10" Type="http://schemas.openxmlformats.org/officeDocument/2006/relationships/image" Target="../media/image60.svg"/><Relationship Id="rId4" Type="http://schemas.openxmlformats.org/officeDocument/2006/relationships/image" Target="../media/image54.svg"/><Relationship Id="rId9" Type="http://schemas.openxmlformats.org/officeDocument/2006/relationships/image" Target="../media/image5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225DC5-ABB3-498D-9E5A-6F2BEAAF213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441CA83-A46C-4EBC-870B-12225D2876D6}">
      <dgm:prSet/>
      <dgm:spPr/>
      <dgm:t>
        <a:bodyPr/>
        <a:lstStyle/>
        <a:p>
          <a:r>
            <a:rPr lang="en-US"/>
            <a:t>Threatens the sustainability of a medical scheme</a:t>
          </a:r>
        </a:p>
      </dgm:t>
    </dgm:pt>
    <dgm:pt modelId="{5434E06F-6297-4A18-8C9C-2C83DE622B90}" type="parTrans" cxnId="{412CA6F0-09B9-4CCD-A3A1-5982A84826B5}">
      <dgm:prSet/>
      <dgm:spPr/>
      <dgm:t>
        <a:bodyPr/>
        <a:lstStyle/>
        <a:p>
          <a:endParaRPr lang="en-US"/>
        </a:p>
      </dgm:t>
    </dgm:pt>
    <dgm:pt modelId="{B781FA89-0895-4041-8A15-D8798240A37E}" type="sibTrans" cxnId="{412CA6F0-09B9-4CCD-A3A1-5982A84826B5}">
      <dgm:prSet/>
      <dgm:spPr/>
      <dgm:t>
        <a:bodyPr/>
        <a:lstStyle/>
        <a:p>
          <a:endParaRPr lang="en-US"/>
        </a:p>
      </dgm:t>
    </dgm:pt>
    <dgm:pt modelId="{F8FF4D59-7841-4C4E-827A-52C3BD0ED68A}">
      <dgm:prSet/>
      <dgm:spPr/>
      <dgm:t>
        <a:bodyPr/>
        <a:lstStyle/>
        <a:p>
          <a:r>
            <a:rPr lang="en-US"/>
            <a:t>Negatively impacts scheme’s ability to provide benefit rich plans at low cost</a:t>
          </a:r>
        </a:p>
      </dgm:t>
    </dgm:pt>
    <dgm:pt modelId="{67552195-6E5B-4A9D-BFA8-F997C8BA1E63}" type="parTrans" cxnId="{C19D0F43-06BA-4754-B986-CD4763334245}">
      <dgm:prSet/>
      <dgm:spPr/>
      <dgm:t>
        <a:bodyPr/>
        <a:lstStyle/>
        <a:p>
          <a:endParaRPr lang="en-US"/>
        </a:p>
      </dgm:t>
    </dgm:pt>
    <dgm:pt modelId="{8283B026-823A-4083-9946-43299BC3B8F2}" type="sibTrans" cxnId="{C19D0F43-06BA-4754-B986-CD4763334245}">
      <dgm:prSet/>
      <dgm:spPr/>
      <dgm:t>
        <a:bodyPr/>
        <a:lstStyle/>
        <a:p>
          <a:endParaRPr lang="en-US"/>
        </a:p>
      </dgm:t>
    </dgm:pt>
    <dgm:pt modelId="{94FC756D-ECC2-4F91-95D3-F9E800833FC9}">
      <dgm:prSet/>
      <dgm:spPr/>
      <dgm:t>
        <a:bodyPr/>
        <a:lstStyle/>
        <a:p>
          <a:r>
            <a:rPr lang="en-US"/>
            <a:t>Diverts much needed funds away from intended purpose</a:t>
          </a:r>
        </a:p>
      </dgm:t>
    </dgm:pt>
    <dgm:pt modelId="{EB6A2F73-CD8D-4F86-8AA2-264C7F18E93B}" type="parTrans" cxnId="{F981B64F-0EAD-4BEB-8283-7974FCDA4369}">
      <dgm:prSet/>
      <dgm:spPr/>
      <dgm:t>
        <a:bodyPr/>
        <a:lstStyle/>
        <a:p>
          <a:endParaRPr lang="en-US"/>
        </a:p>
      </dgm:t>
    </dgm:pt>
    <dgm:pt modelId="{2DCDA96F-1B24-49F6-A298-2B140747772B}" type="sibTrans" cxnId="{F981B64F-0EAD-4BEB-8283-7974FCDA4369}">
      <dgm:prSet/>
      <dgm:spPr/>
      <dgm:t>
        <a:bodyPr/>
        <a:lstStyle/>
        <a:p>
          <a:endParaRPr lang="en-US"/>
        </a:p>
      </dgm:t>
    </dgm:pt>
    <dgm:pt modelId="{A344CBCF-2D75-4524-A57F-ADAFF66F47CC}">
      <dgm:prSet/>
      <dgm:spPr/>
      <dgm:t>
        <a:bodyPr/>
        <a:lstStyle/>
        <a:p>
          <a:r>
            <a:rPr lang="en-US"/>
            <a:t>Contributes to increased member contributions</a:t>
          </a:r>
        </a:p>
      </dgm:t>
    </dgm:pt>
    <dgm:pt modelId="{4B820D34-7B69-4B88-AEEA-69D579B1B257}" type="parTrans" cxnId="{AF9C0C58-6B97-44AB-85FA-A43AA504EF9F}">
      <dgm:prSet/>
      <dgm:spPr/>
      <dgm:t>
        <a:bodyPr/>
        <a:lstStyle/>
        <a:p>
          <a:endParaRPr lang="en-US"/>
        </a:p>
      </dgm:t>
    </dgm:pt>
    <dgm:pt modelId="{2AB90029-DAAF-44DB-A968-0070D59C8011}" type="sibTrans" cxnId="{AF9C0C58-6B97-44AB-85FA-A43AA504EF9F}">
      <dgm:prSet/>
      <dgm:spPr/>
      <dgm:t>
        <a:bodyPr/>
        <a:lstStyle/>
        <a:p>
          <a:endParaRPr lang="en-US"/>
        </a:p>
      </dgm:t>
    </dgm:pt>
    <dgm:pt modelId="{00B1D837-7857-4DCA-8721-7A8F9895D51D}" type="pres">
      <dgm:prSet presAssocID="{E8225DC5-ABB3-498D-9E5A-6F2BEAAF213D}" presName="root" presStyleCnt="0">
        <dgm:presLayoutVars>
          <dgm:dir/>
          <dgm:resizeHandles val="exact"/>
        </dgm:presLayoutVars>
      </dgm:prSet>
      <dgm:spPr/>
    </dgm:pt>
    <dgm:pt modelId="{0688E5E1-19A2-46DC-BF4A-FCC51ED5A975}" type="pres">
      <dgm:prSet presAssocID="{D441CA83-A46C-4EBC-870B-12225D2876D6}" presName="compNode" presStyleCnt="0"/>
      <dgm:spPr/>
    </dgm:pt>
    <dgm:pt modelId="{153AA108-FC41-46E6-866C-4B1CFF59B30C}" type="pres">
      <dgm:prSet presAssocID="{D441CA83-A46C-4EBC-870B-12225D2876D6}" presName="bgRect" presStyleLbl="bgShp" presStyleIdx="0" presStyleCnt="4"/>
      <dgm:spPr/>
    </dgm:pt>
    <dgm:pt modelId="{826AF4CB-5767-4BF6-AE42-123E2D065F02}" type="pres">
      <dgm:prSet presAssocID="{D441CA83-A46C-4EBC-870B-12225D2876D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3A8DBB27-5375-48D4-8CF8-50E55C12E607}" type="pres">
      <dgm:prSet presAssocID="{D441CA83-A46C-4EBC-870B-12225D2876D6}" presName="spaceRect" presStyleCnt="0"/>
      <dgm:spPr/>
    </dgm:pt>
    <dgm:pt modelId="{CA87B372-39DA-4C72-993E-8651A7C09519}" type="pres">
      <dgm:prSet presAssocID="{D441CA83-A46C-4EBC-870B-12225D2876D6}" presName="parTx" presStyleLbl="revTx" presStyleIdx="0" presStyleCnt="4">
        <dgm:presLayoutVars>
          <dgm:chMax val="0"/>
          <dgm:chPref val="0"/>
        </dgm:presLayoutVars>
      </dgm:prSet>
      <dgm:spPr/>
    </dgm:pt>
    <dgm:pt modelId="{CA1276B1-0AC4-4023-95A1-C57C92F774D9}" type="pres">
      <dgm:prSet presAssocID="{B781FA89-0895-4041-8A15-D8798240A37E}" presName="sibTrans" presStyleCnt="0"/>
      <dgm:spPr/>
    </dgm:pt>
    <dgm:pt modelId="{DD875094-695F-4022-8A03-9DD86EF7A879}" type="pres">
      <dgm:prSet presAssocID="{F8FF4D59-7841-4C4E-827A-52C3BD0ED68A}" presName="compNode" presStyleCnt="0"/>
      <dgm:spPr/>
    </dgm:pt>
    <dgm:pt modelId="{2EDFF97C-7CE1-4D07-93E3-AC8656475225}" type="pres">
      <dgm:prSet presAssocID="{F8FF4D59-7841-4C4E-827A-52C3BD0ED68A}" presName="bgRect" presStyleLbl="bgShp" presStyleIdx="1" presStyleCnt="4"/>
      <dgm:spPr/>
    </dgm:pt>
    <dgm:pt modelId="{643D6733-9E61-4A9D-B565-A9C8402BFE25}" type="pres">
      <dgm:prSet presAssocID="{F8FF4D59-7841-4C4E-827A-52C3BD0ED68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3D6BC0EB-E39D-4A97-BB9B-C34A7C974EBF}" type="pres">
      <dgm:prSet presAssocID="{F8FF4D59-7841-4C4E-827A-52C3BD0ED68A}" presName="spaceRect" presStyleCnt="0"/>
      <dgm:spPr/>
    </dgm:pt>
    <dgm:pt modelId="{3573A8BD-0F77-49E5-900A-E5D7CBF5C23F}" type="pres">
      <dgm:prSet presAssocID="{F8FF4D59-7841-4C4E-827A-52C3BD0ED68A}" presName="parTx" presStyleLbl="revTx" presStyleIdx="1" presStyleCnt="4">
        <dgm:presLayoutVars>
          <dgm:chMax val="0"/>
          <dgm:chPref val="0"/>
        </dgm:presLayoutVars>
      </dgm:prSet>
      <dgm:spPr/>
    </dgm:pt>
    <dgm:pt modelId="{C5BADA3D-C541-4FE0-BB42-292C3ADB29DF}" type="pres">
      <dgm:prSet presAssocID="{8283B026-823A-4083-9946-43299BC3B8F2}" presName="sibTrans" presStyleCnt="0"/>
      <dgm:spPr/>
    </dgm:pt>
    <dgm:pt modelId="{1B110525-AD62-4B55-A1C0-64A69A44BB73}" type="pres">
      <dgm:prSet presAssocID="{94FC756D-ECC2-4F91-95D3-F9E800833FC9}" presName="compNode" presStyleCnt="0"/>
      <dgm:spPr/>
    </dgm:pt>
    <dgm:pt modelId="{F40C81F7-FDDE-4E5C-B025-845079DFB464}" type="pres">
      <dgm:prSet presAssocID="{94FC756D-ECC2-4F91-95D3-F9E800833FC9}" presName="bgRect" presStyleLbl="bgShp" presStyleIdx="2" presStyleCnt="4"/>
      <dgm:spPr/>
    </dgm:pt>
    <dgm:pt modelId="{0DAA75DE-2497-439A-93FB-78FD8AF3F810}" type="pres">
      <dgm:prSet presAssocID="{94FC756D-ECC2-4F91-95D3-F9E800833FC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0D7CCBCE-A970-4A54-BDDF-9002EAB655E1}" type="pres">
      <dgm:prSet presAssocID="{94FC756D-ECC2-4F91-95D3-F9E800833FC9}" presName="spaceRect" presStyleCnt="0"/>
      <dgm:spPr/>
    </dgm:pt>
    <dgm:pt modelId="{FD4EA0E0-675D-4F9D-8953-3073F8952EA1}" type="pres">
      <dgm:prSet presAssocID="{94FC756D-ECC2-4F91-95D3-F9E800833FC9}" presName="parTx" presStyleLbl="revTx" presStyleIdx="2" presStyleCnt="4">
        <dgm:presLayoutVars>
          <dgm:chMax val="0"/>
          <dgm:chPref val="0"/>
        </dgm:presLayoutVars>
      </dgm:prSet>
      <dgm:spPr/>
    </dgm:pt>
    <dgm:pt modelId="{E68E9C57-BCC2-44CB-A1C3-10B902AA8665}" type="pres">
      <dgm:prSet presAssocID="{2DCDA96F-1B24-49F6-A298-2B140747772B}" presName="sibTrans" presStyleCnt="0"/>
      <dgm:spPr/>
    </dgm:pt>
    <dgm:pt modelId="{5A4F6C8E-5E32-4AEE-BA83-173220963F19}" type="pres">
      <dgm:prSet presAssocID="{A344CBCF-2D75-4524-A57F-ADAFF66F47CC}" presName="compNode" presStyleCnt="0"/>
      <dgm:spPr/>
    </dgm:pt>
    <dgm:pt modelId="{5A35455C-F0BF-4FC7-A226-7D50C302E41E}" type="pres">
      <dgm:prSet presAssocID="{A344CBCF-2D75-4524-A57F-ADAFF66F47CC}" presName="bgRect" presStyleLbl="bgShp" presStyleIdx="3" presStyleCnt="4"/>
      <dgm:spPr/>
    </dgm:pt>
    <dgm:pt modelId="{8FD16FC7-CDAD-43BD-91AD-FFF9C9BE09B6}" type="pres">
      <dgm:prSet presAssocID="{A344CBCF-2D75-4524-A57F-ADAFF66F47C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8F0E2F3A-B6A5-4785-AB8E-9555C24644DF}" type="pres">
      <dgm:prSet presAssocID="{A344CBCF-2D75-4524-A57F-ADAFF66F47CC}" presName="spaceRect" presStyleCnt="0"/>
      <dgm:spPr/>
    </dgm:pt>
    <dgm:pt modelId="{7ED25B25-EC0E-4C1F-A8D8-A3E49BEB6DEE}" type="pres">
      <dgm:prSet presAssocID="{A344CBCF-2D75-4524-A57F-ADAFF66F47C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03BB70C-D17E-47F2-92AC-67E4B2AE83F1}" type="presOf" srcId="{A344CBCF-2D75-4524-A57F-ADAFF66F47CC}" destId="{7ED25B25-EC0E-4C1F-A8D8-A3E49BEB6DEE}" srcOrd="0" destOrd="0" presId="urn:microsoft.com/office/officeart/2018/2/layout/IconVerticalSolidList"/>
    <dgm:cxn modelId="{12E9A462-1C1B-46AF-9A2E-D5AB8EF95D8F}" type="presOf" srcId="{94FC756D-ECC2-4F91-95D3-F9E800833FC9}" destId="{FD4EA0E0-675D-4F9D-8953-3073F8952EA1}" srcOrd="0" destOrd="0" presId="urn:microsoft.com/office/officeart/2018/2/layout/IconVerticalSolidList"/>
    <dgm:cxn modelId="{C19D0F43-06BA-4754-B986-CD4763334245}" srcId="{E8225DC5-ABB3-498D-9E5A-6F2BEAAF213D}" destId="{F8FF4D59-7841-4C4E-827A-52C3BD0ED68A}" srcOrd="1" destOrd="0" parTransId="{67552195-6E5B-4A9D-BFA8-F997C8BA1E63}" sibTransId="{8283B026-823A-4083-9946-43299BC3B8F2}"/>
    <dgm:cxn modelId="{F981B64F-0EAD-4BEB-8283-7974FCDA4369}" srcId="{E8225DC5-ABB3-498D-9E5A-6F2BEAAF213D}" destId="{94FC756D-ECC2-4F91-95D3-F9E800833FC9}" srcOrd="2" destOrd="0" parTransId="{EB6A2F73-CD8D-4F86-8AA2-264C7F18E93B}" sibTransId="{2DCDA96F-1B24-49F6-A298-2B140747772B}"/>
    <dgm:cxn modelId="{8070CF77-F958-47B8-980A-04E5872396CA}" type="presOf" srcId="{D441CA83-A46C-4EBC-870B-12225D2876D6}" destId="{CA87B372-39DA-4C72-993E-8651A7C09519}" srcOrd="0" destOrd="0" presId="urn:microsoft.com/office/officeart/2018/2/layout/IconVerticalSolidList"/>
    <dgm:cxn modelId="{AF9C0C58-6B97-44AB-85FA-A43AA504EF9F}" srcId="{E8225DC5-ABB3-498D-9E5A-6F2BEAAF213D}" destId="{A344CBCF-2D75-4524-A57F-ADAFF66F47CC}" srcOrd="3" destOrd="0" parTransId="{4B820D34-7B69-4B88-AEEA-69D579B1B257}" sibTransId="{2AB90029-DAAF-44DB-A968-0070D59C8011}"/>
    <dgm:cxn modelId="{0A33A45A-1E8E-4D7E-A942-18AB2650D6EE}" type="presOf" srcId="{F8FF4D59-7841-4C4E-827A-52C3BD0ED68A}" destId="{3573A8BD-0F77-49E5-900A-E5D7CBF5C23F}" srcOrd="0" destOrd="0" presId="urn:microsoft.com/office/officeart/2018/2/layout/IconVerticalSolidList"/>
    <dgm:cxn modelId="{76E6B9DC-BA93-4AF8-91C1-6F778276C3DB}" type="presOf" srcId="{E8225DC5-ABB3-498D-9E5A-6F2BEAAF213D}" destId="{00B1D837-7857-4DCA-8721-7A8F9895D51D}" srcOrd="0" destOrd="0" presId="urn:microsoft.com/office/officeart/2018/2/layout/IconVerticalSolidList"/>
    <dgm:cxn modelId="{412CA6F0-09B9-4CCD-A3A1-5982A84826B5}" srcId="{E8225DC5-ABB3-498D-9E5A-6F2BEAAF213D}" destId="{D441CA83-A46C-4EBC-870B-12225D2876D6}" srcOrd="0" destOrd="0" parTransId="{5434E06F-6297-4A18-8C9C-2C83DE622B90}" sibTransId="{B781FA89-0895-4041-8A15-D8798240A37E}"/>
    <dgm:cxn modelId="{9C26BE61-AC18-4320-AB6A-99212AE6A474}" type="presParOf" srcId="{00B1D837-7857-4DCA-8721-7A8F9895D51D}" destId="{0688E5E1-19A2-46DC-BF4A-FCC51ED5A975}" srcOrd="0" destOrd="0" presId="urn:microsoft.com/office/officeart/2018/2/layout/IconVerticalSolidList"/>
    <dgm:cxn modelId="{15F3D880-FCFF-42E2-8259-0B4C8E7EE338}" type="presParOf" srcId="{0688E5E1-19A2-46DC-BF4A-FCC51ED5A975}" destId="{153AA108-FC41-46E6-866C-4B1CFF59B30C}" srcOrd="0" destOrd="0" presId="urn:microsoft.com/office/officeart/2018/2/layout/IconVerticalSolidList"/>
    <dgm:cxn modelId="{34AEAFDE-3533-472B-A311-D65CFD3508B8}" type="presParOf" srcId="{0688E5E1-19A2-46DC-BF4A-FCC51ED5A975}" destId="{826AF4CB-5767-4BF6-AE42-123E2D065F02}" srcOrd="1" destOrd="0" presId="urn:microsoft.com/office/officeart/2018/2/layout/IconVerticalSolidList"/>
    <dgm:cxn modelId="{B07F7B43-AD42-44D4-B783-9C705AB8FD26}" type="presParOf" srcId="{0688E5E1-19A2-46DC-BF4A-FCC51ED5A975}" destId="{3A8DBB27-5375-48D4-8CF8-50E55C12E607}" srcOrd="2" destOrd="0" presId="urn:microsoft.com/office/officeart/2018/2/layout/IconVerticalSolidList"/>
    <dgm:cxn modelId="{BD211429-A8A5-418B-9DEA-790A05048760}" type="presParOf" srcId="{0688E5E1-19A2-46DC-BF4A-FCC51ED5A975}" destId="{CA87B372-39DA-4C72-993E-8651A7C09519}" srcOrd="3" destOrd="0" presId="urn:microsoft.com/office/officeart/2018/2/layout/IconVerticalSolidList"/>
    <dgm:cxn modelId="{3F39309C-FF81-4458-B5BC-5534230B1FDF}" type="presParOf" srcId="{00B1D837-7857-4DCA-8721-7A8F9895D51D}" destId="{CA1276B1-0AC4-4023-95A1-C57C92F774D9}" srcOrd="1" destOrd="0" presId="urn:microsoft.com/office/officeart/2018/2/layout/IconVerticalSolidList"/>
    <dgm:cxn modelId="{7D872FCA-3425-4CDF-A65A-2A34F128F6FD}" type="presParOf" srcId="{00B1D837-7857-4DCA-8721-7A8F9895D51D}" destId="{DD875094-695F-4022-8A03-9DD86EF7A879}" srcOrd="2" destOrd="0" presId="urn:microsoft.com/office/officeart/2018/2/layout/IconVerticalSolidList"/>
    <dgm:cxn modelId="{A5610442-7DE7-45B5-B558-448B380720D2}" type="presParOf" srcId="{DD875094-695F-4022-8A03-9DD86EF7A879}" destId="{2EDFF97C-7CE1-4D07-93E3-AC8656475225}" srcOrd="0" destOrd="0" presId="urn:microsoft.com/office/officeart/2018/2/layout/IconVerticalSolidList"/>
    <dgm:cxn modelId="{E3C9DD22-F57C-4E77-912D-47323904849E}" type="presParOf" srcId="{DD875094-695F-4022-8A03-9DD86EF7A879}" destId="{643D6733-9E61-4A9D-B565-A9C8402BFE25}" srcOrd="1" destOrd="0" presId="urn:microsoft.com/office/officeart/2018/2/layout/IconVerticalSolidList"/>
    <dgm:cxn modelId="{CB6DF0C1-CB4A-4E22-B0A8-75641FEA033C}" type="presParOf" srcId="{DD875094-695F-4022-8A03-9DD86EF7A879}" destId="{3D6BC0EB-E39D-4A97-BB9B-C34A7C974EBF}" srcOrd="2" destOrd="0" presId="urn:microsoft.com/office/officeart/2018/2/layout/IconVerticalSolidList"/>
    <dgm:cxn modelId="{620DE64C-E375-4633-AEDC-6BF9659DCC3B}" type="presParOf" srcId="{DD875094-695F-4022-8A03-9DD86EF7A879}" destId="{3573A8BD-0F77-49E5-900A-E5D7CBF5C23F}" srcOrd="3" destOrd="0" presId="urn:microsoft.com/office/officeart/2018/2/layout/IconVerticalSolidList"/>
    <dgm:cxn modelId="{68C11C8E-4674-4E82-BD80-53901B34A8DE}" type="presParOf" srcId="{00B1D837-7857-4DCA-8721-7A8F9895D51D}" destId="{C5BADA3D-C541-4FE0-BB42-292C3ADB29DF}" srcOrd="3" destOrd="0" presId="urn:microsoft.com/office/officeart/2018/2/layout/IconVerticalSolidList"/>
    <dgm:cxn modelId="{D3E1C30C-02F7-4B8D-87C2-209A7293C578}" type="presParOf" srcId="{00B1D837-7857-4DCA-8721-7A8F9895D51D}" destId="{1B110525-AD62-4B55-A1C0-64A69A44BB73}" srcOrd="4" destOrd="0" presId="urn:microsoft.com/office/officeart/2018/2/layout/IconVerticalSolidList"/>
    <dgm:cxn modelId="{2E81C8BA-9097-4C20-AB9F-657F3F761F60}" type="presParOf" srcId="{1B110525-AD62-4B55-A1C0-64A69A44BB73}" destId="{F40C81F7-FDDE-4E5C-B025-845079DFB464}" srcOrd="0" destOrd="0" presId="urn:microsoft.com/office/officeart/2018/2/layout/IconVerticalSolidList"/>
    <dgm:cxn modelId="{F0EE578D-9770-44D9-AE3F-6BCB70BE7294}" type="presParOf" srcId="{1B110525-AD62-4B55-A1C0-64A69A44BB73}" destId="{0DAA75DE-2497-439A-93FB-78FD8AF3F810}" srcOrd="1" destOrd="0" presId="urn:microsoft.com/office/officeart/2018/2/layout/IconVerticalSolidList"/>
    <dgm:cxn modelId="{9BADC879-1152-4377-ADC1-BE4C3A941194}" type="presParOf" srcId="{1B110525-AD62-4B55-A1C0-64A69A44BB73}" destId="{0D7CCBCE-A970-4A54-BDDF-9002EAB655E1}" srcOrd="2" destOrd="0" presId="urn:microsoft.com/office/officeart/2018/2/layout/IconVerticalSolidList"/>
    <dgm:cxn modelId="{AAC9F78D-E510-4DA9-A336-2298CAD4E47D}" type="presParOf" srcId="{1B110525-AD62-4B55-A1C0-64A69A44BB73}" destId="{FD4EA0E0-675D-4F9D-8953-3073F8952EA1}" srcOrd="3" destOrd="0" presId="urn:microsoft.com/office/officeart/2018/2/layout/IconVerticalSolidList"/>
    <dgm:cxn modelId="{E04751F9-6DDF-4139-9FFC-F9667D5BA64A}" type="presParOf" srcId="{00B1D837-7857-4DCA-8721-7A8F9895D51D}" destId="{E68E9C57-BCC2-44CB-A1C3-10B902AA8665}" srcOrd="5" destOrd="0" presId="urn:microsoft.com/office/officeart/2018/2/layout/IconVerticalSolidList"/>
    <dgm:cxn modelId="{2AC5A0D9-868E-4FF2-96E3-4982424FD189}" type="presParOf" srcId="{00B1D837-7857-4DCA-8721-7A8F9895D51D}" destId="{5A4F6C8E-5E32-4AEE-BA83-173220963F19}" srcOrd="6" destOrd="0" presId="urn:microsoft.com/office/officeart/2018/2/layout/IconVerticalSolidList"/>
    <dgm:cxn modelId="{6F09784A-8F1B-4AFF-997D-1F5C1D023E3A}" type="presParOf" srcId="{5A4F6C8E-5E32-4AEE-BA83-173220963F19}" destId="{5A35455C-F0BF-4FC7-A226-7D50C302E41E}" srcOrd="0" destOrd="0" presId="urn:microsoft.com/office/officeart/2018/2/layout/IconVerticalSolidList"/>
    <dgm:cxn modelId="{9D87B581-742C-4B1A-82D4-908F42580446}" type="presParOf" srcId="{5A4F6C8E-5E32-4AEE-BA83-173220963F19}" destId="{8FD16FC7-CDAD-43BD-91AD-FFF9C9BE09B6}" srcOrd="1" destOrd="0" presId="urn:microsoft.com/office/officeart/2018/2/layout/IconVerticalSolidList"/>
    <dgm:cxn modelId="{2C95D6B2-99A7-4C37-8957-2163C02D0288}" type="presParOf" srcId="{5A4F6C8E-5E32-4AEE-BA83-173220963F19}" destId="{8F0E2F3A-B6A5-4785-AB8E-9555C24644DF}" srcOrd="2" destOrd="0" presId="urn:microsoft.com/office/officeart/2018/2/layout/IconVerticalSolidList"/>
    <dgm:cxn modelId="{33975EB7-ADD6-44A9-8F46-D2DEEBB80B48}" type="presParOf" srcId="{5A4F6C8E-5E32-4AEE-BA83-173220963F19}" destId="{7ED25B25-EC0E-4C1F-A8D8-A3E49BEB6DE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05ECA2-C943-4E52-B4F2-80F4ABB4935D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E8D850B-B586-4CCA-B7EB-94D6514B612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Financial Protection</a:t>
          </a:r>
        </a:p>
      </dgm:t>
    </dgm:pt>
    <dgm:pt modelId="{D98C09C1-7AD6-4830-B9A1-4F8074D32235}" type="parTrans" cxnId="{03CD88D4-F8CC-4FFF-B824-CF1C4CE084C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4ECBA8-49DF-4A42-B4B7-D1892B860AB6}" type="sibTrans" cxnId="{03CD88D4-F8CC-4FFF-B824-CF1C4CE084C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F5E18A-8EC7-4B81-B945-C33EC765792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Enhanced Security and Trust</a:t>
          </a:r>
          <a:endParaRPr lang="en-US" sz="18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2A0C073-EA84-4940-B0F5-26FA6AD2A7FC}" type="parTrans" cxnId="{B5920131-13B8-4551-AB84-7AAB7C7ECA5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D9CD5D-3323-4A35-B00C-D68152F1CFD6}" type="sibTrans" cxnId="{B5920131-13B8-4551-AB84-7AAB7C7ECA5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0028C2-CC35-4974-8639-B22E9B6EBE6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Improved Member Experience</a:t>
          </a:r>
        </a:p>
      </dgm:t>
    </dgm:pt>
    <dgm:pt modelId="{7B10A730-20B6-4DC3-863C-A227A0F6E6B8}" type="parTrans" cxnId="{7EE9DEA9-30BD-4BE4-BAEF-FD91D1F0A54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483AE5-96B7-43EC-8CCD-3A74B63C6A2F}" type="sibTrans" cxnId="{7EE9DEA9-30BD-4BE4-BAEF-FD91D1F0A54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779171-22BE-48E1-AD73-28D5C5E68A4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Reduced Operational Costs</a:t>
          </a:r>
          <a:endParaRPr lang="en-US" sz="18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57F19B0-0D43-4916-B8D2-C74E12EC1102}" type="parTrans" cxnId="{B93C4691-AD9E-4115-8F5A-393713E2854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CD7DFB-07D6-461B-9F08-BE61E4E32E23}" type="sibTrans" cxnId="{B93C4691-AD9E-4115-8F5A-393713E2854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356B34-9FAF-416B-A2D4-5718D256375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Increased Confidence and Loyalty</a:t>
          </a:r>
        </a:p>
      </dgm:t>
    </dgm:pt>
    <dgm:pt modelId="{3A1F2A9F-EF9D-4CB7-B10F-9484BE8ACF41}" type="parTrans" cxnId="{62549D7F-8C36-4AD7-AAE6-58005208035F}">
      <dgm:prSet/>
      <dgm:spPr/>
      <dgm:t>
        <a:bodyPr/>
        <a:lstStyle/>
        <a:p>
          <a:endParaRPr lang="en-US"/>
        </a:p>
      </dgm:t>
    </dgm:pt>
    <dgm:pt modelId="{1350C1FF-8915-4EDA-B6EF-489A041048D8}" type="sibTrans" cxnId="{62549D7F-8C36-4AD7-AAE6-58005208035F}">
      <dgm:prSet/>
      <dgm:spPr/>
      <dgm:t>
        <a:bodyPr/>
        <a:lstStyle/>
        <a:p>
          <a:endParaRPr lang="en-US"/>
        </a:p>
      </dgm:t>
    </dgm:pt>
    <dgm:pt modelId="{E08C9ACF-D5A0-493F-87BA-4A0520D6EF5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Protection of Personal Information</a:t>
          </a:r>
        </a:p>
      </dgm:t>
    </dgm:pt>
    <dgm:pt modelId="{4C621CE8-825B-44B1-8AB5-E383B27DCE40}" type="parTrans" cxnId="{EDFD39F1-1B7B-4900-8989-2694AFA3F75B}">
      <dgm:prSet/>
      <dgm:spPr/>
      <dgm:t>
        <a:bodyPr/>
        <a:lstStyle/>
        <a:p>
          <a:endParaRPr lang="en-US"/>
        </a:p>
      </dgm:t>
    </dgm:pt>
    <dgm:pt modelId="{83AD3881-0FFE-4300-9129-49583AE843B0}" type="sibTrans" cxnId="{EDFD39F1-1B7B-4900-8989-2694AFA3F75B}">
      <dgm:prSet/>
      <dgm:spPr/>
      <dgm:t>
        <a:bodyPr/>
        <a:lstStyle/>
        <a:p>
          <a:endParaRPr lang="en-US"/>
        </a:p>
      </dgm:t>
    </dgm:pt>
    <dgm:pt modelId="{5EA5350C-BB8C-42CF-82A1-881A557D4BA7}" type="pres">
      <dgm:prSet presAssocID="{2205ECA2-C943-4E52-B4F2-80F4ABB4935D}" presName="root" presStyleCnt="0">
        <dgm:presLayoutVars>
          <dgm:dir/>
          <dgm:resizeHandles val="exact"/>
        </dgm:presLayoutVars>
      </dgm:prSet>
      <dgm:spPr/>
    </dgm:pt>
    <dgm:pt modelId="{6ED542F5-E801-4981-AE70-943093A54741}" type="pres">
      <dgm:prSet presAssocID="{3E8D850B-B586-4CCA-B7EB-94D6514B612A}" presName="compNode" presStyleCnt="0"/>
      <dgm:spPr/>
    </dgm:pt>
    <dgm:pt modelId="{FF3409AC-4553-4C98-A4B0-50CB24D6D26D}" type="pres">
      <dgm:prSet presAssocID="{3E8D850B-B586-4CCA-B7EB-94D6514B612A}" presName="bgRect" presStyleLbl="bgShp" presStyleIdx="0" presStyleCnt="6" custLinFactNeighborY="-2082"/>
      <dgm:spPr/>
    </dgm:pt>
    <dgm:pt modelId="{2CCB1E8A-4BC9-44FB-A7E7-C30FFFA6B284}" type="pres">
      <dgm:prSet presAssocID="{3E8D850B-B586-4CCA-B7EB-94D6514B612A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C9841BFA-4892-4FA2-8D1C-22FAA80452FD}" type="pres">
      <dgm:prSet presAssocID="{3E8D850B-B586-4CCA-B7EB-94D6514B612A}" presName="spaceRect" presStyleCnt="0"/>
      <dgm:spPr/>
    </dgm:pt>
    <dgm:pt modelId="{1958EB44-281D-4569-8D55-3C3CC0F7B14F}" type="pres">
      <dgm:prSet presAssocID="{3E8D850B-B586-4CCA-B7EB-94D6514B612A}" presName="parTx" presStyleLbl="revTx" presStyleIdx="0" presStyleCnt="6">
        <dgm:presLayoutVars>
          <dgm:chMax val="0"/>
          <dgm:chPref val="0"/>
        </dgm:presLayoutVars>
      </dgm:prSet>
      <dgm:spPr/>
    </dgm:pt>
    <dgm:pt modelId="{E183D0B0-660E-4D2E-B8F4-D318AEC0F5E3}" type="pres">
      <dgm:prSet presAssocID="{5A4ECBA8-49DF-4A42-B4B7-D1892B860AB6}" presName="sibTrans" presStyleCnt="0"/>
      <dgm:spPr/>
    </dgm:pt>
    <dgm:pt modelId="{A7BCD789-C216-4F21-99AD-2F1A9808AC07}" type="pres">
      <dgm:prSet presAssocID="{B0F5E18A-8EC7-4B81-B945-C33EC765792F}" presName="compNode" presStyleCnt="0"/>
      <dgm:spPr/>
    </dgm:pt>
    <dgm:pt modelId="{1AE2EDAF-BFD1-458F-9B05-9C9CBA963E48}" type="pres">
      <dgm:prSet presAssocID="{B0F5E18A-8EC7-4B81-B945-C33EC765792F}" presName="bgRect" presStyleLbl="bgShp" presStyleIdx="1" presStyleCnt="6" custLinFactNeighborX="-399" custLinFactNeighborY="-1459"/>
      <dgm:spPr/>
    </dgm:pt>
    <dgm:pt modelId="{7E70C5B2-202D-44E2-90F9-37E5BB89973A}" type="pres">
      <dgm:prSet presAssocID="{B0F5E18A-8EC7-4B81-B945-C33EC765792F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 outline"/>
        </a:ext>
      </dgm:extLst>
    </dgm:pt>
    <dgm:pt modelId="{EB5F078B-7F34-4C5B-8A8A-15C6D462E0A3}" type="pres">
      <dgm:prSet presAssocID="{B0F5E18A-8EC7-4B81-B945-C33EC765792F}" presName="spaceRect" presStyleCnt="0"/>
      <dgm:spPr/>
    </dgm:pt>
    <dgm:pt modelId="{5BAF2466-37C9-48AD-92CA-D7D44CF7A5B3}" type="pres">
      <dgm:prSet presAssocID="{B0F5E18A-8EC7-4B81-B945-C33EC765792F}" presName="parTx" presStyleLbl="revTx" presStyleIdx="1" presStyleCnt="6">
        <dgm:presLayoutVars>
          <dgm:chMax val="0"/>
          <dgm:chPref val="0"/>
        </dgm:presLayoutVars>
      </dgm:prSet>
      <dgm:spPr/>
    </dgm:pt>
    <dgm:pt modelId="{DA75EFF6-AFFB-4536-8711-66AFDA6E62E8}" type="pres">
      <dgm:prSet presAssocID="{0DD9CD5D-3323-4A35-B00C-D68152F1CFD6}" presName="sibTrans" presStyleCnt="0"/>
      <dgm:spPr/>
    </dgm:pt>
    <dgm:pt modelId="{10A3CA52-BC32-44E7-9819-9E7145B238F1}" type="pres">
      <dgm:prSet presAssocID="{C40028C2-CC35-4974-8639-B22E9B6EBE64}" presName="compNode" presStyleCnt="0"/>
      <dgm:spPr/>
    </dgm:pt>
    <dgm:pt modelId="{16791D49-4887-4B94-A998-6D95283E68A2}" type="pres">
      <dgm:prSet presAssocID="{C40028C2-CC35-4974-8639-B22E9B6EBE64}" presName="bgRect" presStyleLbl="bgShp" presStyleIdx="2" presStyleCnt="6" custScaleY="90909" custLinFactNeighborY="6597"/>
      <dgm:spPr/>
    </dgm:pt>
    <dgm:pt modelId="{FCD512EE-E69D-478C-B526-263DA29192A5}" type="pres">
      <dgm:prSet presAssocID="{C40028C2-CC35-4974-8639-B22E9B6EBE64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812169C8-A08A-432F-BE7B-1644730FD1E5}" type="pres">
      <dgm:prSet presAssocID="{C40028C2-CC35-4974-8639-B22E9B6EBE64}" presName="spaceRect" presStyleCnt="0"/>
      <dgm:spPr/>
    </dgm:pt>
    <dgm:pt modelId="{68809883-CD51-4433-AF3F-752D8646C90E}" type="pres">
      <dgm:prSet presAssocID="{C40028C2-CC35-4974-8639-B22E9B6EBE64}" presName="parTx" presStyleLbl="revTx" presStyleIdx="2" presStyleCnt="6">
        <dgm:presLayoutVars>
          <dgm:chMax val="0"/>
          <dgm:chPref val="0"/>
        </dgm:presLayoutVars>
      </dgm:prSet>
      <dgm:spPr/>
    </dgm:pt>
    <dgm:pt modelId="{31729D9F-819A-447A-A78F-EDF4387C67FB}" type="pres">
      <dgm:prSet presAssocID="{38483AE5-96B7-43EC-8CCD-3A74B63C6A2F}" presName="sibTrans" presStyleCnt="0"/>
      <dgm:spPr/>
    </dgm:pt>
    <dgm:pt modelId="{7F601ADA-2E68-4115-8435-AF73B82E9590}" type="pres">
      <dgm:prSet presAssocID="{E08C9ACF-D5A0-493F-87BA-4A0520D6EF5F}" presName="compNode" presStyleCnt="0"/>
      <dgm:spPr/>
    </dgm:pt>
    <dgm:pt modelId="{9F8514DA-A8F5-4D99-A285-9505144198A0}" type="pres">
      <dgm:prSet presAssocID="{E08C9ACF-D5A0-493F-87BA-4A0520D6EF5F}" presName="bgRect" presStyleLbl="bgShp" presStyleIdx="3" presStyleCnt="6"/>
      <dgm:spPr/>
    </dgm:pt>
    <dgm:pt modelId="{240E9C5A-CDF3-4D5D-8CAC-7BA6133ACC4D}" type="pres">
      <dgm:prSet presAssocID="{E08C9ACF-D5A0-493F-87BA-4A0520D6EF5F}" presName="iconRect" presStyleLbl="node1" presStyleIdx="3" presStyleCnt="6"/>
      <dgm:spPr>
        <a:xfrm>
          <a:off x="178856" y="2351654"/>
          <a:ext cx="325194" cy="32519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ck outline"/>
        </a:ext>
      </dgm:extLst>
    </dgm:pt>
    <dgm:pt modelId="{D7AB07E7-4163-40C4-889F-9CCC8D340A0A}" type="pres">
      <dgm:prSet presAssocID="{E08C9ACF-D5A0-493F-87BA-4A0520D6EF5F}" presName="spaceRect" presStyleCnt="0"/>
      <dgm:spPr/>
    </dgm:pt>
    <dgm:pt modelId="{1B6CB0E6-1997-4309-A137-E43D3A3567B3}" type="pres">
      <dgm:prSet presAssocID="{E08C9ACF-D5A0-493F-87BA-4A0520D6EF5F}" presName="parTx" presStyleLbl="revTx" presStyleIdx="3" presStyleCnt="6">
        <dgm:presLayoutVars>
          <dgm:chMax val="0"/>
          <dgm:chPref val="0"/>
        </dgm:presLayoutVars>
      </dgm:prSet>
      <dgm:spPr/>
    </dgm:pt>
    <dgm:pt modelId="{7883EF52-78E1-4E7B-BA91-E2E990E4D4E8}" type="pres">
      <dgm:prSet presAssocID="{83AD3881-0FFE-4300-9129-49583AE843B0}" presName="sibTrans" presStyleCnt="0"/>
      <dgm:spPr/>
    </dgm:pt>
    <dgm:pt modelId="{998DA550-A3E5-472A-BC01-7300FE6B0D67}" type="pres">
      <dgm:prSet presAssocID="{85356B34-9FAF-416B-A2D4-5718D2563750}" presName="compNode" presStyleCnt="0"/>
      <dgm:spPr/>
    </dgm:pt>
    <dgm:pt modelId="{9BC3EA26-B62D-4E8B-AFAA-C5E6292C90E8}" type="pres">
      <dgm:prSet presAssocID="{85356B34-9FAF-416B-A2D4-5718D2563750}" presName="bgRect" presStyleLbl="bgShp" presStyleIdx="4" presStyleCnt="6"/>
      <dgm:spPr/>
    </dgm:pt>
    <dgm:pt modelId="{8DD51C8A-A177-4BD5-B5E6-996DEA19A234}" type="pres">
      <dgm:prSet presAssocID="{85356B34-9FAF-416B-A2D4-5718D2563750}" presName="iconRect" presStyleLbl="node1" presStyleIdx="4" presStyleCnt="6"/>
      <dgm:spPr>
        <a:xfrm>
          <a:off x="178856" y="3090731"/>
          <a:ext cx="325194" cy="325194"/>
        </a:xfr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Tick outline"/>
        </a:ext>
      </dgm:extLst>
    </dgm:pt>
    <dgm:pt modelId="{D5004770-C76F-4ACE-86AD-207E38684AB2}" type="pres">
      <dgm:prSet presAssocID="{85356B34-9FAF-416B-A2D4-5718D2563750}" presName="spaceRect" presStyleCnt="0"/>
      <dgm:spPr/>
    </dgm:pt>
    <dgm:pt modelId="{A90B2A53-58B3-4298-B8AD-80F29B7EFCE9}" type="pres">
      <dgm:prSet presAssocID="{85356B34-9FAF-416B-A2D4-5718D2563750}" presName="parTx" presStyleLbl="revTx" presStyleIdx="4" presStyleCnt="6">
        <dgm:presLayoutVars>
          <dgm:chMax val="0"/>
          <dgm:chPref val="0"/>
        </dgm:presLayoutVars>
      </dgm:prSet>
      <dgm:spPr/>
    </dgm:pt>
    <dgm:pt modelId="{B61711BA-2027-4AB8-A664-5FCF5625E871}" type="pres">
      <dgm:prSet presAssocID="{1350C1FF-8915-4EDA-B6EF-489A041048D8}" presName="sibTrans" presStyleCnt="0"/>
      <dgm:spPr/>
    </dgm:pt>
    <dgm:pt modelId="{A0F2B239-2F72-4CFC-9419-3BFA080EF896}" type="pres">
      <dgm:prSet presAssocID="{E4779171-22BE-48E1-AD73-28D5C5E68A42}" presName="compNode" presStyleCnt="0"/>
      <dgm:spPr/>
    </dgm:pt>
    <dgm:pt modelId="{69A4A415-33C9-459C-9B7E-91A9757F3A5D}" type="pres">
      <dgm:prSet presAssocID="{E4779171-22BE-48E1-AD73-28D5C5E68A42}" presName="bgRect" presStyleLbl="bgShp" presStyleIdx="5" presStyleCnt="6" custLinFactNeighborX="1"/>
      <dgm:spPr/>
    </dgm:pt>
    <dgm:pt modelId="{2148484C-A655-488A-8F79-E484DBE4B65A}" type="pres">
      <dgm:prSet presAssocID="{E4779171-22BE-48E1-AD73-28D5C5E68A42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rcles with arrows outline"/>
        </a:ext>
      </dgm:extLst>
    </dgm:pt>
    <dgm:pt modelId="{03C2C423-D364-4EDA-9E73-EF7D933B4C45}" type="pres">
      <dgm:prSet presAssocID="{E4779171-22BE-48E1-AD73-28D5C5E68A42}" presName="spaceRect" presStyleCnt="0"/>
      <dgm:spPr/>
    </dgm:pt>
    <dgm:pt modelId="{8D324ADA-A212-483E-82CE-1EB1D443C042}" type="pres">
      <dgm:prSet presAssocID="{E4779171-22BE-48E1-AD73-28D5C5E68A42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656C962F-EC2C-4943-BA34-D8B2DA9C2CCC}" type="presOf" srcId="{C40028C2-CC35-4974-8639-B22E9B6EBE64}" destId="{68809883-CD51-4433-AF3F-752D8646C90E}" srcOrd="0" destOrd="0" presId="urn:microsoft.com/office/officeart/2018/2/layout/IconVerticalSolidList"/>
    <dgm:cxn modelId="{B5920131-13B8-4551-AB84-7AAB7C7ECA52}" srcId="{2205ECA2-C943-4E52-B4F2-80F4ABB4935D}" destId="{B0F5E18A-8EC7-4B81-B945-C33EC765792F}" srcOrd="1" destOrd="0" parTransId="{02A0C073-EA84-4940-B0F5-26FA6AD2A7FC}" sibTransId="{0DD9CD5D-3323-4A35-B00C-D68152F1CFD6}"/>
    <dgm:cxn modelId="{05923236-F00A-4E9E-90EA-844C4A516124}" type="presOf" srcId="{2205ECA2-C943-4E52-B4F2-80F4ABB4935D}" destId="{5EA5350C-BB8C-42CF-82A1-881A557D4BA7}" srcOrd="0" destOrd="0" presId="urn:microsoft.com/office/officeart/2018/2/layout/IconVerticalSolidList"/>
    <dgm:cxn modelId="{3B0CD040-30E8-4819-9247-56CA1B7CEAA8}" type="presOf" srcId="{B0F5E18A-8EC7-4B81-B945-C33EC765792F}" destId="{5BAF2466-37C9-48AD-92CA-D7D44CF7A5B3}" srcOrd="0" destOrd="0" presId="urn:microsoft.com/office/officeart/2018/2/layout/IconVerticalSolidList"/>
    <dgm:cxn modelId="{1E583E5D-EA91-4022-BF57-385A9EC83491}" type="presOf" srcId="{3E8D850B-B586-4CCA-B7EB-94D6514B612A}" destId="{1958EB44-281D-4569-8D55-3C3CC0F7B14F}" srcOrd="0" destOrd="0" presId="urn:microsoft.com/office/officeart/2018/2/layout/IconVerticalSolidList"/>
    <dgm:cxn modelId="{62549D7F-8C36-4AD7-AAE6-58005208035F}" srcId="{2205ECA2-C943-4E52-B4F2-80F4ABB4935D}" destId="{85356B34-9FAF-416B-A2D4-5718D2563750}" srcOrd="4" destOrd="0" parTransId="{3A1F2A9F-EF9D-4CB7-B10F-9484BE8ACF41}" sibTransId="{1350C1FF-8915-4EDA-B6EF-489A041048D8}"/>
    <dgm:cxn modelId="{B93C4691-AD9E-4115-8F5A-393713E28546}" srcId="{2205ECA2-C943-4E52-B4F2-80F4ABB4935D}" destId="{E4779171-22BE-48E1-AD73-28D5C5E68A42}" srcOrd="5" destOrd="0" parTransId="{457F19B0-0D43-4916-B8D2-C74E12EC1102}" sibTransId="{B1CD7DFB-07D6-461B-9F08-BE61E4E32E23}"/>
    <dgm:cxn modelId="{CD43369D-8F4A-4B3F-A41D-1ADA8A42F768}" type="presOf" srcId="{E08C9ACF-D5A0-493F-87BA-4A0520D6EF5F}" destId="{1B6CB0E6-1997-4309-A137-E43D3A3567B3}" srcOrd="0" destOrd="0" presId="urn:microsoft.com/office/officeart/2018/2/layout/IconVerticalSolidList"/>
    <dgm:cxn modelId="{E3E3C7A0-DED8-4C29-9485-DDB754B60D8C}" type="presOf" srcId="{85356B34-9FAF-416B-A2D4-5718D2563750}" destId="{A90B2A53-58B3-4298-B8AD-80F29B7EFCE9}" srcOrd="0" destOrd="0" presId="urn:microsoft.com/office/officeart/2018/2/layout/IconVerticalSolidList"/>
    <dgm:cxn modelId="{7EE9DEA9-30BD-4BE4-BAEF-FD91D1F0A54B}" srcId="{2205ECA2-C943-4E52-B4F2-80F4ABB4935D}" destId="{C40028C2-CC35-4974-8639-B22E9B6EBE64}" srcOrd="2" destOrd="0" parTransId="{7B10A730-20B6-4DC3-863C-A227A0F6E6B8}" sibTransId="{38483AE5-96B7-43EC-8CCD-3A74B63C6A2F}"/>
    <dgm:cxn modelId="{03CD88D4-F8CC-4FFF-B824-CF1C4CE084C2}" srcId="{2205ECA2-C943-4E52-B4F2-80F4ABB4935D}" destId="{3E8D850B-B586-4CCA-B7EB-94D6514B612A}" srcOrd="0" destOrd="0" parTransId="{D98C09C1-7AD6-4830-B9A1-4F8074D32235}" sibTransId="{5A4ECBA8-49DF-4A42-B4B7-D1892B860AB6}"/>
    <dgm:cxn modelId="{8F5C07DD-EC4B-4F6D-9B71-FA75D2C1A2E0}" type="presOf" srcId="{E4779171-22BE-48E1-AD73-28D5C5E68A42}" destId="{8D324ADA-A212-483E-82CE-1EB1D443C042}" srcOrd="0" destOrd="0" presId="urn:microsoft.com/office/officeart/2018/2/layout/IconVerticalSolidList"/>
    <dgm:cxn modelId="{EDFD39F1-1B7B-4900-8989-2694AFA3F75B}" srcId="{2205ECA2-C943-4E52-B4F2-80F4ABB4935D}" destId="{E08C9ACF-D5A0-493F-87BA-4A0520D6EF5F}" srcOrd="3" destOrd="0" parTransId="{4C621CE8-825B-44B1-8AB5-E383B27DCE40}" sibTransId="{83AD3881-0FFE-4300-9129-49583AE843B0}"/>
    <dgm:cxn modelId="{B31722FE-CE46-4044-AF3B-FFDCAA73AB74}" type="presParOf" srcId="{5EA5350C-BB8C-42CF-82A1-881A557D4BA7}" destId="{6ED542F5-E801-4981-AE70-943093A54741}" srcOrd="0" destOrd="0" presId="urn:microsoft.com/office/officeart/2018/2/layout/IconVerticalSolidList"/>
    <dgm:cxn modelId="{9D03F4CA-1036-448B-B0BC-2F3B9BF08B6B}" type="presParOf" srcId="{6ED542F5-E801-4981-AE70-943093A54741}" destId="{FF3409AC-4553-4C98-A4B0-50CB24D6D26D}" srcOrd="0" destOrd="0" presId="urn:microsoft.com/office/officeart/2018/2/layout/IconVerticalSolidList"/>
    <dgm:cxn modelId="{21D15681-E231-4133-8008-15A8AD0EF769}" type="presParOf" srcId="{6ED542F5-E801-4981-AE70-943093A54741}" destId="{2CCB1E8A-4BC9-44FB-A7E7-C30FFFA6B284}" srcOrd="1" destOrd="0" presId="urn:microsoft.com/office/officeart/2018/2/layout/IconVerticalSolidList"/>
    <dgm:cxn modelId="{35E54001-ED16-4DAB-B045-E151CA8AEC98}" type="presParOf" srcId="{6ED542F5-E801-4981-AE70-943093A54741}" destId="{C9841BFA-4892-4FA2-8D1C-22FAA80452FD}" srcOrd="2" destOrd="0" presId="urn:microsoft.com/office/officeart/2018/2/layout/IconVerticalSolidList"/>
    <dgm:cxn modelId="{94D41C69-E107-4B7E-8B25-CE5AE8955C67}" type="presParOf" srcId="{6ED542F5-E801-4981-AE70-943093A54741}" destId="{1958EB44-281D-4569-8D55-3C3CC0F7B14F}" srcOrd="3" destOrd="0" presId="urn:microsoft.com/office/officeart/2018/2/layout/IconVerticalSolidList"/>
    <dgm:cxn modelId="{FF69C09D-6DA5-4D91-A746-B5EA4F97DA34}" type="presParOf" srcId="{5EA5350C-BB8C-42CF-82A1-881A557D4BA7}" destId="{E183D0B0-660E-4D2E-B8F4-D318AEC0F5E3}" srcOrd="1" destOrd="0" presId="urn:microsoft.com/office/officeart/2018/2/layout/IconVerticalSolidList"/>
    <dgm:cxn modelId="{A15365DF-1F6E-4719-8006-E8F99B2AA2FF}" type="presParOf" srcId="{5EA5350C-BB8C-42CF-82A1-881A557D4BA7}" destId="{A7BCD789-C216-4F21-99AD-2F1A9808AC07}" srcOrd="2" destOrd="0" presId="urn:microsoft.com/office/officeart/2018/2/layout/IconVerticalSolidList"/>
    <dgm:cxn modelId="{A697EFAB-02D5-49D9-AD77-CA260274CC99}" type="presParOf" srcId="{A7BCD789-C216-4F21-99AD-2F1A9808AC07}" destId="{1AE2EDAF-BFD1-458F-9B05-9C9CBA963E48}" srcOrd="0" destOrd="0" presId="urn:microsoft.com/office/officeart/2018/2/layout/IconVerticalSolidList"/>
    <dgm:cxn modelId="{83106661-B03F-4243-95F0-556AEF4C3A8D}" type="presParOf" srcId="{A7BCD789-C216-4F21-99AD-2F1A9808AC07}" destId="{7E70C5B2-202D-44E2-90F9-37E5BB89973A}" srcOrd="1" destOrd="0" presId="urn:microsoft.com/office/officeart/2018/2/layout/IconVerticalSolidList"/>
    <dgm:cxn modelId="{BD7095D1-466E-4614-B685-844DD38BBAA6}" type="presParOf" srcId="{A7BCD789-C216-4F21-99AD-2F1A9808AC07}" destId="{EB5F078B-7F34-4C5B-8A8A-15C6D462E0A3}" srcOrd="2" destOrd="0" presId="urn:microsoft.com/office/officeart/2018/2/layout/IconVerticalSolidList"/>
    <dgm:cxn modelId="{122AF5DB-BF04-40C8-9BD7-B6A654FF506B}" type="presParOf" srcId="{A7BCD789-C216-4F21-99AD-2F1A9808AC07}" destId="{5BAF2466-37C9-48AD-92CA-D7D44CF7A5B3}" srcOrd="3" destOrd="0" presId="urn:microsoft.com/office/officeart/2018/2/layout/IconVerticalSolidList"/>
    <dgm:cxn modelId="{E79463D5-E76F-48F7-8657-7D5332FBEBA4}" type="presParOf" srcId="{5EA5350C-BB8C-42CF-82A1-881A557D4BA7}" destId="{DA75EFF6-AFFB-4536-8711-66AFDA6E62E8}" srcOrd="3" destOrd="0" presId="urn:microsoft.com/office/officeart/2018/2/layout/IconVerticalSolidList"/>
    <dgm:cxn modelId="{76FF40AA-1EBE-474A-A39D-B5A0CE48C0C2}" type="presParOf" srcId="{5EA5350C-BB8C-42CF-82A1-881A557D4BA7}" destId="{10A3CA52-BC32-44E7-9819-9E7145B238F1}" srcOrd="4" destOrd="0" presId="urn:microsoft.com/office/officeart/2018/2/layout/IconVerticalSolidList"/>
    <dgm:cxn modelId="{7EB37D17-B5E0-4868-8D9F-090845B8B319}" type="presParOf" srcId="{10A3CA52-BC32-44E7-9819-9E7145B238F1}" destId="{16791D49-4887-4B94-A998-6D95283E68A2}" srcOrd="0" destOrd="0" presId="urn:microsoft.com/office/officeart/2018/2/layout/IconVerticalSolidList"/>
    <dgm:cxn modelId="{61BF4CF0-E802-489A-971C-354E445D1755}" type="presParOf" srcId="{10A3CA52-BC32-44E7-9819-9E7145B238F1}" destId="{FCD512EE-E69D-478C-B526-263DA29192A5}" srcOrd="1" destOrd="0" presId="urn:microsoft.com/office/officeart/2018/2/layout/IconVerticalSolidList"/>
    <dgm:cxn modelId="{53924135-D4E3-4A3D-B733-377D93E28656}" type="presParOf" srcId="{10A3CA52-BC32-44E7-9819-9E7145B238F1}" destId="{812169C8-A08A-432F-BE7B-1644730FD1E5}" srcOrd="2" destOrd="0" presId="urn:microsoft.com/office/officeart/2018/2/layout/IconVerticalSolidList"/>
    <dgm:cxn modelId="{ED3B6BF7-A61E-4996-8B4D-DA1C929103FE}" type="presParOf" srcId="{10A3CA52-BC32-44E7-9819-9E7145B238F1}" destId="{68809883-CD51-4433-AF3F-752D8646C90E}" srcOrd="3" destOrd="0" presId="urn:microsoft.com/office/officeart/2018/2/layout/IconVerticalSolidList"/>
    <dgm:cxn modelId="{A5806350-D3B3-403D-A88D-D2E971E8229C}" type="presParOf" srcId="{5EA5350C-BB8C-42CF-82A1-881A557D4BA7}" destId="{31729D9F-819A-447A-A78F-EDF4387C67FB}" srcOrd="5" destOrd="0" presId="urn:microsoft.com/office/officeart/2018/2/layout/IconVerticalSolidList"/>
    <dgm:cxn modelId="{F0F40ACB-60E9-40A4-9703-57B38341E193}" type="presParOf" srcId="{5EA5350C-BB8C-42CF-82A1-881A557D4BA7}" destId="{7F601ADA-2E68-4115-8435-AF73B82E9590}" srcOrd="6" destOrd="0" presId="urn:microsoft.com/office/officeart/2018/2/layout/IconVerticalSolidList"/>
    <dgm:cxn modelId="{7201661F-50AD-43A9-8320-C716CF23863A}" type="presParOf" srcId="{7F601ADA-2E68-4115-8435-AF73B82E9590}" destId="{9F8514DA-A8F5-4D99-A285-9505144198A0}" srcOrd="0" destOrd="0" presId="urn:microsoft.com/office/officeart/2018/2/layout/IconVerticalSolidList"/>
    <dgm:cxn modelId="{3EE55CA3-9E8A-483D-B8A3-90DF994051B6}" type="presParOf" srcId="{7F601ADA-2E68-4115-8435-AF73B82E9590}" destId="{240E9C5A-CDF3-4D5D-8CAC-7BA6133ACC4D}" srcOrd="1" destOrd="0" presId="urn:microsoft.com/office/officeart/2018/2/layout/IconVerticalSolidList"/>
    <dgm:cxn modelId="{84271734-279E-479A-976D-1F2AA374021B}" type="presParOf" srcId="{7F601ADA-2E68-4115-8435-AF73B82E9590}" destId="{D7AB07E7-4163-40C4-889F-9CCC8D340A0A}" srcOrd="2" destOrd="0" presId="urn:microsoft.com/office/officeart/2018/2/layout/IconVerticalSolidList"/>
    <dgm:cxn modelId="{28FEAC49-2628-4D86-BE08-B6555715B33A}" type="presParOf" srcId="{7F601ADA-2E68-4115-8435-AF73B82E9590}" destId="{1B6CB0E6-1997-4309-A137-E43D3A3567B3}" srcOrd="3" destOrd="0" presId="urn:microsoft.com/office/officeart/2018/2/layout/IconVerticalSolidList"/>
    <dgm:cxn modelId="{9F817942-CFFB-47A3-AF86-55612AB150D5}" type="presParOf" srcId="{5EA5350C-BB8C-42CF-82A1-881A557D4BA7}" destId="{7883EF52-78E1-4E7B-BA91-E2E990E4D4E8}" srcOrd="7" destOrd="0" presId="urn:microsoft.com/office/officeart/2018/2/layout/IconVerticalSolidList"/>
    <dgm:cxn modelId="{CB2AD1A3-0DC8-4431-BD07-254F40F11906}" type="presParOf" srcId="{5EA5350C-BB8C-42CF-82A1-881A557D4BA7}" destId="{998DA550-A3E5-472A-BC01-7300FE6B0D67}" srcOrd="8" destOrd="0" presId="urn:microsoft.com/office/officeart/2018/2/layout/IconVerticalSolidList"/>
    <dgm:cxn modelId="{B6F0A058-1835-4D81-9307-1873A2A6D01B}" type="presParOf" srcId="{998DA550-A3E5-472A-BC01-7300FE6B0D67}" destId="{9BC3EA26-B62D-4E8B-AFAA-C5E6292C90E8}" srcOrd="0" destOrd="0" presId="urn:microsoft.com/office/officeart/2018/2/layout/IconVerticalSolidList"/>
    <dgm:cxn modelId="{AEC4CC2E-F6BC-4D2F-8213-EA4398DC4FFB}" type="presParOf" srcId="{998DA550-A3E5-472A-BC01-7300FE6B0D67}" destId="{8DD51C8A-A177-4BD5-B5E6-996DEA19A234}" srcOrd="1" destOrd="0" presId="urn:microsoft.com/office/officeart/2018/2/layout/IconVerticalSolidList"/>
    <dgm:cxn modelId="{2BF9AD61-BE0F-446B-AAB6-AE6F74F5B8D9}" type="presParOf" srcId="{998DA550-A3E5-472A-BC01-7300FE6B0D67}" destId="{D5004770-C76F-4ACE-86AD-207E38684AB2}" srcOrd="2" destOrd="0" presId="urn:microsoft.com/office/officeart/2018/2/layout/IconVerticalSolidList"/>
    <dgm:cxn modelId="{AB900F8C-294F-4CC5-978E-EFD5D29E7AF0}" type="presParOf" srcId="{998DA550-A3E5-472A-BC01-7300FE6B0D67}" destId="{A90B2A53-58B3-4298-B8AD-80F29B7EFCE9}" srcOrd="3" destOrd="0" presId="urn:microsoft.com/office/officeart/2018/2/layout/IconVerticalSolidList"/>
    <dgm:cxn modelId="{0DC7C537-B48E-4944-9015-6DD47B3EA3CC}" type="presParOf" srcId="{5EA5350C-BB8C-42CF-82A1-881A557D4BA7}" destId="{B61711BA-2027-4AB8-A664-5FCF5625E871}" srcOrd="9" destOrd="0" presId="urn:microsoft.com/office/officeart/2018/2/layout/IconVerticalSolidList"/>
    <dgm:cxn modelId="{CFABB37E-E308-49D1-B2B3-38F10E39642F}" type="presParOf" srcId="{5EA5350C-BB8C-42CF-82A1-881A557D4BA7}" destId="{A0F2B239-2F72-4CFC-9419-3BFA080EF896}" srcOrd="10" destOrd="0" presId="urn:microsoft.com/office/officeart/2018/2/layout/IconVerticalSolidList"/>
    <dgm:cxn modelId="{4F921548-6B4F-4ED6-830D-75A41109363F}" type="presParOf" srcId="{A0F2B239-2F72-4CFC-9419-3BFA080EF896}" destId="{69A4A415-33C9-459C-9B7E-91A9757F3A5D}" srcOrd="0" destOrd="0" presId="urn:microsoft.com/office/officeart/2018/2/layout/IconVerticalSolidList"/>
    <dgm:cxn modelId="{8360804D-C7D9-430B-8DD8-D226980F5E45}" type="presParOf" srcId="{A0F2B239-2F72-4CFC-9419-3BFA080EF896}" destId="{2148484C-A655-488A-8F79-E484DBE4B65A}" srcOrd="1" destOrd="0" presId="urn:microsoft.com/office/officeart/2018/2/layout/IconVerticalSolidList"/>
    <dgm:cxn modelId="{E868909E-D6FB-42D8-96A1-DF01884C7880}" type="presParOf" srcId="{A0F2B239-2F72-4CFC-9419-3BFA080EF896}" destId="{03C2C423-D364-4EDA-9E73-EF7D933B4C45}" srcOrd="2" destOrd="0" presId="urn:microsoft.com/office/officeart/2018/2/layout/IconVerticalSolidList"/>
    <dgm:cxn modelId="{B9AD7391-6A89-4135-A6B0-92A9FB8871D1}" type="presParOf" srcId="{A0F2B239-2F72-4CFC-9419-3BFA080EF896}" destId="{8D324ADA-A212-483E-82CE-1EB1D443C04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43FD42-D741-4B81-B60D-8C21F76B178F}" type="doc">
      <dgm:prSet loTypeId="urn:microsoft.com/office/officeart/2005/8/layout/process4" loCatId="process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11D8C4C-9EF6-4234-860F-0953824FF8DE}">
      <dgm:prSet/>
      <dgm:spPr/>
      <dgm:t>
        <a:bodyPr/>
        <a:lstStyle/>
        <a:p>
          <a:r>
            <a:rPr lang="en-US"/>
            <a:t>• Triggered by allegations from NHCPA and Solutionist Thinkers Group (2019)</a:t>
          </a:r>
        </a:p>
      </dgm:t>
    </dgm:pt>
    <dgm:pt modelId="{51674658-C6AD-486B-9607-837A04BC18AF}" type="parTrans" cxnId="{BF6D8961-3A86-4311-80AC-6FA37E3AB108}">
      <dgm:prSet/>
      <dgm:spPr/>
      <dgm:t>
        <a:bodyPr/>
        <a:lstStyle/>
        <a:p>
          <a:endParaRPr lang="en-US"/>
        </a:p>
      </dgm:t>
    </dgm:pt>
    <dgm:pt modelId="{50DAC67C-B746-4822-AD2D-BC832ABF9920}" type="sibTrans" cxnId="{BF6D8961-3A86-4311-80AC-6FA37E3AB108}">
      <dgm:prSet/>
      <dgm:spPr/>
      <dgm:t>
        <a:bodyPr/>
        <a:lstStyle/>
        <a:p>
          <a:endParaRPr lang="en-US"/>
        </a:p>
      </dgm:t>
    </dgm:pt>
    <dgm:pt modelId="{18A77B2B-4C54-4608-80B5-BD577C63819A}">
      <dgm:prSet/>
      <dgm:spPr/>
      <dgm:t>
        <a:bodyPr/>
        <a:lstStyle/>
        <a:p>
          <a:r>
            <a:rPr lang="en-US"/>
            <a:t>• CMS launched formal investigation into racial bias and procedural fairness</a:t>
          </a:r>
        </a:p>
      </dgm:t>
    </dgm:pt>
    <dgm:pt modelId="{CE5D7709-FD81-4CFD-97CD-53056AEA8E82}" type="parTrans" cxnId="{52F2AC3D-DF44-4524-9784-1C9D6ABF77F6}">
      <dgm:prSet/>
      <dgm:spPr/>
      <dgm:t>
        <a:bodyPr/>
        <a:lstStyle/>
        <a:p>
          <a:endParaRPr lang="en-US"/>
        </a:p>
      </dgm:t>
    </dgm:pt>
    <dgm:pt modelId="{78FEB4E3-3E50-4425-82FB-4DDDD90A0E82}" type="sibTrans" cxnId="{52F2AC3D-DF44-4524-9784-1C9D6ABF77F6}">
      <dgm:prSet/>
      <dgm:spPr/>
      <dgm:t>
        <a:bodyPr/>
        <a:lstStyle/>
        <a:p>
          <a:endParaRPr lang="en-US"/>
        </a:p>
      </dgm:t>
    </dgm:pt>
    <dgm:pt modelId="{4704030C-1384-4FCD-894B-91728DA4667D}">
      <dgm:prSet/>
      <dgm:spPr/>
      <dgm:t>
        <a:bodyPr/>
        <a:lstStyle/>
        <a:p>
          <a:r>
            <a:rPr lang="en-US"/>
            <a:t>• Section 59 Interim Report released: January 2021</a:t>
          </a:r>
        </a:p>
      </dgm:t>
    </dgm:pt>
    <dgm:pt modelId="{67E3F93E-DE25-4AC9-BBCC-AD6DC9D58535}" type="parTrans" cxnId="{4C0D4364-858D-4028-9405-E02AA8C37547}">
      <dgm:prSet/>
      <dgm:spPr/>
      <dgm:t>
        <a:bodyPr/>
        <a:lstStyle/>
        <a:p>
          <a:endParaRPr lang="en-US"/>
        </a:p>
      </dgm:t>
    </dgm:pt>
    <dgm:pt modelId="{C7B5A107-0B10-4781-8280-A545276AA207}" type="sibTrans" cxnId="{4C0D4364-858D-4028-9405-E02AA8C37547}">
      <dgm:prSet/>
      <dgm:spPr/>
      <dgm:t>
        <a:bodyPr/>
        <a:lstStyle/>
        <a:p>
          <a:endParaRPr lang="en-US"/>
        </a:p>
      </dgm:t>
    </dgm:pt>
    <dgm:pt modelId="{B46E3BDB-9FF5-4734-A117-4929E40ACB87}">
      <dgm:prSet/>
      <dgm:spPr/>
      <dgm:t>
        <a:bodyPr/>
        <a:lstStyle/>
        <a:p>
          <a:r>
            <a:rPr lang="en-US"/>
            <a:t>• Findings included: racial disparities in FWA outcomes, procedural gaps</a:t>
          </a:r>
        </a:p>
      </dgm:t>
    </dgm:pt>
    <dgm:pt modelId="{C8A072B1-E794-4268-8F48-FC7C47ECC20C}" type="parTrans" cxnId="{F45E512E-D2CA-4979-80E5-E5085DE68CBC}">
      <dgm:prSet/>
      <dgm:spPr/>
      <dgm:t>
        <a:bodyPr/>
        <a:lstStyle/>
        <a:p>
          <a:endParaRPr lang="en-US"/>
        </a:p>
      </dgm:t>
    </dgm:pt>
    <dgm:pt modelId="{4766A342-ABE4-4972-9C43-D4A93C9EF95E}" type="sibTrans" cxnId="{F45E512E-D2CA-4979-80E5-E5085DE68CBC}">
      <dgm:prSet/>
      <dgm:spPr/>
      <dgm:t>
        <a:bodyPr/>
        <a:lstStyle/>
        <a:p>
          <a:endParaRPr lang="en-US"/>
        </a:p>
      </dgm:t>
    </dgm:pt>
    <dgm:pt modelId="{3197A130-1B86-4AFA-A90A-57B858F3A392}" type="pres">
      <dgm:prSet presAssocID="{DE43FD42-D741-4B81-B60D-8C21F76B178F}" presName="Name0" presStyleCnt="0">
        <dgm:presLayoutVars>
          <dgm:dir/>
          <dgm:animLvl val="lvl"/>
          <dgm:resizeHandles val="exact"/>
        </dgm:presLayoutVars>
      </dgm:prSet>
      <dgm:spPr/>
    </dgm:pt>
    <dgm:pt modelId="{1CA394AE-CA68-4859-A74B-7C894ADC612F}" type="pres">
      <dgm:prSet presAssocID="{B46E3BDB-9FF5-4734-A117-4929E40ACB87}" presName="boxAndChildren" presStyleCnt="0"/>
      <dgm:spPr/>
    </dgm:pt>
    <dgm:pt modelId="{58366F96-A4C4-4379-A21D-2C45BCCF3939}" type="pres">
      <dgm:prSet presAssocID="{B46E3BDB-9FF5-4734-A117-4929E40ACB87}" presName="parentTextBox" presStyleLbl="node1" presStyleIdx="0" presStyleCnt="4"/>
      <dgm:spPr/>
    </dgm:pt>
    <dgm:pt modelId="{743BF84F-2CA5-443B-80F9-4115D17AF0F7}" type="pres">
      <dgm:prSet presAssocID="{C7B5A107-0B10-4781-8280-A545276AA207}" presName="sp" presStyleCnt="0"/>
      <dgm:spPr/>
    </dgm:pt>
    <dgm:pt modelId="{859B77B4-3078-4C98-9B46-D2759D450190}" type="pres">
      <dgm:prSet presAssocID="{4704030C-1384-4FCD-894B-91728DA4667D}" presName="arrowAndChildren" presStyleCnt="0"/>
      <dgm:spPr/>
    </dgm:pt>
    <dgm:pt modelId="{E6889821-14EF-4294-98F9-E477C896CB98}" type="pres">
      <dgm:prSet presAssocID="{4704030C-1384-4FCD-894B-91728DA4667D}" presName="parentTextArrow" presStyleLbl="node1" presStyleIdx="1" presStyleCnt="4"/>
      <dgm:spPr/>
    </dgm:pt>
    <dgm:pt modelId="{0A201CE7-013A-41A1-875F-80D992F848A1}" type="pres">
      <dgm:prSet presAssocID="{78FEB4E3-3E50-4425-82FB-4DDDD90A0E82}" presName="sp" presStyleCnt="0"/>
      <dgm:spPr/>
    </dgm:pt>
    <dgm:pt modelId="{EBA40734-2E42-489F-BAF4-B51C7CFC7F8E}" type="pres">
      <dgm:prSet presAssocID="{18A77B2B-4C54-4608-80B5-BD577C63819A}" presName="arrowAndChildren" presStyleCnt="0"/>
      <dgm:spPr/>
    </dgm:pt>
    <dgm:pt modelId="{CA0DBBB0-821A-41BE-A2F7-C3A75E529796}" type="pres">
      <dgm:prSet presAssocID="{18A77B2B-4C54-4608-80B5-BD577C63819A}" presName="parentTextArrow" presStyleLbl="node1" presStyleIdx="2" presStyleCnt="4"/>
      <dgm:spPr/>
    </dgm:pt>
    <dgm:pt modelId="{BC92C850-3A94-442F-9E7B-3E7FC89E4878}" type="pres">
      <dgm:prSet presAssocID="{50DAC67C-B746-4822-AD2D-BC832ABF9920}" presName="sp" presStyleCnt="0"/>
      <dgm:spPr/>
    </dgm:pt>
    <dgm:pt modelId="{9607A609-70C4-4E8B-BB81-07965840884B}" type="pres">
      <dgm:prSet presAssocID="{711D8C4C-9EF6-4234-860F-0953824FF8DE}" presName="arrowAndChildren" presStyleCnt="0"/>
      <dgm:spPr/>
    </dgm:pt>
    <dgm:pt modelId="{43E1E6F7-A8EA-43FD-B7AA-771B58344AFC}" type="pres">
      <dgm:prSet presAssocID="{711D8C4C-9EF6-4234-860F-0953824FF8DE}" presName="parentTextArrow" presStyleLbl="node1" presStyleIdx="3" presStyleCnt="4"/>
      <dgm:spPr/>
    </dgm:pt>
  </dgm:ptLst>
  <dgm:cxnLst>
    <dgm:cxn modelId="{F45E512E-D2CA-4979-80E5-E5085DE68CBC}" srcId="{DE43FD42-D741-4B81-B60D-8C21F76B178F}" destId="{B46E3BDB-9FF5-4734-A117-4929E40ACB87}" srcOrd="3" destOrd="0" parTransId="{C8A072B1-E794-4268-8F48-FC7C47ECC20C}" sibTransId="{4766A342-ABE4-4972-9C43-D4A93C9EF95E}"/>
    <dgm:cxn modelId="{52F2AC3D-DF44-4524-9784-1C9D6ABF77F6}" srcId="{DE43FD42-D741-4B81-B60D-8C21F76B178F}" destId="{18A77B2B-4C54-4608-80B5-BD577C63819A}" srcOrd="1" destOrd="0" parTransId="{CE5D7709-FD81-4CFD-97CD-53056AEA8E82}" sibTransId="{78FEB4E3-3E50-4425-82FB-4DDDD90A0E82}"/>
    <dgm:cxn modelId="{BF6D8961-3A86-4311-80AC-6FA37E3AB108}" srcId="{DE43FD42-D741-4B81-B60D-8C21F76B178F}" destId="{711D8C4C-9EF6-4234-860F-0953824FF8DE}" srcOrd="0" destOrd="0" parTransId="{51674658-C6AD-486B-9607-837A04BC18AF}" sibTransId="{50DAC67C-B746-4822-AD2D-BC832ABF9920}"/>
    <dgm:cxn modelId="{4C0D4364-858D-4028-9405-E02AA8C37547}" srcId="{DE43FD42-D741-4B81-B60D-8C21F76B178F}" destId="{4704030C-1384-4FCD-894B-91728DA4667D}" srcOrd="2" destOrd="0" parTransId="{67E3F93E-DE25-4AC9-BBCC-AD6DC9D58535}" sibTransId="{C7B5A107-0B10-4781-8280-A545276AA207}"/>
    <dgm:cxn modelId="{542FA787-16E7-4266-B221-7256D28F8D41}" type="presOf" srcId="{B46E3BDB-9FF5-4734-A117-4929E40ACB87}" destId="{58366F96-A4C4-4379-A21D-2C45BCCF3939}" srcOrd="0" destOrd="0" presId="urn:microsoft.com/office/officeart/2005/8/layout/process4"/>
    <dgm:cxn modelId="{DC6E33BA-2A9E-4A39-B4B0-036D50071F20}" type="presOf" srcId="{711D8C4C-9EF6-4234-860F-0953824FF8DE}" destId="{43E1E6F7-A8EA-43FD-B7AA-771B58344AFC}" srcOrd="0" destOrd="0" presId="urn:microsoft.com/office/officeart/2005/8/layout/process4"/>
    <dgm:cxn modelId="{E7C7B1DD-1929-4676-BD68-66EE700DADF3}" type="presOf" srcId="{4704030C-1384-4FCD-894B-91728DA4667D}" destId="{E6889821-14EF-4294-98F9-E477C896CB98}" srcOrd="0" destOrd="0" presId="urn:microsoft.com/office/officeart/2005/8/layout/process4"/>
    <dgm:cxn modelId="{F6B86EE2-89C8-430C-9055-781F9BE61964}" type="presOf" srcId="{18A77B2B-4C54-4608-80B5-BD577C63819A}" destId="{CA0DBBB0-821A-41BE-A2F7-C3A75E529796}" srcOrd="0" destOrd="0" presId="urn:microsoft.com/office/officeart/2005/8/layout/process4"/>
    <dgm:cxn modelId="{6A7225F7-9E48-49A9-A584-6BFFF35029E3}" type="presOf" srcId="{DE43FD42-D741-4B81-B60D-8C21F76B178F}" destId="{3197A130-1B86-4AFA-A90A-57B858F3A392}" srcOrd="0" destOrd="0" presId="urn:microsoft.com/office/officeart/2005/8/layout/process4"/>
    <dgm:cxn modelId="{58E618F0-B4AA-4BE4-80E8-B7DFA30495C2}" type="presParOf" srcId="{3197A130-1B86-4AFA-A90A-57B858F3A392}" destId="{1CA394AE-CA68-4859-A74B-7C894ADC612F}" srcOrd="0" destOrd="0" presId="urn:microsoft.com/office/officeart/2005/8/layout/process4"/>
    <dgm:cxn modelId="{6EC94C50-3AB5-4468-98C5-9188720DF052}" type="presParOf" srcId="{1CA394AE-CA68-4859-A74B-7C894ADC612F}" destId="{58366F96-A4C4-4379-A21D-2C45BCCF3939}" srcOrd="0" destOrd="0" presId="urn:microsoft.com/office/officeart/2005/8/layout/process4"/>
    <dgm:cxn modelId="{4747F8B5-7E1B-4121-A2EC-7054A9494314}" type="presParOf" srcId="{3197A130-1B86-4AFA-A90A-57B858F3A392}" destId="{743BF84F-2CA5-443B-80F9-4115D17AF0F7}" srcOrd="1" destOrd="0" presId="urn:microsoft.com/office/officeart/2005/8/layout/process4"/>
    <dgm:cxn modelId="{35EFF6BC-3409-43B7-9A80-D25F75203769}" type="presParOf" srcId="{3197A130-1B86-4AFA-A90A-57B858F3A392}" destId="{859B77B4-3078-4C98-9B46-D2759D450190}" srcOrd="2" destOrd="0" presId="urn:microsoft.com/office/officeart/2005/8/layout/process4"/>
    <dgm:cxn modelId="{AD4B4438-1929-43C3-96DA-49D5B5913A1A}" type="presParOf" srcId="{859B77B4-3078-4C98-9B46-D2759D450190}" destId="{E6889821-14EF-4294-98F9-E477C896CB98}" srcOrd="0" destOrd="0" presId="urn:microsoft.com/office/officeart/2005/8/layout/process4"/>
    <dgm:cxn modelId="{D24DE691-1946-423B-B1B5-B49796DD6BF3}" type="presParOf" srcId="{3197A130-1B86-4AFA-A90A-57B858F3A392}" destId="{0A201CE7-013A-41A1-875F-80D992F848A1}" srcOrd="3" destOrd="0" presId="urn:microsoft.com/office/officeart/2005/8/layout/process4"/>
    <dgm:cxn modelId="{8FBDB21E-B6C3-4918-A155-D75EB80A5FE6}" type="presParOf" srcId="{3197A130-1B86-4AFA-A90A-57B858F3A392}" destId="{EBA40734-2E42-489F-BAF4-B51C7CFC7F8E}" srcOrd="4" destOrd="0" presId="urn:microsoft.com/office/officeart/2005/8/layout/process4"/>
    <dgm:cxn modelId="{2C11C3FB-9B9D-4DC9-90DB-8C381116CE33}" type="presParOf" srcId="{EBA40734-2E42-489F-BAF4-B51C7CFC7F8E}" destId="{CA0DBBB0-821A-41BE-A2F7-C3A75E529796}" srcOrd="0" destOrd="0" presId="urn:microsoft.com/office/officeart/2005/8/layout/process4"/>
    <dgm:cxn modelId="{B8574738-7F3F-4C13-967A-530FE4326206}" type="presParOf" srcId="{3197A130-1B86-4AFA-A90A-57B858F3A392}" destId="{BC92C850-3A94-442F-9E7B-3E7FC89E4878}" srcOrd="5" destOrd="0" presId="urn:microsoft.com/office/officeart/2005/8/layout/process4"/>
    <dgm:cxn modelId="{B8608AA3-D340-4042-8DF8-0294222F9E52}" type="presParOf" srcId="{3197A130-1B86-4AFA-A90A-57B858F3A392}" destId="{9607A609-70C4-4E8B-BB81-07965840884B}" srcOrd="6" destOrd="0" presId="urn:microsoft.com/office/officeart/2005/8/layout/process4"/>
    <dgm:cxn modelId="{8673EE36-7836-4798-AAF3-5F3A354EA874}" type="presParOf" srcId="{9607A609-70C4-4E8B-BB81-07965840884B}" destId="{43E1E6F7-A8EA-43FD-B7AA-771B58344AF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860869-B851-41F4-90FD-6A8A51130C3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C6517A9-D221-4F25-98ED-3FB40B90C6C5}">
      <dgm:prSet/>
      <dgm:spPr/>
      <dgm:t>
        <a:bodyPr/>
        <a:lstStyle/>
        <a:p>
          <a:r>
            <a:rPr lang="en-US" dirty="0"/>
            <a:t>• Open-door policy to provider associations and representative groups</a:t>
          </a:r>
        </a:p>
      </dgm:t>
    </dgm:pt>
    <dgm:pt modelId="{5F1353C4-404E-45CF-BEA0-13CAB3FB29D0}" type="parTrans" cxnId="{E2D94A72-C3E0-450F-8C4E-0DB470737703}">
      <dgm:prSet/>
      <dgm:spPr/>
      <dgm:t>
        <a:bodyPr/>
        <a:lstStyle/>
        <a:p>
          <a:endParaRPr lang="en-US"/>
        </a:p>
      </dgm:t>
    </dgm:pt>
    <dgm:pt modelId="{BB3070B9-C9A3-4E06-A21D-6CAEA79BF40E}" type="sibTrans" cxnId="{E2D94A72-C3E0-450F-8C4E-0DB470737703}">
      <dgm:prSet/>
      <dgm:spPr/>
      <dgm:t>
        <a:bodyPr/>
        <a:lstStyle/>
        <a:p>
          <a:endParaRPr lang="en-US"/>
        </a:p>
      </dgm:t>
    </dgm:pt>
    <dgm:pt modelId="{BFC7A830-14F1-4479-B5B9-93E46CCE386D}">
      <dgm:prSet/>
      <dgm:spPr/>
      <dgm:t>
        <a:bodyPr/>
        <a:lstStyle/>
        <a:p>
          <a:r>
            <a:rPr lang="en-US" dirty="0"/>
            <a:t>• Strong belief in introspection and continuous improvement</a:t>
          </a:r>
        </a:p>
      </dgm:t>
    </dgm:pt>
    <dgm:pt modelId="{16BC0389-0E97-421C-8664-833C95E23DFD}" type="parTrans" cxnId="{A831060D-FE88-4F1A-B6D2-659F28E729BD}">
      <dgm:prSet/>
      <dgm:spPr/>
      <dgm:t>
        <a:bodyPr/>
        <a:lstStyle/>
        <a:p>
          <a:endParaRPr lang="en-US"/>
        </a:p>
      </dgm:t>
    </dgm:pt>
    <dgm:pt modelId="{7A012CAC-AE05-43AE-9769-3CCC5370AB50}" type="sibTrans" cxnId="{A831060D-FE88-4F1A-B6D2-659F28E729BD}">
      <dgm:prSet/>
      <dgm:spPr/>
      <dgm:t>
        <a:bodyPr/>
        <a:lstStyle/>
        <a:p>
          <a:endParaRPr lang="en-US"/>
        </a:p>
      </dgm:t>
    </dgm:pt>
    <dgm:pt modelId="{78DFFE57-FDE0-4AFC-9F76-AEF7684C1BD9}">
      <dgm:prSet/>
      <dgm:spPr/>
      <dgm:t>
        <a:bodyPr/>
        <a:lstStyle/>
        <a:p>
          <a:r>
            <a:rPr lang="en-US" dirty="0"/>
            <a:t>• Emphasis on balancing fiduciary duty with fairness and stakeholder engagement</a:t>
          </a:r>
        </a:p>
      </dgm:t>
    </dgm:pt>
    <dgm:pt modelId="{C68B50D3-272C-4FED-8527-22B837AD3E03}" type="parTrans" cxnId="{31CBD2C6-1664-4563-8E27-46DD2256526E}">
      <dgm:prSet/>
      <dgm:spPr/>
      <dgm:t>
        <a:bodyPr/>
        <a:lstStyle/>
        <a:p>
          <a:endParaRPr lang="en-US"/>
        </a:p>
      </dgm:t>
    </dgm:pt>
    <dgm:pt modelId="{B685F9EB-5FF0-4EBF-923F-E68B6B4053FA}" type="sibTrans" cxnId="{31CBD2C6-1664-4563-8E27-46DD2256526E}">
      <dgm:prSet/>
      <dgm:spPr/>
      <dgm:t>
        <a:bodyPr/>
        <a:lstStyle/>
        <a:p>
          <a:endParaRPr lang="en-US"/>
        </a:p>
      </dgm:t>
    </dgm:pt>
    <dgm:pt modelId="{F5CFD1A6-DC21-41AA-B589-20FFE123DAE9}">
      <dgm:prSet/>
      <dgm:spPr/>
      <dgm:t>
        <a:bodyPr/>
        <a:lstStyle/>
        <a:p>
          <a:r>
            <a:rPr lang="en-US" dirty="0"/>
            <a:t>• Active engagement in CMS-led FWA policy reforms</a:t>
          </a:r>
        </a:p>
      </dgm:t>
    </dgm:pt>
    <dgm:pt modelId="{8E275177-3116-4F61-90E4-5602DD7E3B1C}" type="parTrans" cxnId="{A14B0C2F-05A2-41A1-813B-85CA1FF729DC}">
      <dgm:prSet/>
      <dgm:spPr/>
      <dgm:t>
        <a:bodyPr/>
        <a:lstStyle/>
        <a:p>
          <a:endParaRPr lang="en-US"/>
        </a:p>
      </dgm:t>
    </dgm:pt>
    <dgm:pt modelId="{EF4C5AE7-8691-471F-91DF-ADD688516A71}" type="sibTrans" cxnId="{A14B0C2F-05A2-41A1-813B-85CA1FF729DC}">
      <dgm:prSet/>
      <dgm:spPr/>
      <dgm:t>
        <a:bodyPr/>
        <a:lstStyle/>
        <a:p>
          <a:endParaRPr lang="en-US"/>
        </a:p>
      </dgm:t>
    </dgm:pt>
    <dgm:pt modelId="{2661652E-FB0C-418F-A46F-FC46E551F51B}" type="pres">
      <dgm:prSet presAssocID="{0A860869-B851-41F4-90FD-6A8A51130C34}" presName="root" presStyleCnt="0">
        <dgm:presLayoutVars>
          <dgm:dir/>
          <dgm:resizeHandles val="exact"/>
        </dgm:presLayoutVars>
      </dgm:prSet>
      <dgm:spPr/>
    </dgm:pt>
    <dgm:pt modelId="{702FB297-55B3-48DB-926F-868CB65651A8}" type="pres">
      <dgm:prSet presAssocID="{1C6517A9-D221-4F25-98ED-3FB40B90C6C5}" presName="compNode" presStyleCnt="0"/>
      <dgm:spPr/>
    </dgm:pt>
    <dgm:pt modelId="{55C2F5EF-EA6F-4B9E-8D41-D671DBDCFCA2}" type="pres">
      <dgm:prSet presAssocID="{1C6517A9-D221-4F25-98ED-3FB40B90C6C5}" presName="bgRect" presStyleLbl="bgShp" presStyleIdx="0" presStyleCnt="4"/>
      <dgm:spPr/>
    </dgm:pt>
    <dgm:pt modelId="{4B6CDB43-0000-47AC-BE55-95449995BE8B}" type="pres">
      <dgm:prSet presAssocID="{1C6517A9-D221-4F25-98ED-3FB40B90C6C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2BD3933E-66C0-4708-824D-030CDE8E2D48}" type="pres">
      <dgm:prSet presAssocID="{1C6517A9-D221-4F25-98ED-3FB40B90C6C5}" presName="spaceRect" presStyleCnt="0"/>
      <dgm:spPr/>
    </dgm:pt>
    <dgm:pt modelId="{1D2B5254-A036-4EBA-A38B-73850F3D460A}" type="pres">
      <dgm:prSet presAssocID="{1C6517A9-D221-4F25-98ED-3FB40B90C6C5}" presName="parTx" presStyleLbl="revTx" presStyleIdx="0" presStyleCnt="4">
        <dgm:presLayoutVars>
          <dgm:chMax val="0"/>
          <dgm:chPref val="0"/>
        </dgm:presLayoutVars>
      </dgm:prSet>
      <dgm:spPr/>
    </dgm:pt>
    <dgm:pt modelId="{B0279F26-74FE-408D-A60A-93BDCD3A3F64}" type="pres">
      <dgm:prSet presAssocID="{BB3070B9-C9A3-4E06-A21D-6CAEA79BF40E}" presName="sibTrans" presStyleCnt="0"/>
      <dgm:spPr/>
    </dgm:pt>
    <dgm:pt modelId="{E65FFA0B-E8EC-47B2-B7C8-85B8EAC3F025}" type="pres">
      <dgm:prSet presAssocID="{BFC7A830-14F1-4479-B5B9-93E46CCE386D}" presName="compNode" presStyleCnt="0"/>
      <dgm:spPr/>
    </dgm:pt>
    <dgm:pt modelId="{45BA6055-8ECA-4216-993E-4479AD0E91F0}" type="pres">
      <dgm:prSet presAssocID="{BFC7A830-14F1-4479-B5B9-93E46CCE386D}" presName="bgRect" presStyleLbl="bgShp" presStyleIdx="1" presStyleCnt="4"/>
      <dgm:spPr/>
    </dgm:pt>
    <dgm:pt modelId="{5CC83F72-8CC3-4248-87B2-E7E7CCD52F73}" type="pres">
      <dgm:prSet presAssocID="{BFC7A830-14F1-4479-B5B9-93E46CCE386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D4AAA07-BFC4-435A-B50F-9A75A575BFC9}" type="pres">
      <dgm:prSet presAssocID="{BFC7A830-14F1-4479-B5B9-93E46CCE386D}" presName="spaceRect" presStyleCnt="0"/>
      <dgm:spPr/>
    </dgm:pt>
    <dgm:pt modelId="{CA03DCE2-FFDC-4E89-9D5A-907BEEBDEA57}" type="pres">
      <dgm:prSet presAssocID="{BFC7A830-14F1-4479-B5B9-93E46CCE386D}" presName="parTx" presStyleLbl="revTx" presStyleIdx="1" presStyleCnt="4">
        <dgm:presLayoutVars>
          <dgm:chMax val="0"/>
          <dgm:chPref val="0"/>
        </dgm:presLayoutVars>
      </dgm:prSet>
      <dgm:spPr/>
    </dgm:pt>
    <dgm:pt modelId="{6FAD8586-6F89-495D-8686-31F9E90E5D59}" type="pres">
      <dgm:prSet presAssocID="{7A012CAC-AE05-43AE-9769-3CCC5370AB50}" presName="sibTrans" presStyleCnt="0"/>
      <dgm:spPr/>
    </dgm:pt>
    <dgm:pt modelId="{4539C458-72CA-48A8-AD61-FE1F0CBD4F92}" type="pres">
      <dgm:prSet presAssocID="{78DFFE57-FDE0-4AFC-9F76-AEF7684C1BD9}" presName="compNode" presStyleCnt="0"/>
      <dgm:spPr/>
    </dgm:pt>
    <dgm:pt modelId="{5B0B5245-A648-48DD-90E2-4951127C65E9}" type="pres">
      <dgm:prSet presAssocID="{78DFFE57-FDE0-4AFC-9F76-AEF7684C1BD9}" presName="bgRect" presStyleLbl="bgShp" presStyleIdx="2" presStyleCnt="4"/>
      <dgm:spPr/>
    </dgm:pt>
    <dgm:pt modelId="{F2ADE069-B7D1-4EB2-98C5-670D4F15131D}" type="pres">
      <dgm:prSet presAssocID="{78DFFE57-FDE0-4AFC-9F76-AEF7684C1BD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F7B7D4BE-21A3-4DE7-9AF1-437F0B6EE1C1}" type="pres">
      <dgm:prSet presAssocID="{78DFFE57-FDE0-4AFC-9F76-AEF7684C1BD9}" presName="spaceRect" presStyleCnt="0"/>
      <dgm:spPr/>
    </dgm:pt>
    <dgm:pt modelId="{39A1D812-14C9-40D7-9992-404A8E1D7A78}" type="pres">
      <dgm:prSet presAssocID="{78DFFE57-FDE0-4AFC-9F76-AEF7684C1BD9}" presName="parTx" presStyleLbl="revTx" presStyleIdx="2" presStyleCnt="4">
        <dgm:presLayoutVars>
          <dgm:chMax val="0"/>
          <dgm:chPref val="0"/>
        </dgm:presLayoutVars>
      </dgm:prSet>
      <dgm:spPr/>
    </dgm:pt>
    <dgm:pt modelId="{0C4075FF-41DC-4653-A0BC-2368C7B4C434}" type="pres">
      <dgm:prSet presAssocID="{B685F9EB-5FF0-4EBF-923F-E68B6B4053FA}" presName="sibTrans" presStyleCnt="0"/>
      <dgm:spPr/>
    </dgm:pt>
    <dgm:pt modelId="{E300AAC3-B4A2-4753-A5A7-3FC9B59E9A12}" type="pres">
      <dgm:prSet presAssocID="{F5CFD1A6-DC21-41AA-B589-20FFE123DAE9}" presName="compNode" presStyleCnt="0"/>
      <dgm:spPr/>
    </dgm:pt>
    <dgm:pt modelId="{A41E307F-273B-4CB1-9E78-A85C60129014}" type="pres">
      <dgm:prSet presAssocID="{F5CFD1A6-DC21-41AA-B589-20FFE123DAE9}" presName="bgRect" presStyleLbl="bgShp" presStyleIdx="3" presStyleCnt="4"/>
      <dgm:spPr/>
    </dgm:pt>
    <dgm:pt modelId="{240A34EC-5A10-4AEB-926E-F6AA8D1584BE}" type="pres">
      <dgm:prSet presAssocID="{F5CFD1A6-DC21-41AA-B589-20FFE123DAE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6FA0778-0516-4270-AA4F-F45927A4357C}" type="pres">
      <dgm:prSet presAssocID="{F5CFD1A6-DC21-41AA-B589-20FFE123DAE9}" presName="spaceRect" presStyleCnt="0"/>
      <dgm:spPr/>
    </dgm:pt>
    <dgm:pt modelId="{98150670-4D32-4F23-B270-42F9ED818532}" type="pres">
      <dgm:prSet presAssocID="{F5CFD1A6-DC21-41AA-B589-20FFE123DAE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831060D-FE88-4F1A-B6D2-659F28E729BD}" srcId="{0A860869-B851-41F4-90FD-6A8A51130C34}" destId="{BFC7A830-14F1-4479-B5B9-93E46CCE386D}" srcOrd="1" destOrd="0" parTransId="{16BC0389-0E97-421C-8664-833C95E23DFD}" sibTransId="{7A012CAC-AE05-43AE-9769-3CCC5370AB50}"/>
    <dgm:cxn modelId="{A14B0C2F-05A2-41A1-813B-85CA1FF729DC}" srcId="{0A860869-B851-41F4-90FD-6A8A51130C34}" destId="{F5CFD1A6-DC21-41AA-B589-20FFE123DAE9}" srcOrd="3" destOrd="0" parTransId="{8E275177-3116-4F61-90E4-5602DD7E3B1C}" sibTransId="{EF4C5AE7-8691-471F-91DF-ADD688516A71}"/>
    <dgm:cxn modelId="{491A3C34-E147-4DF8-91C9-5AA6BC622537}" type="presOf" srcId="{BFC7A830-14F1-4479-B5B9-93E46CCE386D}" destId="{CA03DCE2-FFDC-4E89-9D5A-907BEEBDEA57}" srcOrd="0" destOrd="0" presId="urn:microsoft.com/office/officeart/2018/2/layout/IconVerticalSolidList"/>
    <dgm:cxn modelId="{E2D94A72-C3E0-450F-8C4E-0DB470737703}" srcId="{0A860869-B851-41F4-90FD-6A8A51130C34}" destId="{1C6517A9-D221-4F25-98ED-3FB40B90C6C5}" srcOrd="0" destOrd="0" parTransId="{5F1353C4-404E-45CF-BEA0-13CAB3FB29D0}" sibTransId="{BB3070B9-C9A3-4E06-A21D-6CAEA79BF40E}"/>
    <dgm:cxn modelId="{458D358B-C89B-444D-9BCA-9FB0CA6D727C}" type="presOf" srcId="{0A860869-B851-41F4-90FD-6A8A51130C34}" destId="{2661652E-FB0C-418F-A46F-FC46E551F51B}" srcOrd="0" destOrd="0" presId="urn:microsoft.com/office/officeart/2018/2/layout/IconVerticalSolidList"/>
    <dgm:cxn modelId="{68D43D8B-C3C7-4324-93C5-DDC2C89872B4}" type="presOf" srcId="{F5CFD1A6-DC21-41AA-B589-20FFE123DAE9}" destId="{98150670-4D32-4F23-B270-42F9ED818532}" srcOrd="0" destOrd="0" presId="urn:microsoft.com/office/officeart/2018/2/layout/IconVerticalSolidList"/>
    <dgm:cxn modelId="{31CBD2C6-1664-4563-8E27-46DD2256526E}" srcId="{0A860869-B851-41F4-90FD-6A8A51130C34}" destId="{78DFFE57-FDE0-4AFC-9F76-AEF7684C1BD9}" srcOrd="2" destOrd="0" parTransId="{C68B50D3-272C-4FED-8527-22B837AD3E03}" sibTransId="{B685F9EB-5FF0-4EBF-923F-E68B6B4053FA}"/>
    <dgm:cxn modelId="{5412BBD3-0993-4554-A39F-5C416EA1234D}" type="presOf" srcId="{78DFFE57-FDE0-4AFC-9F76-AEF7684C1BD9}" destId="{39A1D812-14C9-40D7-9992-404A8E1D7A78}" srcOrd="0" destOrd="0" presId="urn:microsoft.com/office/officeart/2018/2/layout/IconVerticalSolidList"/>
    <dgm:cxn modelId="{E7607FE3-04CE-4EEC-BFFC-6D0698F1B830}" type="presOf" srcId="{1C6517A9-D221-4F25-98ED-3FB40B90C6C5}" destId="{1D2B5254-A036-4EBA-A38B-73850F3D460A}" srcOrd="0" destOrd="0" presId="urn:microsoft.com/office/officeart/2018/2/layout/IconVerticalSolidList"/>
    <dgm:cxn modelId="{E574314E-DAFB-4BAD-9D35-0DF1E0D4A25A}" type="presParOf" srcId="{2661652E-FB0C-418F-A46F-FC46E551F51B}" destId="{702FB297-55B3-48DB-926F-868CB65651A8}" srcOrd="0" destOrd="0" presId="urn:microsoft.com/office/officeart/2018/2/layout/IconVerticalSolidList"/>
    <dgm:cxn modelId="{7C7BA30D-41BB-46E2-8F5A-0C92CA17865D}" type="presParOf" srcId="{702FB297-55B3-48DB-926F-868CB65651A8}" destId="{55C2F5EF-EA6F-4B9E-8D41-D671DBDCFCA2}" srcOrd="0" destOrd="0" presId="urn:microsoft.com/office/officeart/2018/2/layout/IconVerticalSolidList"/>
    <dgm:cxn modelId="{EC2C266E-8FF9-4208-9E1E-FC255487C842}" type="presParOf" srcId="{702FB297-55B3-48DB-926F-868CB65651A8}" destId="{4B6CDB43-0000-47AC-BE55-95449995BE8B}" srcOrd="1" destOrd="0" presId="urn:microsoft.com/office/officeart/2018/2/layout/IconVerticalSolidList"/>
    <dgm:cxn modelId="{E06F1AE0-CCDA-4F05-B92D-C1F3712CC024}" type="presParOf" srcId="{702FB297-55B3-48DB-926F-868CB65651A8}" destId="{2BD3933E-66C0-4708-824D-030CDE8E2D48}" srcOrd="2" destOrd="0" presId="urn:microsoft.com/office/officeart/2018/2/layout/IconVerticalSolidList"/>
    <dgm:cxn modelId="{2BBB99C5-EBB3-4848-8678-0B8BCEEFB86E}" type="presParOf" srcId="{702FB297-55B3-48DB-926F-868CB65651A8}" destId="{1D2B5254-A036-4EBA-A38B-73850F3D460A}" srcOrd="3" destOrd="0" presId="urn:microsoft.com/office/officeart/2018/2/layout/IconVerticalSolidList"/>
    <dgm:cxn modelId="{F226867F-3367-426A-84BB-3133848FEFF6}" type="presParOf" srcId="{2661652E-FB0C-418F-A46F-FC46E551F51B}" destId="{B0279F26-74FE-408D-A60A-93BDCD3A3F64}" srcOrd="1" destOrd="0" presId="urn:microsoft.com/office/officeart/2018/2/layout/IconVerticalSolidList"/>
    <dgm:cxn modelId="{F42B6B5D-E2B3-4176-BEC5-B0FD19FF4D9A}" type="presParOf" srcId="{2661652E-FB0C-418F-A46F-FC46E551F51B}" destId="{E65FFA0B-E8EC-47B2-B7C8-85B8EAC3F025}" srcOrd="2" destOrd="0" presId="urn:microsoft.com/office/officeart/2018/2/layout/IconVerticalSolidList"/>
    <dgm:cxn modelId="{92B6F43E-8F5B-45AA-9A7D-63ACC3F5E73E}" type="presParOf" srcId="{E65FFA0B-E8EC-47B2-B7C8-85B8EAC3F025}" destId="{45BA6055-8ECA-4216-993E-4479AD0E91F0}" srcOrd="0" destOrd="0" presId="urn:microsoft.com/office/officeart/2018/2/layout/IconVerticalSolidList"/>
    <dgm:cxn modelId="{095272E9-1AAA-48C1-973D-06A48BB7E7C5}" type="presParOf" srcId="{E65FFA0B-E8EC-47B2-B7C8-85B8EAC3F025}" destId="{5CC83F72-8CC3-4248-87B2-E7E7CCD52F73}" srcOrd="1" destOrd="0" presId="urn:microsoft.com/office/officeart/2018/2/layout/IconVerticalSolidList"/>
    <dgm:cxn modelId="{026A6978-DCC1-419D-A839-A2E27A6A3255}" type="presParOf" srcId="{E65FFA0B-E8EC-47B2-B7C8-85B8EAC3F025}" destId="{5D4AAA07-BFC4-435A-B50F-9A75A575BFC9}" srcOrd="2" destOrd="0" presId="urn:microsoft.com/office/officeart/2018/2/layout/IconVerticalSolidList"/>
    <dgm:cxn modelId="{6C7DB3BC-6B77-4377-BE82-7AC2D64B522A}" type="presParOf" srcId="{E65FFA0B-E8EC-47B2-B7C8-85B8EAC3F025}" destId="{CA03DCE2-FFDC-4E89-9D5A-907BEEBDEA57}" srcOrd="3" destOrd="0" presId="urn:microsoft.com/office/officeart/2018/2/layout/IconVerticalSolidList"/>
    <dgm:cxn modelId="{8BC0F84E-5D68-4433-B32C-BB4D76026BEB}" type="presParOf" srcId="{2661652E-FB0C-418F-A46F-FC46E551F51B}" destId="{6FAD8586-6F89-495D-8686-31F9E90E5D59}" srcOrd="3" destOrd="0" presId="urn:microsoft.com/office/officeart/2018/2/layout/IconVerticalSolidList"/>
    <dgm:cxn modelId="{25498452-FE5C-405F-8F6F-EB223FA91202}" type="presParOf" srcId="{2661652E-FB0C-418F-A46F-FC46E551F51B}" destId="{4539C458-72CA-48A8-AD61-FE1F0CBD4F92}" srcOrd="4" destOrd="0" presId="urn:microsoft.com/office/officeart/2018/2/layout/IconVerticalSolidList"/>
    <dgm:cxn modelId="{34BFDC8B-30F3-4D3F-A303-E53286FD8473}" type="presParOf" srcId="{4539C458-72CA-48A8-AD61-FE1F0CBD4F92}" destId="{5B0B5245-A648-48DD-90E2-4951127C65E9}" srcOrd="0" destOrd="0" presId="urn:microsoft.com/office/officeart/2018/2/layout/IconVerticalSolidList"/>
    <dgm:cxn modelId="{06143344-DBA3-4769-9652-4EEF2A0C18B5}" type="presParOf" srcId="{4539C458-72CA-48A8-AD61-FE1F0CBD4F92}" destId="{F2ADE069-B7D1-4EB2-98C5-670D4F15131D}" srcOrd="1" destOrd="0" presId="urn:microsoft.com/office/officeart/2018/2/layout/IconVerticalSolidList"/>
    <dgm:cxn modelId="{504D202F-71BD-4D26-80A4-CCBF56472539}" type="presParOf" srcId="{4539C458-72CA-48A8-AD61-FE1F0CBD4F92}" destId="{F7B7D4BE-21A3-4DE7-9AF1-437F0B6EE1C1}" srcOrd="2" destOrd="0" presId="urn:microsoft.com/office/officeart/2018/2/layout/IconVerticalSolidList"/>
    <dgm:cxn modelId="{937CE886-90BA-449F-A80F-7FD9E3718200}" type="presParOf" srcId="{4539C458-72CA-48A8-AD61-FE1F0CBD4F92}" destId="{39A1D812-14C9-40D7-9992-404A8E1D7A78}" srcOrd="3" destOrd="0" presId="urn:microsoft.com/office/officeart/2018/2/layout/IconVerticalSolidList"/>
    <dgm:cxn modelId="{FD27F581-8187-4414-A8BE-B260DE0A8B6A}" type="presParOf" srcId="{2661652E-FB0C-418F-A46F-FC46E551F51B}" destId="{0C4075FF-41DC-4653-A0BC-2368C7B4C434}" srcOrd="5" destOrd="0" presId="urn:microsoft.com/office/officeart/2018/2/layout/IconVerticalSolidList"/>
    <dgm:cxn modelId="{1B627889-5D8A-4189-8434-D48F6F641774}" type="presParOf" srcId="{2661652E-FB0C-418F-A46F-FC46E551F51B}" destId="{E300AAC3-B4A2-4753-A5A7-3FC9B59E9A12}" srcOrd="6" destOrd="0" presId="urn:microsoft.com/office/officeart/2018/2/layout/IconVerticalSolidList"/>
    <dgm:cxn modelId="{833BF56C-B0B9-4D7F-9837-772375E19ADB}" type="presParOf" srcId="{E300AAC3-B4A2-4753-A5A7-3FC9B59E9A12}" destId="{A41E307F-273B-4CB1-9E78-A85C60129014}" srcOrd="0" destOrd="0" presId="urn:microsoft.com/office/officeart/2018/2/layout/IconVerticalSolidList"/>
    <dgm:cxn modelId="{74464008-FFB8-4E7D-A0F4-634BC3ED69E2}" type="presParOf" srcId="{E300AAC3-B4A2-4753-A5A7-3FC9B59E9A12}" destId="{240A34EC-5A10-4AEB-926E-F6AA8D1584BE}" srcOrd="1" destOrd="0" presId="urn:microsoft.com/office/officeart/2018/2/layout/IconVerticalSolidList"/>
    <dgm:cxn modelId="{25A1CD63-EE28-4DF7-A2D6-AA920E0F746D}" type="presParOf" srcId="{E300AAC3-B4A2-4753-A5A7-3FC9B59E9A12}" destId="{96FA0778-0516-4270-AA4F-F45927A4357C}" srcOrd="2" destOrd="0" presId="urn:microsoft.com/office/officeart/2018/2/layout/IconVerticalSolidList"/>
    <dgm:cxn modelId="{19117B61-816A-421F-B5E1-1F8F93147068}" type="presParOf" srcId="{E300AAC3-B4A2-4753-A5A7-3FC9B59E9A12}" destId="{98150670-4D32-4F23-B270-42F9ED81853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205831-309A-4C1A-8867-92D9BAA3A66C}" type="doc">
      <dgm:prSet loTypeId="urn:microsoft.com/office/officeart/2016/7/layout/LinearBlockProcessNumbered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56993D0-0645-4AB6-8501-05F8BC08A0BD}">
      <dgm:prSet/>
      <dgm:spPr/>
      <dgm:t>
        <a:bodyPr/>
        <a:lstStyle/>
        <a:p>
          <a:r>
            <a:rPr lang="en-US"/>
            <a:t>• Revamped Claims Risk Sub-Forum and Forum Charter</a:t>
          </a:r>
        </a:p>
      </dgm:t>
    </dgm:pt>
    <dgm:pt modelId="{4891789B-9BBA-4FB2-87A7-5F03C5AA8D6E}" type="parTrans" cxnId="{D349EDCF-D46A-43EB-8725-EDF9C6A39431}">
      <dgm:prSet/>
      <dgm:spPr/>
      <dgm:t>
        <a:bodyPr/>
        <a:lstStyle/>
        <a:p>
          <a:endParaRPr lang="en-US"/>
        </a:p>
      </dgm:t>
    </dgm:pt>
    <dgm:pt modelId="{FA313964-9AC9-4D96-941E-D784E152ED06}" type="sibTrans" cxnId="{D349EDCF-D46A-43EB-8725-EDF9C6A39431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CF77B166-36D5-48E3-B4F8-7D53E7987321}">
      <dgm:prSet/>
      <dgm:spPr/>
      <dgm:t>
        <a:bodyPr/>
        <a:lstStyle/>
        <a:p>
          <a:r>
            <a:rPr lang="en-US" dirty="0"/>
            <a:t>• Independent oversight before remedial measures are applied</a:t>
          </a:r>
        </a:p>
      </dgm:t>
    </dgm:pt>
    <dgm:pt modelId="{C318717D-E745-4111-8A61-536C1C522019}" type="parTrans" cxnId="{E8504B43-7D35-4605-9403-24B23C33D141}">
      <dgm:prSet/>
      <dgm:spPr/>
      <dgm:t>
        <a:bodyPr/>
        <a:lstStyle/>
        <a:p>
          <a:endParaRPr lang="en-US"/>
        </a:p>
      </dgm:t>
    </dgm:pt>
    <dgm:pt modelId="{ED9A69E8-1B63-4351-80CF-F36E21D44EC3}" type="sibTrans" cxnId="{E8504B43-7D35-4605-9403-24B23C33D141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0AB9D884-B715-40A3-805E-3CB8B21F2399}">
      <dgm:prSet/>
      <dgm:spPr/>
      <dgm:t>
        <a:bodyPr/>
        <a:lstStyle/>
        <a:p>
          <a:r>
            <a:rPr lang="en-US"/>
            <a:t>• Defined appeal and review mechanisms</a:t>
          </a:r>
        </a:p>
      </dgm:t>
    </dgm:pt>
    <dgm:pt modelId="{11A2EB14-3BD3-40C2-BFFB-421DD95F60E3}" type="parTrans" cxnId="{8AF310D6-B5D8-4A48-9A1B-826E0284F0EB}">
      <dgm:prSet/>
      <dgm:spPr/>
      <dgm:t>
        <a:bodyPr/>
        <a:lstStyle/>
        <a:p>
          <a:endParaRPr lang="en-US"/>
        </a:p>
      </dgm:t>
    </dgm:pt>
    <dgm:pt modelId="{15C16EF5-9CB9-419D-935C-6FDAB6E58DA8}" type="sibTrans" cxnId="{8AF310D6-B5D8-4A48-9A1B-826E0284F0EB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DCA0E87E-EB29-41E6-A8A2-CC1481548CB9}">
      <dgm:prSet/>
      <dgm:spPr/>
      <dgm:t>
        <a:bodyPr/>
        <a:lstStyle/>
        <a:p>
          <a:r>
            <a:rPr lang="en-US" dirty="0"/>
            <a:t>• Audit Committee involvement in suspension of direct payment management and AOD reviews</a:t>
          </a:r>
        </a:p>
      </dgm:t>
    </dgm:pt>
    <dgm:pt modelId="{F0D6460B-0635-417B-AF24-AF7069505B81}" type="parTrans" cxnId="{99354C5D-D5C0-448E-A0C8-19CDEFE6F05F}">
      <dgm:prSet/>
      <dgm:spPr/>
      <dgm:t>
        <a:bodyPr/>
        <a:lstStyle/>
        <a:p>
          <a:endParaRPr lang="en-US"/>
        </a:p>
      </dgm:t>
    </dgm:pt>
    <dgm:pt modelId="{DC075B1C-5619-4FB9-94BD-3B514D5682C0}" type="sibTrans" cxnId="{99354C5D-D5C0-448E-A0C8-19CDEFE6F05F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6472ED5C-769D-4287-AF08-7BC1430CDA25}" type="pres">
      <dgm:prSet presAssocID="{59205831-309A-4C1A-8867-92D9BAA3A66C}" presName="Name0" presStyleCnt="0">
        <dgm:presLayoutVars>
          <dgm:animLvl val="lvl"/>
          <dgm:resizeHandles val="exact"/>
        </dgm:presLayoutVars>
      </dgm:prSet>
      <dgm:spPr/>
    </dgm:pt>
    <dgm:pt modelId="{5A9704C9-DD2A-4779-B1EE-40B092C77251}" type="pres">
      <dgm:prSet presAssocID="{256993D0-0645-4AB6-8501-05F8BC08A0BD}" presName="compositeNode" presStyleCnt="0">
        <dgm:presLayoutVars>
          <dgm:bulletEnabled val="1"/>
        </dgm:presLayoutVars>
      </dgm:prSet>
      <dgm:spPr/>
    </dgm:pt>
    <dgm:pt modelId="{3E835A01-4748-4B88-BC7A-FE35312BC689}" type="pres">
      <dgm:prSet presAssocID="{256993D0-0645-4AB6-8501-05F8BC08A0BD}" presName="bgRect" presStyleLbl="alignNode1" presStyleIdx="0" presStyleCnt="4"/>
      <dgm:spPr/>
    </dgm:pt>
    <dgm:pt modelId="{98CB0FDD-C751-4929-AF47-37FF7D09C11A}" type="pres">
      <dgm:prSet presAssocID="{FA313964-9AC9-4D96-941E-D784E152ED06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21AE9BE2-ECE1-40DB-9293-7A1BC04CBDB9}" type="pres">
      <dgm:prSet presAssocID="{256993D0-0645-4AB6-8501-05F8BC08A0BD}" presName="nodeRect" presStyleLbl="alignNode1" presStyleIdx="0" presStyleCnt="4">
        <dgm:presLayoutVars>
          <dgm:bulletEnabled val="1"/>
        </dgm:presLayoutVars>
      </dgm:prSet>
      <dgm:spPr/>
    </dgm:pt>
    <dgm:pt modelId="{FC3C3E1B-8C35-4905-B5A8-E493D6CDDCDD}" type="pres">
      <dgm:prSet presAssocID="{FA313964-9AC9-4D96-941E-D784E152ED06}" presName="sibTrans" presStyleCnt="0"/>
      <dgm:spPr/>
    </dgm:pt>
    <dgm:pt modelId="{9B0BF7EB-C557-4155-B289-2187087A1378}" type="pres">
      <dgm:prSet presAssocID="{CF77B166-36D5-48E3-B4F8-7D53E7987321}" presName="compositeNode" presStyleCnt="0">
        <dgm:presLayoutVars>
          <dgm:bulletEnabled val="1"/>
        </dgm:presLayoutVars>
      </dgm:prSet>
      <dgm:spPr/>
    </dgm:pt>
    <dgm:pt modelId="{0683729B-40FD-4DF4-87FE-72118D52290A}" type="pres">
      <dgm:prSet presAssocID="{CF77B166-36D5-48E3-B4F8-7D53E7987321}" presName="bgRect" presStyleLbl="alignNode1" presStyleIdx="1" presStyleCnt="4"/>
      <dgm:spPr/>
    </dgm:pt>
    <dgm:pt modelId="{B2034127-E19D-437F-929E-E2DC06E8BBF6}" type="pres">
      <dgm:prSet presAssocID="{ED9A69E8-1B63-4351-80CF-F36E21D44EC3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CEF6ABD8-5AEF-4C92-B3AA-FA4A5B836D51}" type="pres">
      <dgm:prSet presAssocID="{CF77B166-36D5-48E3-B4F8-7D53E7987321}" presName="nodeRect" presStyleLbl="alignNode1" presStyleIdx="1" presStyleCnt="4">
        <dgm:presLayoutVars>
          <dgm:bulletEnabled val="1"/>
        </dgm:presLayoutVars>
      </dgm:prSet>
      <dgm:spPr/>
    </dgm:pt>
    <dgm:pt modelId="{75647E17-6BE5-4B14-AA30-951AF853AC20}" type="pres">
      <dgm:prSet presAssocID="{ED9A69E8-1B63-4351-80CF-F36E21D44EC3}" presName="sibTrans" presStyleCnt="0"/>
      <dgm:spPr/>
    </dgm:pt>
    <dgm:pt modelId="{54A258A6-5351-420F-BCBA-CA098B794A31}" type="pres">
      <dgm:prSet presAssocID="{0AB9D884-B715-40A3-805E-3CB8B21F2399}" presName="compositeNode" presStyleCnt="0">
        <dgm:presLayoutVars>
          <dgm:bulletEnabled val="1"/>
        </dgm:presLayoutVars>
      </dgm:prSet>
      <dgm:spPr/>
    </dgm:pt>
    <dgm:pt modelId="{AA213114-E3A6-4501-BA6D-BB462F1CD841}" type="pres">
      <dgm:prSet presAssocID="{0AB9D884-B715-40A3-805E-3CB8B21F2399}" presName="bgRect" presStyleLbl="alignNode1" presStyleIdx="2" presStyleCnt="4"/>
      <dgm:spPr/>
    </dgm:pt>
    <dgm:pt modelId="{14099CD7-52D5-4493-80F5-E243DB92976E}" type="pres">
      <dgm:prSet presAssocID="{15C16EF5-9CB9-419D-935C-6FDAB6E58DA8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E23B1F41-9087-4437-9034-6481500020B5}" type="pres">
      <dgm:prSet presAssocID="{0AB9D884-B715-40A3-805E-3CB8B21F2399}" presName="nodeRect" presStyleLbl="alignNode1" presStyleIdx="2" presStyleCnt="4">
        <dgm:presLayoutVars>
          <dgm:bulletEnabled val="1"/>
        </dgm:presLayoutVars>
      </dgm:prSet>
      <dgm:spPr/>
    </dgm:pt>
    <dgm:pt modelId="{12EDF279-0BD5-45DE-85D7-15483A721EBA}" type="pres">
      <dgm:prSet presAssocID="{15C16EF5-9CB9-419D-935C-6FDAB6E58DA8}" presName="sibTrans" presStyleCnt="0"/>
      <dgm:spPr/>
    </dgm:pt>
    <dgm:pt modelId="{EE531825-EA18-4D75-AD4A-36F9093C110E}" type="pres">
      <dgm:prSet presAssocID="{DCA0E87E-EB29-41E6-A8A2-CC1481548CB9}" presName="compositeNode" presStyleCnt="0">
        <dgm:presLayoutVars>
          <dgm:bulletEnabled val="1"/>
        </dgm:presLayoutVars>
      </dgm:prSet>
      <dgm:spPr/>
    </dgm:pt>
    <dgm:pt modelId="{ECBC0170-682D-4E9E-A7F7-63730F2C0EF0}" type="pres">
      <dgm:prSet presAssocID="{DCA0E87E-EB29-41E6-A8A2-CC1481548CB9}" presName="bgRect" presStyleLbl="alignNode1" presStyleIdx="3" presStyleCnt="4"/>
      <dgm:spPr/>
    </dgm:pt>
    <dgm:pt modelId="{F1A15BC6-E670-443B-8DBF-9A9EEBE540A2}" type="pres">
      <dgm:prSet presAssocID="{DC075B1C-5619-4FB9-94BD-3B514D5682C0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A868B056-A5C6-4236-87C4-D675C10ECD7B}" type="pres">
      <dgm:prSet presAssocID="{DCA0E87E-EB29-41E6-A8A2-CC1481548CB9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653DD11A-65C7-4F6C-B0ED-E1299284A1D8}" type="presOf" srcId="{CF77B166-36D5-48E3-B4F8-7D53E7987321}" destId="{0683729B-40FD-4DF4-87FE-72118D52290A}" srcOrd="0" destOrd="0" presId="urn:microsoft.com/office/officeart/2016/7/layout/LinearBlockProcessNumbered"/>
    <dgm:cxn modelId="{99354C5D-D5C0-448E-A0C8-19CDEFE6F05F}" srcId="{59205831-309A-4C1A-8867-92D9BAA3A66C}" destId="{DCA0E87E-EB29-41E6-A8A2-CC1481548CB9}" srcOrd="3" destOrd="0" parTransId="{F0D6460B-0635-417B-AF24-AF7069505B81}" sibTransId="{DC075B1C-5619-4FB9-94BD-3B514D5682C0}"/>
    <dgm:cxn modelId="{E8504B43-7D35-4605-9403-24B23C33D141}" srcId="{59205831-309A-4C1A-8867-92D9BAA3A66C}" destId="{CF77B166-36D5-48E3-B4F8-7D53E7987321}" srcOrd="1" destOrd="0" parTransId="{C318717D-E745-4111-8A61-536C1C522019}" sibTransId="{ED9A69E8-1B63-4351-80CF-F36E21D44EC3}"/>
    <dgm:cxn modelId="{85BFC26B-6D53-488A-A70E-7524D4DAECDF}" type="presOf" srcId="{DCA0E87E-EB29-41E6-A8A2-CC1481548CB9}" destId="{ECBC0170-682D-4E9E-A7F7-63730F2C0EF0}" srcOrd="0" destOrd="0" presId="urn:microsoft.com/office/officeart/2016/7/layout/LinearBlockProcessNumbered"/>
    <dgm:cxn modelId="{A7E5C24B-7F9B-4D9B-87D6-6B38C2D83BDD}" type="presOf" srcId="{0AB9D884-B715-40A3-805E-3CB8B21F2399}" destId="{AA213114-E3A6-4501-BA6D-BB462F1CD841}" srcOrd="0" destOrd="0" presId="urn:microsoft.com/office/officeart/2016/7/layout/LinearBlockProcessNumbered"/>
    <dgm:cxn modelId="{A6794852-B041-4D5E-AECE-93485D2A3E19}" type="presOf" srcId="{DCA0E87E-EB29-41E6-A8A2-CC1481548CB9}" destId="{A868B056-A5C6-4236-87C4-D675C10ECD7B}" srcOrd="1" destOrd="0" presId="urn:microsoft.com/office/officeart/2016/7/layout/LinearBlockProcessNumbered"/>
    <dgm:cxn modelId="{2A4B7154-B5E9-4C42-8F50-93B591BF195B}" type="presOf" srcId="{FA313964-9AC9-4D96-941E-D784E152ED06}" destId="{98CB0FDD-C751-4929-AF47-37FF7D09C11A}" srcOrd="0" destOrd="0" presId="urn:microsoft.com/office/officeart/2016/7/layout/LinearBlockProcessNumbered"/>
    <dgm:cxn modelId="{95FFC974-48C0-476F-8ECD-D59457EE82F9}" type="presOf" srcId="{15C16EF5-9CB9-419D-935C-6FDAB6E58DA8}" destId="{14099CD7-52D5-4493-80F5-E243DB92976E}" srcOrd="0" destOrd="0" presId="urn:microsoft.com/office/officeart/2016/7/layout/LinearBlockProcessNumbered"/>
    <dgm:cxn modelId="{97E11F59-492B-4619-8281-B1BF3FC0A354}" type="presOf" srcId="{59205831-309A-4C1A-8867-92D9BAA3A66C}" destId="{6472ED5C-769D-4287-AF08-7BC1430CDA25}" srcOrd="0" destOrd="0" presId="urn:microsoft.com/office/officeart/2016/7/layout/LinearBlockProcessNumbered"/>
    <dgm:cxn modelId="{E829005A-EDAF-46F7-A69E-ED160964F099}" type="presOf" srcId="{CF77B166-36D5-48E3-B4F8-7D53E7987321}" destId="{CEF6ABD8-5AEF-4C92-B3AA-FA4A5B836D51}" srcOrd="1" destOrd="0" presId="urn:microsoft.com/office/officeart/2016/7/layout/LinearBlockProcessNumbered"/>
    <dgm:cxn modelId="{BF564BA9-E3E3-4BFD-9ED9-26BF279A97EB}" type="presOf" srcId="{256993D0-0645-4AB6-8501-05F8BC08A0BD}" destId="{21AE9BE2-ECE1-40DB-9293-7A1BC04CBDB9}" srcOrd="1" destOrd="0" presId="urn:microsoft.com/office/officeart/2016/7/layout/LinearBlockProcessNumbered"/>
    <dgm:cxn modelId="{C8DFDAB2-758D-44CB-8CA1-2EAEFAC3E06D}" type="presOf" srcId="{ED9A69E8-1B63-4351-80CF-F36E21D44EC3}" destId="{B2034127-E19D-437F-929E-E2DC06E8BBF6}" srcOrd="0" destOrd="0" presId="urn:microsoft.com/office/officeart/2016/7/layout/LinearBlockProcessNumbered"/>
    <dgm:cxn modelId="{C4C15FCA-45B6-4B20-A549-B0677C3B0B1F}" type="presOf" srcId="{0AB9D884-B715-40A3-805E-3CB8B21F2399}" destId="{E23B1F41-9087-4437-9034-6481500020B5}" srcOrd="1" destOrd="0" presId="urn:microsoft.com/office/officeart/2016/7/layout/LinearBlockProcessNumbered"/>
    <dgm:cxn modelId="{D349EDCF-D46A-43EB-8725-EDF9C6A39431}" srcId="{59205831-309A-4C1A-8867-92D9BAA3A66C}" destId="{256993D0-0645-4AB6-8501-05F8BC08A0BD}" srcOrd="0" destOrd="0" parTransId="{4891789B-9BBA-4FB2-87A7-5F03C5AA8D6E}" sibTransId="{FA313964-9AC9-4D96-941E-D784E152ED06}"/>
    <dgm:cxn modelId="{8AF310D6-B5D8-4A48-9A1B-826E0284F0EB}" srcId="{59205831-309A-4C1A-8867-92D9BAA3A66C}" destId="{0AB9D884-B715-40A3-805E-3CB8B21F2399}" srcOrd="2" destOrd="0" parTransId="{11A2EB14-3BD3-40C2-BFFB-421DD95F60E3}" sibTransId="{15C16EF5-9CB9-419D-935C-6FDAB6E58DA8}"/>
    <dgm:cxn modelId="{96FEBDDC-D9CE-48E4-996E-B6F4368C4263}" type="presOf" srcId="{256993D0-0645-4AB6-8501-05F8BC08A0BD}" destId="{3E835A01-4748-4B88-BC7A-FE35312BC689}" srcOrd="0" destOrd="0" presId="urn:microsoft.com/office/officeart/2016/7/layout/LinearBlockProcessNumbered"/>
    <dgm:cxn modelId="{01625FEF-6C67-4977-A946-36DD4BA35B71}" type="presOf" srcId="{DC075B1C-5619-4FB9-94BD-3B514D5682C0}" destId="{F1A15BC6-E670-443B-8DBF-9A9EEBE540A2}" srcOrd="0" destOrd="0" presId="urn:microsoft.com/office/officeart/2016/7/layout/LinearBlockProcessNumbered"/>
    <dgm:cxn modelId="{D8AE61A7-98DE-4327-B81D-B6066DA50A4F}" type="presParOf" srcId="{6472ED5C-769D-4287-AF08-7BC1430CDA25}" destId="{5A9704C9-DD2A-4779-B1EE-40B092C77251}" srcOrd="0" destOrd="0" presId="urn:microsoft.com/office/officeart/2016/7/layout/LinearBlockProcessNumbered"/>
    <dgm:cxn modelId="{B605FB59-F7EA-4ACB-AC6A-7CA5932287D4}" type="presParOf" srcId="{5A9704C9-DD2A-4779-B1EE-40B092C77251}" destId="{3E835A01-4748-4B88-BC7A-FE35312BC689}" srcOrd="0" destOrd="0" presId="urn:microsoft.com/office/officeart/2016/7/layout/LinearBlockProcessNumbered"/>
    <dgm:cxn modelId="{E42CD7B3-ABFB-4B03-A8B1-CFC8F057DDB3}" type="presParOf" srcId="{5A9704C9-DD2A-4779-B1EE-40B092C77251}" destId="{98CB0FDD-C751-4929-AF47-37FF7D09C11A}" srcOrd="1" destOrd="0" presId="urn:microsoft.com/office/officeart/2016/7/layout/LinearBlockProcessNumbered"/>
    <dgm:cxn modelId="{9772AB5F-C069-4D9D-8B3A-1634685C7B93}" type="presParOf" srcId="{5A9704C9-DD2A-4779-B1EE-40B092C77251}" destId="{21AE9BE2-ECE1-40DB-9293-7A1BC04CBDB9}" srcOrd="2" destOrd="0" presId="urn:microsoft.com/office/officeart/2016/7/layout/LinearBlockProcessNumbered"/>
    <dgm:cxn modelId="{6E09ADF3-147E-43D4-BF05-205016D4A911}" type="presParOf" srcId="{6472ED5C-769D-4287-AF08-7BC1430CDA25}" destId="{FC3C3E1B-8C35-4905-B5A8-E493D6CDDCDD}" srcOrd="1" destOrd="0" presId="urn:microsoft.com/office/officeart/2016/7/layout/LinearBlockProcessNumbered"/>
    <dgm:cxn modelId="{98EBB30E-4C67-41F1-9E18-5ACF9C1AA414}" type="presParOf" srcId="{6472ED5C-769D-4287-AF08-7BC1430CDA25}" destId="{9B0BF7EB-C557-4155-B289-2187087A1378}" srcOrd="2" destOrd="0" presId="urn:microsoft.com/office/officeart/2016/7/layout/LinearBlockProcessNumbered"/>
    <dgm:cxn modelId="{CA55DE11-A2EA-4F9B-9BB8-654B2ACB7AF7}" type="presParOf" srcId="{9B0BF7EB-C557-4155-B289-2187087A1378}" destId="{0683729B-40FD-4DF4-87FE-72118D52290A}" srcOrd="0" destOrd="0" presId="urn:microsoft.com/office/officeart/2016/7/layout/LinearBlockProcessNumbered"/>
    <dgm:cxn modelId="{1C42A636-EE1D-4959-8AA7-0DDF731B0CDA}" type="presParOf" srcId="{9B0BF7EB-C557-4155-B289-2187087A1378}" destId="{B2034127-E19D-437F-929E-E2DC06E8BBF6}" srcOrd="1" destOrd="0" presId="urn:microsoft.com/office/officeart/2016/7/layout/LinearBlockProcessNumbered"/>
    <dgm:cxn modelId="{5597D536-6957-40DE-A6DA-690C5F9ADDE5}" type="presParOf" srcId="{9B0BF7EB-C557-4155-B289-2187087A1378}" destId="{CEF6ABD8-5AEF-4C92-B3AA-FA4A5B836D51}" srcOrd="2" destOrd="0" presId="urn:microsoft.com/office/officeart/2016/7/layout/LinearBlockProcessNumbered"/>
    <dgm:cxn modelId="{377BDF7D-3E13-4A81-B21B-2E1DC6B0ED81}" type="presParOf" srcId="{6472ED5C-769D-4287-AF08-7BC1430CDA25}" destId="{75647E17-6BE5-4B14-AA30-951AF853AC20}" srcOrd="3" destOrd="0" presId="urn:microsoft.com/office/officeart/2016/7/layout/LinearBlockProcessNumbered"/>
    <dgm:cxn modelId="{54BE07BE-47E4-4BC1-9CC7-BD6E62D929BD}" type="presParOf" srcId="{6472ED5C-769D-4287-AF08-7BC1430CDA25}" destId="{54A258A6-5351-420F-BCBA-CA098B794A31}" srcOrd="4" destOrd="0" presId="urn:microsoft.com/office/officeart/2016/7/layout/LinearBlockProcessNumbered"/>
    <dgm:cxn modelId="{432CEBE7-89C4-4FD5-93EE-AF8038D55F8E}" type="presParOf" srcId="{54A258A6-5351-420F-BCBA-CA098B794A31}" destId="{AA213114-E3A6-4501-BA6D-BB462F1CD841}" srcOrd="0" destOrd="0" presId="urn:microsoft.com/office/officeart/2016/7/layout/LinearBlockProcessNumbered"/>
    <dgm:cxn modelId="{151F275A-DD29-458A-94A9-4814E18F255B}" type="presParOf" srcId="{54A258A6-5351-420F-BCBA-CA098B794A31}" destId="{14099CD7-52D5-4493-80F5-E243DB92976E}" srcOrd="1" destOrd="0" presId="urn:microsoft.com/office/officeart/2016/7/layout/LinearBlockProcessNumbered"/>
    <dgm:cxn modelId="{4CBB6796-BB15-4AE1-AE1A-63735FBDC13C}" type="presParOf" srcId="{54A258A6-5351-420F-BCBA-CA098B794A31}" destId="{E23B1F41-9087-4437-9034-6481500020B5}" srcOrd="2" destOrd="0" presId="urn:microsoft.com/office/officeart/2016/7/layout/LinearBlockProcessNumbered"/>
    <dgm:cxn modelId="{BF191E4D-41A7-44AB-A7C2-C178122D08CD}" type="presParOf" srcId="{6472ED5C-769D-4287-AF08-7BC1430CDA25}" destId="{12EDF279-0BD5-45DE-85D7-15483A721EBA}" srcOrd="5" destOrd="0" presId="urn:microsoft.com/office/officeart/2016/7/layout/LinearBlockProcessNumbered"/>
    <dgm:cxn modelId="{833C1294-2B24-4B1D-92DB-3F7CF2DB8DD6}" type="presParOf" srcId="{6472ED5C-769D-4287-AF08-7BC1430CDA25}" destId="{EE531825-EA18-4D75-AD4A-36F9093C110E}" srcOrd="6" destOrd="0" presId="urn:microsoft.com/office/officeart/2016/7/layout/LinearBlockProcessNumbered"/>
    <dgm:cxn modelId="{8DB62B17-5A82-44D3-AB82-D760A893E683}" type="presParOf" srcId="{EE531825-EA18-4D75-AD4A-36F9093C110E}" destId="{ECBC0170-682D-4E9E-A7F7-63730F2C0EF0}" srcOrd="0" destOrd="0" presId="urn:microsoft.com/office/officeart/2016/7/layout/LinearBlockProcessNumbered"/>
    <dgm:cxn modelId="{BE1843B3-9F40-481C-B928-8D01AA0414D5}" type="presParOf" srcId="{EE531825-EA18-4D75-AD4A-36F9093C110E}" destId="{F1A15BC6-E670-443B-8DBF-9A9EEBE540A2}" srcOrd="1" destOrd="0" presId="urn:microsoft.com/office/officeart/2016/7/layout/LinearBlockProcessNumbered"/>
    <dgm:cxn modelId="{2BD20DC8-58FF-4611-8C17-1248DBAFF863}" type="presParOf" srcId="{EE531825-EA18-4D75-AD4A-36F9093C110E}" destId="{A868B056-A5C6-4236-87C4-D675C10ECD7B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D52BB8-9900-4922-B72E-A2859D735B7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40FDEBF-B745-419E-801B-21E7B3636B3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SOPs: New SOPs for FWA reviews and allegation assessments</a:t>
          </a:r>
        </a:p>
      </dgm:t>
    </dgm:pt>
    <dgm:pt modelId="{98EB69B4-FBE8-44B1-A107-3A17A9FD6A4B}" type="parTrans" cxnId="{56F8F443-9451-418D-87F0-712FD6F532D0}">
      <dgm:prSet/>
      <dgm:spPr/>
      <dgm:t>
        <a:bodyPr/>
        <a:lstStyle/>
        <a:p>
          <a:endParaRPr lang="en-US"/>
        </a:p>
      </dgm:t>
    </dgm:pt>
    <dgm:pt modelId="{00FEF1D4-D22F-4E10-BB7B-45382E32DDAD}" type="sibTrans" cxnId="{56F8F443-9451-418D-87F0-712FD6F532D0}">
      <dgm:prSet/>
      <dgm:spPr/>
      <dgm:t>
        <a:bodyPr/>
        <a:lstStyle/>
        <a:p>
          <a:endParaRPr lang="en-US"/>
        </a:p>
      </dgm:t>
    </dgm:pt>
    <dgm:pt modelId="{906D02F2-A5A5-4117-8570-904E4571EC6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Debt Policy: Flexible repayment terms and cooling-off period</a:t>
          </a:r>
        </a:p>
      </dgm:t>
    </dgm:pt>
    <dgm:pt modelId="{03595C52-01C2-4B0F-B337-799D2BE7B501}" type="parTrans" cxnId="{A2DA3F52-D117-4BEC-B287-18339DB92B8D}">
      <dgm:prSet/>
      <dgm:spPr/>
      <dgm:t>
        <a:bodyPr/>
        <a:lstStyle/>
        <a:p>
          <a:endParaRPr lang="en-US"/>
        </a:p>
      </dgm:t>
    </dgm:pt>
    <dgm:pt modelId="{A36607FF-9223-4BAB-9B98-EE587C040670}" type="sibTrans" cxnId="{A2DA3F52-D117-4BEC-B287-18339DB92B8D}">
      <dgm:prSet/>
      <dgm:spPr/>
      <dgm:t>
        <a:bodyPr/>
        <a:lstStyle/>
        <a:p>
          <a:endParaRPr lang="en-US"/>
        </a:p>
      </dgm:t>
    </dgm:pt>
    <dgm:pt modelId="{51CBFE73-A1DF-4CA5-98CE-F62BC7AEC85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Title Reform: From “Fraud/ Health Investigation' to ‘GEMS Claims Risk Management'</a:t>
          </a:r>
        </a:p>
      </dgm:t>
    </dgm:pt>
    <dgm:pt modelId="{6F9BE32E-0BCD-49F4-A734-ED37B8ACF7D1}" type="parTrans" cxnId="{7AE19D05-9C49-4B0C-98D4-F7BA9B791A90}">
      <dgm:prSet/>
      <dgm:spPr/>
      <dgm:t>
        <a:bodyPr/>
        <a:lstStyle/>
        <a:p>
          <a:endParaRPr lang="en-US"/>
        </a:p>
      </dgm:t>
    </dgm:pt>
    <dgm:pt modelId="{2F008AB6-CE55-426A-B035-6D18B0859BC7}" type="sibTrans" cxnId="{7AE19D05-9C49-4B0C-98D4-F7BA9B791A90}">
      <dgm:prSet/>
      <dgm:spPr/>
      <dgm:t>
        <a:bodyPr/>
        <a:lstStyle/>
        <a:p>
          <a:endParaRPr lang="en-US"/>
        </a:p>
      </dgm:t>
    </dgm:pt>
    <dgm:pt modelId="{3ACF7B69-D4E6-4980-9608-364DC37190B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Affordability: Pre-AOD affordability assessments mandatory</a:t>
          </a:r>
        </a:p>
      </dgm:t>
    </dgm:pt>
    <dgm:pt modelId="{428ECD5A-3BD8-4773-80C3-1B68434698A4}" type="parTrans" cxnId="{24B128DB-A228-4D41-8C30-8483193D4E76}">
      <dgm:prSet/>
      <dgm:spPr/>
      <dgm:t>
        <a:bodyPr/>
        <a:lstStyle/>
        <a:p>
          <a:endParaRPr lang="en-US"/>
        </a:p>
      </dgm:t>
    </dgm:pt>
    <dgm:pt modelId="{5FF04D5F-BEF7-4C33-A5E3-C48D61969E67}" type="sibTrans" cxnId="{24B128DB-A228-4D41-8C30-8483193D4E76}">
      <dgm:prSet/>
      <dgm:spPr/>
      <dgm:t>
        <a:bodyPr/>
        <a:lstStyle/>
        <a:p>
          <a:endParaRPr lang="en-US"/>
        </a:p>
      </dgm:t>
    </dgm:pt>
    <dgm:pt modelId="{33950BE9-1FAC-4A6C-83D6-3028681EA8F8}" type="pres">
      <dgm:prSet presAssocID="{02D52BB8-9900-4922-B72E-A2859D735B75}" presName="root" presStyleCnt="0">
        <dgm:presLayoutVars>
          <dgm:dir/>
          <dgm:resizeHandles val="exact"/>
        </dgm:presLayoutVars>
      </dgm:prSet>
      <dgm:spPr/>
    </dgm:pt>
    <dgm:pt modelId="{3124A9B9-DE44-4119-8CE2-5518D625DA27}" type="pres">
      <dgm:prSet presAssocID="{840FDEBF-B745-419E-801B-21E7B3636B3D}" presName="compNode" presStyleCnt="0"/>
      <dgm:spPr/>
    </dgm:pt>
    <dgm:pt modelId="{E0493206-A886-404E-A322-3AF8DD7B9DA0}" type="pres">
      <dgm:prSet presAssocID="{840FDEBF-B745-419E-801B-21E7B3636B3D}" presName="bgRect" presStyleLbl="bgShp" presStyleIdx="0" presStyleCnt="4"/>
      <dgm:spPr/>
    </dgm:pt>
    <dgm:pt modelId="{9E743DC8-F0E2-4452-B34D-D98A11017CCC}" type="pres">
      <dgm:prSet presAssocID="{840FDEBF-B745-419E-801B-21E7B3636B3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2276897-E5DB-46CB-85FE-8A1DE23E1B69}" type="pres">
      <dgm:prSet presAssocID="{840FDEBF-B745-419E-801B-21E7B3636B3D}" presName="spaceRect" presStyleCnt="0"/>
      <dgm:spPr/>
    </dgm:pt>
    <dgm:pt modelId="{992130D8-7853-464B-A58B-1F400FCA1152}" type="pres">
      <dgm:prSet presAssocID="{840FDEBF-B745-419E-801B-21E7B3636B3D}" presName="parTx" presStyleLbl="revTx" presStyleIdx="0" presStyleCnt="4">
        <dgm:presLayoutVars>
          <dgm:chMax val="0"/>
          <dgm:chPref val="0"/>
        </dgm:presLayoutVars>
      </dgm:prSet>
      <dgm:spPr/>
    </dgm:pt>
    <dgm:pt modelId="{27CD4E93-5A1E-47AC-953F-71C8CBDE1D19}" type="pres">
      <dgm:prSet presAssocID="{00FEF1D4-D22F-4E10-BB7B-45382E32DDAD}" presName="sibTrans" presStyleCnt="0"/>
      <dgm:spPr/>
    </dgm:pt>
    <dgm:pt modelId="{87FD4A1B-BABF-4D62-BEC2-A6E8E6953441}" type="pres">
      <dgm:prSet presAssocID="{906D02F2-A5A5-4117-8570-904E4571EC62}" presName="compNode" presStyleCnt="0"/>
      <dgm:spPr/>
    </dgm:pt>
    <dgm:pt modelId="{8AF8D46B-280F-4241-B631-73C04E0AFEAC}" type="pres">
      <dgm:prSet presAssocID="{906D02F2-A5A5-4117-8570-904E4571EC62}" presName="bgRect" presStyleLbl="bgShp" presStyleIdx="1" presStyleCnt="4"/>
      <dgm:spPr/>
    </dgm:pt>
    <dgm:pt modelId="{B32DD10C-89BB-4E57-A467-F798BA7C585D}" type="pres">
      <dgm:prSet presAssocID="{906D02F2-A5A5-4117-8570-904E4571EC6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9A53FB1B-179A-4139-AC8B-AA7D30275CD4}" type="pres">
      <dgm:prSet presAssocID="{906D02F2-A5A5-4117-8570-904E4571EC62}" presName="spaceRect" presStyleCnt="0"/>
      <dgm:spPr/>
    </dgm:pt>
    <dgm:pt modelId="{43D4D7B4-EDCF-4125-988C-20AF06485767}" type="pres">
      <dgm:prSet presAssocID="{906D02F2-A5A5-4117-8570-904E4571EC62}" presName="parTx" presStyleLbl="revTx" presStyleIdx="1" presStyleCnt="4">
        <dgm:presLayoutVars>
          <dgm:chMax val="0"/>
          <dgm:chPref val="0"/>
        </dgm:presLayoutVars>
      </dgm:prSet>
      <dgm:spPr/>
    </dgm:pt>
    <dgm:pt modelId="{A446D679-8ABD-424F-9E52-938DFF0070C6}" type="pres">
      <dgm:prSet presAssocID="{A36607FF-9223-4BAB-9B98-EE587C040670}" presName="sibTrans" presStyleCnt="0"/>
      <dgm:spPr/>
    </dgm:pt>
    <dgm:pt modelId="{511F11D6-A208-4A64-B2F0-27AA81E2857D}" type="pres">
      <dgm:prSet presAssocID="{51CBFE73-A1DF-4CA5-98CE-F62BC7AEC85A}" presName="compNode" presStyleCnt="0"/>
      <dgm:spPr/>
    </dgm:pt>
    <dgm:pt modelId="{8903650D-BA13-4D42-947A-EDE066FEA4EA}" type="pres">
      <dgm:prSet presAssocID="{51CBFE73-A1DF-4CA5-98CE-F62BC7AEC85A}" presName="bgRect" presStyleLbl="bgShp" presStyleIdx="2" presStyleCnt="4"/>
      <dgm:spPr/>
    </dgm:pt>
    <dgm:pt modelId="{9FE8EA5F-AD5F-4A4A-9145-8DAC508063DF}" type="pres">
      <dgm:prSet presAssocID="{51CBFE73-A1DF-4CA5-98CE-F62BC7AEC85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tective"/>
        </a:ext>
      </dgm:extLst>
    </dgm:pt>
    <dgm:pt modelId="{F121D8C3-B20E-42CF-9FC5-1AE100E865B8}" type="pres">
      <dgm:prSet presAssocID="{51CBFE73-A1DF-4CA5-98CE-F62BC7AEC85A}" presName="spaceRect" presStyleCnt="0"/>
      <dgm:spPr/>
    </dgm:pt>
    <dgm:pt modelId="{BA928ADD-897D-4DF8-B657-2A06AC15481B}" type="pres">
      <dgm:prSet presAssocID="{51CBFE73-A1DF-4CA5-98CE-F62BC7AEC85A}" presName="parTx" presStyleLbl="revTx" presStyleIdx="2" presStyleCnt="4">
        <dgm:presLayoutVars>
          <dgm:chMax val="0"/>
          <dgm:chPref val="0"/>
        </dgm:presLayoutVars>
      </dgm:prSet>
      <dgm:spPr/>
    </dgm:pt>
    <dgm:pt modelId="{FDE3DA87-EBF4-4849-8035-B4AD72F26127}" type="pres">
      <dgm:prSet presAssocID="{2F008AB6-CE55-426A-B035-6D18B0859BC7}" presName="sibTrans" presStyleCnt="0"/>
      <dgm:spPr/>
    </dgm:pt>
    <dgm:pt modelId="{B82C07B0-8AFA-4DBA-B5F0-751DCFA0721B}" type="pres">
      <dgm:prSet presAssocID="{3ACF7B69-D4E6-4980-9608-364DC37190B2}" presName="compNode" presStyleCnt="0"/>
      <dgm:spPr/>
    </dgm:pt>
    <dgm:pt modelId="{C4DA7343-4002-45E8-8D7E-19C60B49D8EE}" type="pres">
      <dgm:prSet presAssocID="{3ACF7B69-D4E6-4980-9608-364DC37190B2}" presName="bgRect" presStyleLbl="bgShp" presStyleIdx="3" presStyleCnt="4"/>
      <dgm:spPr/>
    </dgm:pt>
    <dgm:pt modelId="{702244D3-B400-4B15-A2AF-9E6721A61A9A}" type="pres">
      <dgm:prSet presAssocID="{3ACF7B69-D4E6-4980-9608-364DC37190B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7DAC067A-6893-4214-A15B-738641862C04}" type="pres">
      <dgm:prSet presAssocID="{3ACF7B69-D4E6-4980-9608-364DC37190B2}" presName="spaceRect" presStyleCnt="0"/>
      <dgm:spPr/>
    </dgm:pt>
    <dgm:pt modelId="{91AD1613-ABF7-4CCD-8D23-11993B0F5B70}" type="pres">
      <dgm:prSet presAssocID="{3ACF7B69-D4E6-4980-9608-364DC37190B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AE19D05-9C49-4B0C-98D4-F7BA9B791A90}" srcId="{02D52BB8-9900-4922-B72E-A2859D735B75}" destId="{51CBFE73-A1DF-4CA5-98CE-F62BC7AEC85A}" srcOrd="2" destOrd="0" parTransId="{6F9BE32E-0BCD-49F4-A734-ED37B8ACF7D1}" sibTransId="{2F008AB6-CE55-426A-B035-6D18B0859BC7}"/>
    <dgm:cxn modelId="{678D8830-0124-4DB2-94D4-F2AB07FF2F8A}" type="presOf" srcId="{3ACF7B69-D4E6-4980-9608-364DC37190B2}" destId="{91AD1613-ABF7-4CCD-8D23-11993B0F5B70}" srcOrd="0" destOrd="0" presId="urn:microsoft.com/office/officeart/2018/2/layout/IconVerticalSolidList"/>
    <dgm:cxn modelId="{8E922E5C-60CE-4DF7-8C0A-D213619D8CF8}" type="presOf" srcId="{906D02F2-A5A5-4117-8570-904E4571EC62}" destId="{43D4D7B4-EDCF-4125-988C-20AF06485767}" srcOrd="0" destOrd="0" presId="urn:microsoft.com/office/officeart/2018/2/layout/IconVerticalSolidList"/>
    <dgm:cxn modelId="{56F8F443-9451-418D-87F0-712FD6F532D0}" srcId="{02D52BB8-9900-4922-B72E-A2859D735B75}" destId="{840FDEBF-B745-419E-801B-21E7B3636B3D}" srcOrd="0" destOrd="0" parTransId="{98EB69B4-FBE8-44B1-A107-3A17A9FD6A4B}" sibTransId="{00FEF1D4-D22F-4E10-BB7B-45382E32DDAD}"/>
    <dgm:cxn modelId="{C88B9769-94AA-4237-A2AD-20BC1695AB69}" type="presOf" srcId="{02D52BB8-9900-4922-B72E-A2859D735B75}" destId="{33950BE9-1FAC-4A6C-83D6-3028681EA8F8}" srcOrd="0" destOrd="0" presId="urn:microsoft.com/office/officeart/2018/2/layout/IconVerticalSolidList"/>
    <dgm:cxn modelId="{A2DA3F52-D117-4BEC-B287-18339DB92B8D}" srcId="{02D52BB8-9900-4922-B72E-A2859D735B75}" destId="{906D02F2-A5A5-4117-8570-904E4571EC62}" srcOrd="1" destOrd="0" parTransId="{03595C52-01C2-4B0F-B337-799D2BE7B501}" sibTransId="{A36607FF-9223-4BAB-9B98-EE587C040670}"/>
    <dgm:cxn modelId="{412DDB7D-5EA1-41CD-8833-E2718C52FF3E}" type="presOf" srcId="{840FDEBF-B745-419E-801B-21E7B3636B3D}" destId="{992130D8-7853-464B-A58B-1F400FCA1152}" srcOrd="0" destOrd="0" presId="urn:microsoft.com/office/officeart/2018/2/layout/IconVerticalSolidList"/>
    <dgm:cxn modelId="{2D7AEE85-F96E-4CBD-9BB4-F904633BD1A1}" type="presOf" srcId="{51CBFE73-A1DF-4CA5-98CE-F62BC7AEC85A}" destId="{BA928ADD-897D-4DF8-B657-2A06AC15481B}" srcOrd="0" destOrd="0" presId="urn:microsoft.com/office/officeart/2018/2/layout/IconVerticalSolidList"/>
    <dgm:cxn modelId="{24B128DB-A228-4D41-8C30-8483193D4E76}" srcId="{02D52BB8-9900-4922-B72E-A2859D735B75}" destId="{3ACF7B69-D4E6-4980-9608-364DC37190B2}" srcOrd="3" destOrd="0" parTransId="{428ECD5A-3BD8-4773-80C3-1B68434698A4}" sibTransId="{5FF04D5F-BEF7-4C33-A5E3-C48D61969E67}"/>
    <dgm:cxn modelId="{C553FA73-271E-415C-9500-90B56CBFE690}" type="presParOf" srcId="{33950BE9-1FAC-4A6C-83D6-3028681EA8F8}" destId="{3124A9B9-DE44-4119-8CE2-5518D625DA27}" srcOrd="0" destOrd="0" presId="urn:microsoft.com/office/officeart/2018/2/layout/IconVerticalSolidList"/>
    <dgm:cxn modelId="{D8610C53-58BF-4B07-AEFB-185140D77FCC}" type="presParOf" srcId="{3124A9B9-DE44-4119-8CE2-5518D625DA27}" destId="{E0493206-A886-404E-A322-3AF8DD7B9DA0}" srcOrd="0" destOrd="0" presId="urn:microsoft.com/office/officeart/2018/2/layout/IconVerticalSolidList"/>
    <dgm:cxn modelId="{B47B1185-7F08-455D-A502-BBEA61728058}" type="presParOf" srcId="{3124A9B9-DE44-4119-8CE2-5518D625DA27}" destId="{9E743DC8-F0E2-4452-B34D-D98A11017CCC}" srcOrd="1" destOrd="0" presId="urn:microsoft.com/office/officeart/2018/2/layout/IconVerticalSolidList"/>
    <dgm:cxn modelId="{CCFF5F23-DD14-43C7-8D47-7FFB7355314C}" type="presParOf" srcId="{3124A9B9-DE44-4119-8CE2-5518D625DA27}" destId="{32276897-E5DB-46CB-85FE-8A1DE23E1B69}" srcOrd="2" destOrd="0" presId="urn:microsoft.com/office/officeart/2018/2/layout/IconVerticalSolidList"/>
    <dgm:cxn modelId="{2D120741-252C-4599-A1D8-6334D2A46EE1}" type="presParOf" srcId="{3124A9B9-DE44-4119-8CE2-5518D625DA27}" destId="{992130D8-7853-464B-A58B-1F400FCA1152}" srcOrd="3" destOrd="0" presId="urn:microsoft.com/office/officeart/2018/2/layout/IconVerticalSolidList"/>
    <dgm:cxn modelId="{B4475F33-0AA3-4246-A5FC-62CF489D1F44}" type="presParOf" srcId="{33950BE9-1FAC-4A6C-83D6-3028681EA8F8}" destId="{27CD4E93-5A1E-47AC-953F-71C8CBDE1D19}" srcOrd="1" destOrd="0" presId="urn:microsoft.com/office/officeart/2018/2/layout/IconVerticalSolidList"/>
    <dgm:cxn modelId="{E021BD72-879F-4DF4-BB12-078BEBF68EF4}" type="presParOf" srcId="{33950BE9-1FAC-4A6C-83D6-3028681EA8F8}" destId="{87FD4A1B-BABF-4D62-BEC2-A6E8E6953441}" srcOrd="2" destOrd="0" presId="urn:microsoft.com/office/officeart/2018/2/layout/IconVerticalSolidList"/>
    <dgm:cxn modelId="{CF0F70D2-F9F4-4613-AE7B-12BDEE9AECDB}" type="presParOf" srcId="{87FD4A1B-BABF-4D62-BEC2-A6E8E6953441}" destId="{8AF8D46B-280F-4241-B631-73C04E0AFEAC}" srcOrd="0" destOrd="0" presId="urn:microsoft.com/office/officeart/2018/2/layout/IconVerticalSolidList"/>
    <dgm:cxn modelId="{AD564647-381E-4F91-A500-616D30FCE60B}" type="presParOf" srcId="{87FD4A1B-BABF-4D62-BEC2-A6E8E6953441}" destId="{B32DD10C-89BB-4E57-A467-F798BA7C585D}" srcOrd="1" destOrd="0" presId="urn:microsoft.com/office/officeart/2018/2/layout/IconVerticalSolidList"/>
    <dgm:cxn modelId="{B06CF74A-8CEF-4C30-98C5-81ACB5D24DAB}" type="presParOf" srcId="{87FD4A1B-BABF-4D62-BEC2-A6E8E6953441}" destId="{9A53FB1B-179A-4139-AC8B-AA7D30275CD4}" srcOrd="2" destOrd="0" presId="urn:microsoft.com/office/officeart/2018/2/layout/IconVerticalSolidList"/>
    <dgm:cxn modelId="{FE320F8D-1B9E-47C3-973B-4E95AC0BEF72}" type="presParOf" srcId="{87FD4A1B-BABF-4D62-BEC2-A6E8E6953441}" destId="{43D4D7B4-EDCF-4125-988C-20AF06485767}" srcOrd="3" destOrd="0" presId="urn:microsoft.com/office/officeart/2018/2/layout/IconVerticalSolidList"/>
    <dgm:cxn modelId="{32698954-1DBC-46F4-970B-917605A177DF}" type="presParOf" srcId="{33950BE9-1FAC-4A6C-83D6-3028681EA8F8}" destId="{A446D679-8ABD-424F-9E52-938DFF0070C6}" srcOrd="3" destOrd="0" presId="urn:microsoft.com/office/officeart/2018/2/layout/IconVerticalSolidList"/>
    <dgm:cxn modelId="{0E5ADCA0-32FD-4AB0-BDCE-016234AE4228}" type="presParOf" srcId="{33950BE9-1FAC-4A6C-83D6-3028681EA8F8}" destId="{511F11D6-A208-4A64-B2F0-27AA81E2857D}" srcOrd="4" destOrd="0" presId="urn:microsoft.com/office/officeart/2018/2/layout/IconVerticalSolidList"/>
    <dgm:cxn modelId="{F724579E-BE56-458A-B567-8686A167D0B0}" type="presParOf" srcId="{511F11D6-A208-4A64-B2F0-27AA81E2857D}" destId="{8903650D-BA13-4D42-947A-EDE066FEA4EA}" srcOrd="0" destOrd="0" presId="urn:microsoft.com/office/officeart/2018/2/layout/IconVerticalSolidList"/>
    <dgm:cxn modelId="{47A4980D-4A94-455A-BFB4-A83BA8C45FFD}" type="presParOf" srcId="{511F11D6-A208-4A64-B2F0-27AA81E2857D}" destId="{9FE8EA5F-AD5F-4A4A-9145-8DAC508063DF}" srcOrd="1" destOrd="0" presId="urn:microsoft.com/office/officeart/2018/2/layout/IconVerticalSolidList"/>
    <dgm:cxn modelId="{AB16EF4A-5CF7-4C1C-B624-EA5212C0CB37}" type="presParOf" srcId="{511F11D6-A208-4A64-B2F0-27AA81E2857D}" destId="{F121D8C3-B20E-42CF-9FC5-1AE100E865B8}" srcOrd="2" destOrd="0" presId="urn:microsoft.com/office/officeart/2018/2/layout/IconVerticalSolidList"/>
    <dgm:cxn modelId="{35BC5175-36B9-4A85-9211-7839994A3EB6}" type="presParOf" srcId="{511F11D6-A208-4A64-B2F0-27AA81E2857D}" destId="{BA928ADD-897D-4DF8-B657-2A06AC15481B}" srcOrd="3" destOrd="0" presId="urn:microsoft.com/office/officeart/2018/2/layout/IconVerticalSolidList"/>
    <dgm:cxn modelId="{8EBDA104-CA26-4584-B210-9619BCCE6C3D}" type="presParOf" srcId="{33950BE9-1FAC-4A6C-83D6-3028681EA8F8}" destId="{FDE3DA87-EBF4-4849-8035-B4AD72F26127}" srcOrd="5" destOrd="0" presId="urn:microsoft.com/office/officeart/2018/2/layout/IconVerticalSolidList"/>
    <dgm:cxn modelId="{8B10DEE4-7FBD-4B2F-A77B-4892772020EC}" type="presParOf" srcId="{33950BE9-1FAC-4A6C-83D6-3028681EA8F8}" destId="{B82C07B0-8AFA-4DBA-B5F0-751DCFA0721B}" srcOrd="6" destOrd="0" presId="urn:microsoft.com/office/officeart/2018/2/layout/IconVerticalSolidList"/>
    <dgm:cxn modelId="{7948082C-79D8-4F61-A737-6E425F2F1D6D}" type="presParOf" srcId="{B82C07B0-8AFA-4DBA-B5F0-751DCFA0721B}" destId="{C4DA7343-4002-45E8-8D7E-19C60B49D8EE}" srcOrd="0" destOrd="0" presId="urn:microsoft.com/office/officeart/2018/2/layout/IconVerticalSolidList"/>
    <dgm:cxn modelId="{EABE1B0E-7411-46BA-A80A-202E1461C7C2}" type="presParOf" srcId="{B82C07B0-8AFA-4DBA-B5F0-751DCFA0721B}" destId="{702244D3-B400-4B15-A2AF-9E6721A61A9A}" srcOrd="1" destOrd="0" presId="urn:microsoft.com/office/officeart/2018/2/layout/IconVerticalSolidList"/>
    <dgm:cxn modelId="{7790EC63-BC91-4F10-AD25-88C97D19D47E}" type="presParOf" srcId="{B82C07B0-8AFA-4DBA-B5F0-751DCFA0721B}" destId="{7DAC067A-6893-4214-A15B-738641862C04}" srcOrd="2" destOrd="0" presId="urn:microsoft.com/office/officeart/2018/2/layout/IconVerticalSolidList"/>
    <dgm:cxn modelId="{C283EF6F-1466-420A-806F-0202A4BCB2D8}" type="presParOf" srcId="{B82C07B0-8AFA-4DBA-B5F0-751DCFA0721B}" destId="{91AD1613-ABF7-4CCD-8D23-11993B0F5B7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3D0A3B2-3801-4A36-8CF1-0D059039FFEF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2E5DB51-4887-47C0-B05E-9131EE72FCD7}">
      <dgm:prSet/>
      <dgm:spPr/>
      <dgm:t>
        <a:bodyPr/>
        <a:lstStyle/>
        <a:p>
          <a:r>
            <a:rPr lang="en-US"/>
            <a:t>• Working group participation</a:t>
          </a:r>
        </a:p>
      </dgm:t>
    </dgm:pt>
    <dgm:pt modelId="{6E9E9371-FBFC-461D-89C1-4D555CE66561}" type="parTrans" cxnId="{34249F4E-46EF-4617-A14E-35B48A524895}">
      <dgm:prSet/>
      <dgm:spPr/>
      <dgm:t>
        <a:bodyPr/>
        <a:lstStyle/>
        <a:p>
          <a:endParaRPr lang="en-US"/>
        </a:p>
      </dgm:t>
    </dgm:pt>
    <dgm:pt modelId="{57681144-CCBF-41CC-A093-32DF34095779}" type="sibTrans" cxnId="{34249F4E-46EF-4617-A14E-35B48A524895}">
      <dgm:prSet/>
      <dgm:spPr/>
      <dgm:t>
        <a:bodyPr/>
        <a:lstStyle/>
        <a:p>
          <a:endParaRPr lang="en-US"/>
        </a:p>
      </dgm:t>
    </dgm:pt>
    <dgm:pt modelId="{AE7028FE-B9DF-4D6E-85AD-44DA3E3A58EE}">
      <dgm:prSet/>
      <dgm:spPr/>
      <dgm:t>
        <a:bodyPr/>
        <a:lstStyle/>
        <a:p>
          <a:r>
            <a:rPr lang="en-US"/>
            <a:t>• Legal review input</a:t>
          </a:r>
        </a:p>
      </dgm:t>
    </dgm:pt>
    <dgm:pt modelId="{838267E0-6B40-41C1-BF1F-ED96D54728C2}" type="parTrans" cxnId="{89B30D28-6E74-4F41-BE1F-AD88E773037D}">
      <dgm:prSet/>
      <dgm:spPr/>
      <dgm:t>
        <a:bodyPr/>
        <a:lstStyle/>
        <a:p>
          <a:endParaRPr lang="en-US"/>
        </a:p>
      </dgm:t>
    </dgm:pt>
    <dgm:pt modelId="{A37F460A-7D00-439C-A7A0-3456F1F6F089}" type="sibTrans" cxnId="{89B30D28-6E74-4F41-BE1F-AD88E773037D}">
      <dgm:prSet/>
      <dgm:spPr/>
      <dgm:t>
        <a:bodyPr/>
        <a:lstStyle/>
        <a:p>
          <a:endParaRPr lang="en-US"/>
        </a:p>
      </dgm:t>
    </dgm:pt>
    <dgm:pt modelId="{16BCABC9-AFBD-4365-82B7-AD553CAE5C25}">
      <dgm:prSet/>
      <dgm:spPr/>
      <dgm:t>
        <a:bodyPr/>
        <a:lstStyle/>
        <a:p>
          <a:r>
            <a:rPr lang="en-US"/>
            <a:t>• Tribunal advocacy</a:t>
          </a:r>
        </a:p>
      </dgm:t>
    </dgm:pt>
    <dgm:pt modelId="{86261EF6-4396-443E-98BB-784164083AC4}" type="parTrans" cxnId="{7910BA84-F6CB-4EB0-BF8D-AE39200F21FA}">
      <dgm:prSet/>
      <dgm:spPr/>
      <dgm:t>
        <a:bodyPr/>
        <a:lstStyle/>
        <a:p>
          <a:endParaRPr lang="en-US"/>
        </a:p>
      </dgm:t>
    </dgm:pt>
    <dgm:pt modelId="{63767F9B-E2CC-4240-8CBA-8EFEF487A365}" type="sibTrans" cxnId="{7910BA84-F6CB-4EB0-BF8D-AE39200F21FA}">
      <dgm:prSet/>
      <dgm:spPr/>
      <dgm:t>
        <a:bodyPr/>
        <a:lstStyle/>
        <a:p>
          <a:endParaRPr lang="en-US"/>
        </a:p>
      </dgm:t>
    </dgm:pt>
    <dgm:pt modelId="{504A1A64-9167-4F1A-89EA-7C26A784389F}">
      <dgm:prSet/>
      <dgm:spPr/>
      <dgm:t>
        <a:bodyPr/>
        <a:lstStyle/>
        <a:p>
          <a:r>
            <a:rPr lang="en-US"/>
            <a:t>• Sanction registry collaboration</a:t>
          </a:r>
        </a:p>
      </dgm:t>
    </dgm:pt>
    <dgm:pt modelId="{45334B92-85D7-4516-A295-6D651F0ECF37}" type="parTrans" cxnId="{A7BE211E-BBBB-44C4-8715-F7E273FFC739}">
      <dgm:prSet/>
      <dgm:spPr/>
      <dgm:t>
        <a:bodyPr/>
        <a:lstStyle/>
        <a:p>
          <a:endParaRPr lang="en-US"/>
        </a:p>
      </dgm:t>
    </dgm:pt>
    <dgm:pt modelId="{8F0D8350-99B3-4A62-BA4D-1CA8D908E399}" type="sibTrans" cxnId="{A7BE211E-BBBB-44C4-8715-F7E273FFC739}">
      <dgm:prSet/>
      <dgm:spPr/>
      <dgm:t>
        <a:bodyPr/>
        <a:lstStyle/>
        <a:p>
          <a:endParaRPr lang="en-US"/>
        </a:p>
      </dgm:t>
    </dgm:pt>
    <dgm:pt modelId="{68873165-5DD9-4E2D-BBFE-D53F0AEEFFF8}" type="pres">
      <dgm:prSet presAssocID="{33D0A3B2-3801-4A36-8CF1-0D059039FFEF}" presName="linear" presStyleCnt="0">
        <dgm:presLayoutVars>
          <dgm:animLvl val="lvl"/>
          <dgm:resizeHandles val="exact"/>
        </dgm:presLayoutVars>
      </dgm:prSet>
      <dgm:spPr/>
    </dgm:pt>
    <dgm:pt modelId="{A32C42E2-C7AD-4D3F-BE8D-6F74C7497839}" type="pres">
      <dgm:prSet presAssocID="{D2E5DB51-4887-47C0-B05E-9131EE72FCD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8619D6A-35C1-44BF-B2CF-147A093B2BB7}" type="pres">
      <dgm:prSet presAssocID="{57681144-CCBF-41CC-A093-32DF34095779}" presName="spacer" presStyleCnt="0"/>
      <dgm:spPr/>
    </dgm:pt>
    <dgm:pt modelId="{6FBC9B16-8FB0-461A-99AD-F4A79661469E}" type="pres">
      <dgm:prSet presAssocID="{AE7028FE-B9DF-4D6E-85AD-44DA3E3A58E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C781FEA-3A9E-4148-8C62-564CD2B4D440}" type="pres">
      <dgm:prSet presAssocID="{A37F460A-7D00-439C-A7A0-3456F1F6F089}" presName="spacer" presStyleCnt="0"/>
      <dgm:spPr/>
    </dgm:pt>
    <dgm:pt modelId="{1FA416CC-D786-421C-9AE1-A9B23BD5157F}" type="pres">
      <dgm:prSet presAssocID="{16BCABC9-AFBD-4365-82B7-AD553CAE5C2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5BADF13-3B1E-440A-8925-ACEB41AA7B8D}" type="pres">
      <dgm:prSet presAssocID="{63767F9B-E2CC-4240-8CBA-8EFEF487A365}" presName="spacer" presStyleCnt="0"/>
      <dgm:spPr/>
    </dgm:pt>
    <dgm:pt modelId="{FB9C3278-8C93-4123-963C-55E208FE31D1}" type="pres">
      <dgm:prSet presAssocID="{504A1A64-9167-4F1A-89EA-7C26A784389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7BE211E-BBBB-44C4-8715-F7E273FFC739}" srcId="{33D0A3B2-3801-4A36-8CF1-0D059039FFEF}" destId="{504A1A64-9167-4F1A-89EA-7C26A784389F}" srcOrd="3" destOrd="0" parTransId="{45334B92-85D7-4516-A295-6D651F0ECF37}" sibTransId="{8F0D8350-99B3-4A62-BA4D-1CA8D908E399}"/>
    <dgm:cxn modelId="{6940BE20-B97C-4DBA-86BC-980DF2FD4571}" type="presOf" srcId="{16BCABC9-AFBD-4365-82B7-AD553CAE5C25}" destId="{1FA416CC-D786-421C-9AE1-A9B23BD5157F}" srcOrd="0" destOrd="0" presId="urn:microsoft.com/office/officeart/2005/8/layout/vList2"/>
    <dgm:cxn modelId="{89B30D28-6E74-4F41-BE1F-AD88E773037D}" srcId="{33D0A3B2-3801-4A36-8CF1-0D059039FFEF}" destId="{AE7028FE-B9DF-4D6E-85AD-44DA3E3A58EE}" srcOrd="1" destOrd="0" parTransId="{838267E0-6B40-41C1-BF1F-ED96D54728C2}" sibTransId="{A37F460A-7D00-439C-A7A0-3456F1F6F089}"/>
    <dgm:cxn modelId="{7DBBF54B-E59B-446A-989A-7A20D4CAC6FD}" type="presOf" srcId="{AE7028FE-B9DF-4D6E-85AD-44DA3E3A58EE}" destId="{6FBC9B16-8FB0-461A-99AD-F4A79661469E}" srcOrd="0" destOrd="0" presId="urn:microsoft.com/office/officeart/2005/8/layout/vList2"/>
    <dgm:cxn modelId="{34249F4E-46EF-4617-A14E-35B48A524895}" srcId="{33D0A3B2-3801-4A36-8CF1-0D059039FFEF}" destId="{D2E5DB51-4887-47C0-B05E-9131EE72FCD7}" srcOrd="0" destOrd="0" parTransId="{6E9E9371-FBFC-461D-89C1-4D555CE66561}" sibTransId="{57681144-CCBF-41CC-A093-32DF34095779}"/>
    <dgm:cxn modelId="{94BE2955-D689-44A0-86F5-A8478E6C8358}" type="presOf" srcId="{33D0A3B2-3801-4A36-8CF1-0D059039FFEF}" destId="{68873165-5DD9-4E2D-BBFE-D53F0AEEFFF8}" srcOrd="0" destOrd="0" presId="urn:microsoft.com/office/officeart/2005/8/layout/vList2"/>
    <dgm:cxn modelId="{7910BA84-F6CB-4EB0-BF8D-AE39200F21FA}" srcId="{33D0A3B2-3801-4A36-8CF1-0D059039FFEF}" destId="{16BCABC9-AFBD-4365-82B7-AD553CAE5C25}" srcOrd="2" destOrd="0" parTransId="{86261EF6-4396-443E-98BB-784164083AC4}" sibTransId="{63767F9B-E2CC-4240-8CBA-8EFEF487A365}"/>
    <dgm:cxn modelId="{6D897B88-CBCA-474B-9A00-ED3D640F5C3A}" type="presOf" srcId="{D2E5DB51-4887-47C0-B05E-9131EE72FCD7}" destId="{A32C42E2-C7AD-4D3F-BE8D-6F74C7497839}" srcOrd="0" destOrd="0" presId="urn:microsoft.com/office/officeart/2005/8/layout/vList2"/>
    <dgm:cxn modelId="{520256E4-8249-400D-85E3-0B6B9622AAB2}" type="presOf" srcId="{504A1A64-9167-4F1A-89EA-7C26A784389F}" destId="{FB9C3278-8C93-4123-963C-55E208FE31D1}" srcOrd="0" destOrd="0" presId="urn:microsoft.com/office/officeart/2005/8/layout/vList2"/>
    <dgm:cxn modelId="{785FDD6C-48C2-44F8-A83F-CF7B162D0CA4}" type="presParOf" srcId="{68873165-5DD9-4E2D-BBFE-D53F0AEEFFF8}" destId="{A32C42E2-C7AD-4D3F-BE8D-6F74C7497839}" srcOrd="0" destOrd="0" presId="urn:microsoft.com/office/officeart/2005/8/layout/vList2"/>
    <dgm:cxn modelId="{E891BCE0-D708-42D8-B126-CC1ED685D94A}" type="presParOf" srcId="{68873165-5DD9-4E2D-BBFE-D53F0AEEFFF8}" destId="{98619D6A-35C1-44BF-B2CF-147A093B2BB7}" srcOrd="1" destOrd="0" presId="urn:microsoft.com/office/officeart/2005/8/layout/vList2"/>
    <dgm:cxn modelId="{F3A1BEEF-3094-4C7E-85AB-FDE7C7D9BE40}" type="presParOf" srcId="{68873165-5DD9-4E2D-BBFE-D53F0AEEFFF8}" destId="{6FBC9B16-8FB0-461A-99AD-F4A79661469E}" srcOrd="2" destOrd="0" presId="urn:microsoft.com/office/officeart/2005/8/layout/vList2"/>
    <dgm:cxn modelId="{CBF16BDA-FEE7-4D70-AF24-EEE86536F439}" type="presParOf" srcId="{68873165-5DD9-4E2D-BBFE-D53F0AEEFFF8}" destId="{0C781FEA-3A9E-4148-8C62-564CD2B4D440}" srcOrd="3" destOrd="0" presId="urn:microsoft.com/office/officeart/2005/8/layout/vList2"/>
    <dgm:cxn modelId="{3B1F651A-1DCB-48DD-B11B-A64216E2AB7D}" type="presParOf" srcId="{68873165-5DD9-4E2D-BBFE-D53F0AEEFFF8}" destId="{1FA416CC-D786-421C-9AE1-A9B23BD5157F}" srcOrd="4" destOrd="0" presId="urn:microsoft.com/office/officeart/2005/8/layout/vList2"/>
    <dgm:cxn modelId="{ED822F4F-2DC4-401D-917B-23517F8DC8DB}" type="presParOf" srcId="{68873165-5DD9-4E2D-BBFE-D53F0AEEFFF8}" destId="{A5BADF13-3B1E-440A-8925-ACEB41AA7B8D}" srcOrd="5" destOrd="0" presId="urn:microsoft.com/office/officeart/2005/8/layout/vList2"/>
    <dgm:cxn modelId="{1D6E68DF-F413-44EB-9DAC-FC5B8FB27865}" type="presParOf" srcId="{68873165-5DD9-4E2D-BBFE-D53F0AEEFFF8}" destId="{FB9C3278-8C93-4123-963C-55E208FE31D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84C830F-4B55-40B6-AD79-9C662E83343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728D17-89F4-4685-94CA-AD54A4158059}">
      <dgm:prSet/>
      <dgm:spPr/>
      <dgm:t>
        <a:bodyPr/>
        <a:lstStyle/>
        <a:p>
          <a:r>
            <a:rPr lang="en-US" dirty="0"/>
            <a:t>Provider Education</a:t>
          </a:r>
        </a:p>
      </dgm:t>
    </dgm:pt>
    <dgm:pt modelId="{1A8FF457-63FE-453B-96EA-44A993FDF203}" type="parTrans" cxnId="{544CCBA9-BA48-4D70-87B8-04ADF7A1AE29}">
      <dgm:prSet/>
      <dgm:spPr/>
      <dgm:t>
        <a:bodyPr/>
        <a:lstStyle/>
        <a:p>
          <a:endParaRPr lang="en-US"/>
        </a:p>
      </dgm:t>
    </dgm:pt>
    <dgm:pt modelId="{21B29A1D-D5D9-4BA7-9E01-913F7D0B490F}" type="sibTrans" cxnId="{544CCBA9-BA48-4D70-87B8-04ADF7A1AE29}">
      <dgm:prSet/>
      <dgm:spPr/>
      <dgm:t>
        <a:bodyPr/>
        <a:lstStyle/>
        <a:p>
          <a:endParaRPr lang="en-US"/>
        </a:p>
      </dgm:t>
    </dgm:pt>
    <dgm:pt modelId="{8B036864-2A7B-4BBB-8C25-5E40380E15DA}">
      <dgm:prSet/>
      <dgm:spPr/>
      <dgm:t>
        <a:bodyPr/>
        <a:lstStyle/>
        <a:p>
          <a:endParaRPr lang="en-US" dirty="0"/>
        </a:p>
      </dgm:t>
    </dgm:pt>
    <dgm:pt modelId="{468EF84C-1189-404F-B859-656DAB419929}" type="parTrans" cxnId="{06E17A1D-131B-4937-B5E9-AA71B41B9596}">
      <dgm:prSet/>
      <dgm:spPr/>
      <dgm:t>
        <a:bodyPr/>
        <a:lstStyle/>
        <a:p>
          <a:endParaRPr lang="en-US"/>
        </a:p>
      </dgm:t>
    </dgm:pt>
    <dgm:pt modelId="{47BF2358-8FD1-49C6-801A-CE0EEDC404E8}" type="sibTrans" cxnId="{06E17A1D-131B-4937-B5E9-AA71B41B9596}">
      <dgm:prSet/>
      <dgm:spPr/>
      <dgm:t>
        <a:bodyPr/>
        <a:lstStyle/>
        <a:p>
          <a:endParaRPr lang="en-US"/>
        </a:p>
      </dgm:t>
    </dgm:pt>
    <dgm:pt modelId="{5FA5C372-2EAB-4B60-A030-BA29C79618D9}">
      <dgm:prSet/>
      <dgm:spPr/>
      <dgm:t>
        <a:bodyPr/>
        <a:lstStyle/>
        <a:p>
          <a:r>
            <a:rPr lang="en-US" dirty="0"/>
            <a:t>Contribution to Industry wide view of FWA Impact</a:t>
          </a:r>
        </a:p>
      </dgm:t>
    </dgm:pt>
    <dgm:pt modelId="{46E94F7F-6C57-4161-9740-376947BEE198}" type="parTrans" cxnId="{7727981A-BD58-4A40-9C32-462275FAF468}">
      <dgm:prSet/>
      <dgm:spPr/>
      <dgm:t>
        <a:bodyPr/>
        <a:lstStyle/>
        <a:p>
          <a:endParaRPr lang="en-US"/>
        </a:p>
      </dgm:t>
    </dgm:pt>
    <dgm:pt modelId="{26350CB2-BEF3-4B9D-92F1-4AF1528F15B4}" type="sibTrans" cxnId="{7727981A-BD58-4A40-9C32-462275FAF468}">
      <dgm:prSet/>
      <dgm:spPr/>
      <dgm:t>
        <a:bodyPr/>
        <a:lstStyle/>
        <a:p>
          <a:endParaRPr lang="en-US"/>
        </a:p>
      </dgm:t>
    </dgm:pt>
    <dgm:pt modelId="{8A01BC3C-BA21-422F-B614-11C153AB46AF}">
      <dgm:prSet/>
      <dgm:spPr/>
      <dgm:t>
        <a:bodyPr/>
        <a:lstStyle/>
        <a:p>
          <a:endParaRPr lang="en-US"/>
        </a:p>
      </dgm:t>
    </dgm:pt>
    <dgm:pt modelId="{3238D8ED-D639-4BD8-B4A5-A4D4279711F5}" type="parTrans" cxnId="{05A5B667-8BBA-4054-AF4E-08C400638BE0}">
      <dgm:prSet/>
      <dgm:spPr/>
      <dgm:t>
        <a:bodyPr/>
        <a:lstStyle/>
        <a:p>
          <a:endParaRPr lang="en-US"/>
        </a:p>
      </dgm:t>
    </dgm:pt>
    <dgm:pt modelId="{BDE65E44-B8F2-48CE-8643-E22AF8EEC7E6}" type="sibTrans" cxnId="{05A5B667-8BBA-4054-AF4E-08C400638BE0}">
      <dgm:prSet/>
      <dgm:spPr/>
      <dgm:t>
        <a:bodyPr/>
        <a:lstStyle/>
        <a:p>
          <a:endParaRPr lang="en-US"/>
        </a:p>
      </dgm:t>
    </dgm:pt>
    <dgm:pt modelId="{E367BF4A-8A3D-4E46-9963-80A80D058C97}">
      <dgm:prSet/>
      <dgm:spPr/>
      <dgm:t>
        <a:bodyPr/>
        <a:lstStyle/>
        <a:p>
          <a:r>
            <a:rPr lang="en-US" dirty="0"/>
            <a:t>Swifter action on proven fraud</a:t>
          </a:r>
        </a:p>
      </dgm:t>
    </dgm:pt>
    <dgm:pt modelId="{3CB1B8E8-CC30-4D98-B355-7A7EDB9EE743}" type="sibTrans" cxnId="{B9A6CB91-4EF3-43D1-B981-AD892EB70ACF}">
      <dgm:prSet/>
      <dgm:spPr/>
      <dgm:t>
        <a:bodyPr/>
        <a:lstStyle/>
        <a:p>
          <a:endParaRPr lang="en-US"/>
        </a:p>
      </dgm:t>
    </dgm:pt>
    <dgm:pt modelId="{7CB37693-5AE7-4C13-B1CC-328E3A6EAD95}" type="parTrans" cxnId="{B9A6CB91-4EF3-43D1-B981-AD892EB70ACF}">
      <dgm:prSet/>
      <dgm:spPr/>
      <dgm:t>
        <a:bodyPr/>
        <a:lstStyle/>
        <a:p>
          <a:endParaRPr lang="en-US"/>
        </a:p>
      </dgm:t>
    </dgm:pt>
    <dgm:pt modelId="{9C75B3C9-C985-4DA6-8D32-50D4F7F15700}" type="pres">
      <dgm:prSet presAssocID="{684C830F-4B55-40B6-AD79-9C662E83343F}" presName="root" presStyleCnt="0">
        <dgm:presLayoutVars>
          <dgm:dir/>
          <dgm:resizeHandles val="exact"/>
        </dgm:presLayoutVars>
      </dgm:prSet>
      <dgm:spPr/>
    </dgm:pt>
    <dgm:pt modelId="{5F601463-BBBD-40C3-8F63-6D3479DCE64D}" type="pres">
      <dgm:prSet presAssocID="{66728D17-89F4-4685-94CA-AD54A4158059}" presName="compNode" presStyleCnt="0"/>
      <dgm:spPr/>
    </dgm:pt>
    <dgm:pt modelId="{FA7C3F91-952B-4DFC-B284-F9EA52C319C6}" type="pres">
      <dgm:prSet presAssocID="{66728D17-89F4-4685-94CA-AD54A4158059}" presName="bgRect" presStyleLbl="bgShp" presStyleIdx="0" presStyleCnt="5" custLinFactNeighborX="-1661" custLinFactNeighborY="-33263"/>
      <dgm:spPr/>
    </dgm:pt>
    <dgm:pt modelId="{095D36F2-8927-4B65-9CCC-0AF5BD26E6A6}" type="pres">
      <dgm:prSet presAssocID="{66728D17-89F4-4685-94CA-AD54A415805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075C744E-7628-4EEB-8099-D89DB213992F}" type="pres">
      <dgm:prSet presAssocID="{66728D17-89F4-4685-94CA-AD54A4158059}" presName="spaceRect" presStyleCnt="0"/>
      <dgm:spPr/>
    </dgm:pt>
    <dgm:pt modelId="{941BB2A2-A4CB-4B38-9449-DEB09E6D67E0}" type="pres">
      <dgm:prSet presAssocID="{66728D17-89F4-4685-94CA-AD54A4158059}" presName="parTx" presStyleLbl="revTx" presStyleIdx="0" presStyleCnt="5">
        <dgm:presLayoutVars>
          <dgm:chMax val="0"/>
          <dgm:chPref val="0"/>
        </dgm:presLayoutVars>
      </dgm:prSet>
      <dgm:spPr/>
    </dgm:pt>
    <dgm:pt modelId="{33A9985B-1030-4683-B827-AAF78959EDAD}" type="pres">
      <dgm:prSet presAssocID="{21B29A1D-D5D9-4BA7-9E01-913F7D0B490F}" presName="sibTrans" presStyleCnt="0"/>
      <dgm:spPr/>
    </dgm:pt>
    <dgm:pt modelId="{00F66324-41EE-477B-B61A-34A5E663D1A1}" type="pres">
      <dgm:prSet presAssocID="{8B036864-2A7B-4BBB-8C25-5E40380E15DA}" presName="compNode" presStyleCnt="0"/>
      <dgm:spPr/>
    </dgm:pt>
    <dgm:pt modelId="{DB63224C-4CE4-4FB6-B9E8-DA185E966189}" type="pres">
      <dgm:prSet presAssocID="{8B036864-2A7B-4BBB-8C25-5E40380E15DA}" presName="bgRect" presStyleLbl="bgShp" presStyleIdx="1" presStyleCnt="5"/>
      <dgm:spPr/>
    </dgm:pt>
    <dgm:pt modelId="{35197851-1A70-4558-A2C1-13AB32A4B17F}" type="pres">
      <dgm:prSet presAssocID="{8B036864-2A7B-4BBB-8C25-5E40380E15D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369745D6-53C3-4338-B644-A5765743158A}" type="pres">
      <dgm:prSet presAssocID="{8B036864-2A7B-4BBB-8C25-5E40380E15DA}" presName="spaceRect" presStyleCnt="0"/>
      <dgm:spPr/>
    </dgm:pt>
    <dgm:pt modelId="{11A179DA-21AB-4773-9734-73EB08C3B1F6}" type="pres">
      <dgm:prSet presAssocID="{8B036864-2A7B-4BBB-8C25-5E40380E15DA}" presName="parTx" presStyleLbl="revTx" presStyleIdx="1" presStyleCnt="5">
        <dgm:presLayoutVars>
          <dgm:chMax val="0"/>
          <dgm:chPref val="0"/>
        </dgm:presLayoutVars>
      </dgm:prSet>
      <dgm:spPr/>
    </dgm:pt>
    <dgm:pt modelId="{C5F0C91E-C73E-4ADD-8B42-0FE78A0746D8}" type="pres">
      <dgm:prSet presAssocID="{47BF2358-8FD1-49C6-801A-CE0EEDC404E8}" presName="sibTrans" presStyleCnt="0"/>
      <dgm:spPr/>
    </dgm:pt>
    <dgm:pt modelId="{4E99F7B8-2A8E-4EA6-A59E-C9AFE1B5A5B9}" type="pres">
      <dgm:prSet presAssocID="{5FA5C372-2EAB-4B60-A030-BA29C79618D9}" presName="compNode" presStyleCnt="0"/>
      <dgm:spPr/>
    </dgm:pt>
    <dgm:pt modelId="{DE68C4A2-2058-471A-B2B1-B9CDC0F6DC4B}" type="pres">
      <dgm:prSet presAssocID="{5FA5C372-2EAB-4B60-A030-BA29C79618D9}" presName="bgRect" presStyleLbl="bgShp" presStyleIdx="2" presStyleCnt="5"/>
      <dgm:spPr/>
    </dgm:pt>
    <dgm:pt modelId="{38911188-E3DC-4DEC-9450-A52C3712794C}" type="pres">
      <dgm:prSet presAssocID="{5FA5C372-2EAB-4B60-A030-BA29C79618D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20D2F8AA-35F5-427A-94BE-BEAB8156363B}" type="pres">
      <dgm:prSet presAssocID="{5FA5C372-2EAB-4B60-A030-BA29C79618D9}" presName="spaceRect" presStyleCnt="0"/>
      <dgm:spPr/>
    </dgm:pt>
    <dgm:pt modelId="{A8CA9713-DDBE-4878-B9F3-515FAE7F4CEC}" type="pres">
      <dgm:prSet presAssocID="{5FA5C372-2EAB-4B60-A030-BA29C79618D9}" presName="parTx" presStyleLbl="revTx" presStyleIdx="2" presStyleCnt="5">
        <dgm:presLayoutVars>
          <dgm:chMax val="0"/>
          <dgm:chPref val="0"/>
        </dgm:presLayoutVars>
      </dgm:prSet>
      <dgm:spPr/>
    </dgm:pt>
    <dgm:pt modelId="{A1AFB8F6-0DAE-48EE-BAEB-C47BA6FB6E1F}" type="pres">
      <dgm:prSet presAssocID="{26350CB2-BEF3-4B9D-92F1-4AF1528F15B4}" presName="sibTrans" presStyleCnt="0"/>
      <dgm:spPr/>
    </dgm:pt>
    <dgm:pt modelId="{2823AA53-33CB-490D-ABD6-36C8DCA2D34C}" type="pres">
      <dgm:prSet presAssocID="{E367BF4A-8A3D-4E46-9963-80A80D058C97}" presName="compNode" presStyleCnt="0"/>
      <dgm:spPr/>
    </dgm:pt>
    <dgm:pt modelId="{D721A4F7-03A0-45C1-868E-571160AE569C}" type="pres">
      <dgm:prSet presAssocID="{E367BF4A-8A3D-4E46-9963-80A80D058C97}" presName="bgRect" presStyleLbl="bgShp" presStyleIdx="3" presStyleCnt="5"/>
      <dgm:spPr/>
    </dgm:pt>
    <dgm:pt modelId="{4268F1E8-0DF3-4892-B765-85006EE7A790}" type="pres">
      <dgm:prSet presAssocID="{E367BF4A-8A3D-4E46-9963-80A80D058C9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B0FCEAA9-01FD-42A9-B2AD-29F51E113F43}" type="pres">
      <dgm:prSet presAssocID="{E367BF4A-8A3D-4E46-9963-80A80D058C97}" presName="spaceRect" presStyleCnt="0"/>
      <dgm:spPr/>
    </dgm:pt>
    <dgm:pt modelId="{FB1A9EFA-B1A1-4371-ABCD-E1D8023C1101}" type="pres">
      <dgm:prSet presAssocID="{E367BF4A-8A3D-4E46-9963-80A80D058C97}" presName="parTx" presStyleLbl="revTx" presStyleIdx="3" presStyleCnt="5">
        <dgm:presLayoutVars>
          <dgm:chMax val="0"/>
          <dgm:chPref val="0"/>
        </dgm:presLayoutVars>
      </dgm:prSet>
      <dgm:spPr/>
    </dgm:pt>
    <dgm:pt modelId="{52F3C127-484D-4A43-B74F-DAFBA2F0E748}" type="pres">
      <dgm:prSet presAssocID="{3CB1B8E8-CC30-4D98-B355-7A7EDB9EE743}" presName="sibTrans" presStyleCnt="0"/>
      <dgm:spPr/>
    </dgm:pt>
    <dgm:pt modelId="{AF3797D4-DC69-487E-AF0A-320335710DF8}" type="pres">
      <dgm:prSet presAssocID="{8A01BC3C-BA21-422F-B614-11C153AB46AF}" presName="compNode" presStyleCnt="0"/>
      <dgm:spPr/>
    </dgm:pt>
    <dgm:pt modelId="{73640060-ACFF-4110-AE94-BE0972F1159D}" type="pres">
      <dgm:prSet presAssocID="{8A01BC3C-BA21-422F-B614-11C153AB46AF}" presName="bgRect" presStyleLbl="bgShp" presStyleIdx="4" presStyleCnt="5"/>
      <dgm:spPr/>
    </dgm:pt>
    <dgm:pt modelId="{C7070203-B5BA-4D74-8D87-6E38F28AC8B6}" type="pres">
      <dgm:prSet presAssocID="{8A01BC3C-BA21-422F-B614-11C153AB46A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ngle gear with solid fill"/>
        </a:ext>
      </dgm:extLst>
    </dgm:pt>
    <dgm:pt modelId="{3364433F-00D7-45AD-BC45-1951DE4BB418}" type="pres">
      <dgm:prSet presAssocID="{8A01BC3C-BA21-422F-B614-11C153AB46AF}" presName="spaceRect" presStyleCnt="0"/>
      <dgm:spPr/>
    </dgm:pt>
    <dgm:pt modelId="{285FBC72-94DC-4FC3-8C33-0D4EBE9B8AFC}" type="pres">
      <dgm:prSet presAssocID="{8A01BC3C-BA21-422F-B614-11C153AB46AF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7727981A-BD58-4A40-9C32-462275FAF468}" srcId="{684C830F-4B55-40B6-AD79-9C662E83343F}" destId="{5FA5C372-2EAB-4B60-A030-BA29C79618D9}" srcOrd="2" destOrd="0" parTransId="{46E94F7F-6C57-4161-9740-376947BEE198}" sibTransId="{26350CB2-BEF3-4B9D-92F1-4AF1528F15B4}"/>
    <dgm:cxn modelId="{06E17A1D-131B-4937-B5E9-AA71B41B9596}" srcId="{684C830F-4B55-40B6-AD79-9C662E83343F}" destId="{8B036864-2A7B-4BBB-8C25-5E40380E15DA}" srcOrd="1" destOrd="0" parTransId="{468EF84C-1189-404F-B859-656DAB419929}" sibTransId="{47BF2358-8FD1-49C6-801A-CE0EEDC404E8}"/>
    <dgm:cxn modelId="{F6C2C22C-E288-4C91-AB2D-A7CFC933CE92}" type="presOf" srcId="{E367BF4A-8A3D-4E46-9963-80A80D058C97}" destId="{FB1A9EFA-B1A1-4371-ABCD-E1D8023C1101}" srcOrd="0" destOrd="0" presId="urn:microsoft.com/office/officeart/2018/2/layout/IconVerticalSolidList"/>
    <dgm:cxn modelId="{1570E961-6873-4EFF-AADD-31227565754B}" type="presOf" srcId="{684C830F-4B55-40B6-AD79-9C662E83343F}" destId="{9C75B3C9-C985-4DA6-8D32-50D4F7F15700}" srcOrd="0" destOrd="0" presId="urn:microsoft.com/office/officeart/2018/2/layout/IconVerticalSolidList"/>
    <dgm:cxn modelId="{05A5B667-8BBA-4054-AF4E-08C400638BE0}" srcId="{684C830F-4B55-40B6-AD79-9C662E83343F}" destId="{8A01BC3C-BA21-422F-B614-11C153AB46AF}" srcOrd="4" destOrd="0" parTransId="{3238D8ED-D639-4BD8-B4A5-A4D4279711F5}" sibTransId="{BDE65E44-B8F2-48CE-8643-E22AF8EEC7E6}"/>
    <dgm:cxn modelId="{120B9F7B-3163-4D30-ABB8-818A58A16A85}" type="presOf" srcId="{5FA5C372-2EAB-4B60-A030-BA29C79618D9}" destId="{A8CA9713-DDBE-4878-B9F3-515FAE7F4CEC}" srcOrd="0" destOrd="0" presId="urn:microsoft.com/office/officeart/2018/2/layout/IconVerticalSolidList"/>
    <dgm:cxn modelId="{8BED8386-8966-46CA-81DE-5704C3BF9A6E}" type="presOf" srcId="{66728D17-89F4-4685-94CA-AD54A4158059}" destId="{941BB2A2-A4CB-4B38-9449-DEB09E6D67E0}" srcOrd="0" destOrd="0" presId="urn:microsoft.com/office/officeart/2018/2/layout/IconVerticalSolidList"/>
    <dgm:cxn modelId="{B9A6CB91-4EF3-43D1-B981-AD892EB70ACF}" srcId="{684C830F-4B55-40B6-AD79-9C662E83343F}" destId="{E367BF4A-8A3D-4E46-9963-80A80D058C97}" srcOrd="3" destOrd="0" parTransId="{7CB37693-5AE7-4C13-B1CC-328E3A6EAD95}" sibTransId="{3CB1B8E8-CC30-4D98-B355-7A7EDB9EE743}"/>
    <dgm:cxn modelId="{544CCBA9-BA48-4D70-87B8-04ADF7A1AE29}" srcId="{684C830F-4B55-40B6-AD79-9C662E83343F}" destId="{66728D17-89F4-4685-94CA-AD54A4158059}" srcOrd="0" destOrd="0" parTransId="{1A8FF457-63FE-453B-96EA-44A993FDF203}" sibTransId="{21B29A1D-D5D9-4BA7-9E01-913F7D0B490F}"/>
    <dgm:cxn modelId="{31C43FAC-5F73-4024-B3EE-0DB68C8761F2}" type="presOf" srcId="{8B036864-2A7B-4BBB-8C25-5E40380E15DA}" destId="{11A179DA-21AB-4773-9734-73EB08C3B1F6}" srcOrd="0" destOrd="0" presId="urn:microsoft.com/office/officeart/2018/2/layout/IconVerticalSolidList"/>
    <dgm:cxn modelId="{169B1FC6-37D2-4691-BA12-C482F78F35D8}" type="presOf" srcId="{8A01BC3C-BA21-422F-B614-11C153AB46AF}" destId="{285FBC72-94DC-4FC3-8C33-0D4EBE9B8AFC}" srcOrd="0" destOrd="0" presId="urn:microsoft.com/office/officeart/2018/2/layout/IconVerticalSolidList"/>
    <dgm:cxn modelId="{C6A21F6B-B73E-444A-9CB4-618500784481}" type="presParOf" srcId="{9C75B3C9-C985-4DA6-8D32-50D4F7F15700}" destId="{5F601463-BBBD-40C3-8F63-6D3479DCE64D}" srcOrd="0" destOrd="0" presId="urn:microsoft.com/office/officeart/2018/2/layout/IconVerticalSolidList"/>
    <dgm:cxn modelId="{12AFBE64-FAE1-4545-9686-6F12F26A9011}" type="presParOf" srcId="{5F601463-BBBD-40C3-8F63-6D3479DCE64D}" destId="{FA7C3F91-952B-4DFC-B284-F9EA52C319C6}" srcOrd="0" destOrd="0" presId="urn:microsoft.com/office/officeart/2018/2/layout/IconVerticalSolidList"/>
    <dgm:cxn modelId="{C8C295D2-039B-4307-90EB-78CFD9F600C6}" type="presParOf" srcId="{5F601463-BBBD-40C3-8F63-6D3479DCE64D}" destId="{095D36F2-8927-4B65-9CCC-0AF5BD26E6A6}" srcOrd="1" destOrd="0" presId="urn:microsoft.com/office/officeart/2018/2/layout/IconVerticalSolidList"/>
    <dgm:cxn modelId="{E63F3B95-9492-488E-BFBA-77374C4A15A3}" type="presParOf" srcId="{5F601463-BBBD-40C3-8F63-6D3479DCE64D}" destId="{075C744E-7628-4EEB-8099-D89DB213992F}" srcOrd="2" destOrd="0" presId="urn:microsoft.com/office/officeart/2018/2/layout/IconVerticalSolidList"/>
    <dgm:cxn modelId="{D78D5803-C493-4AED-9BC6-E1F9019D4AF7}" type="presParOf" srcId="{5F601463-BBBD-40C3-8F63-6D3479DCE64D}" destId="{941BB2A2-A4CB-4B38-9449-DEB09E6D67E0}" srcOrd="3" destOrd="0" presId="urn:microsoft.com/office/officeart/2018/2/layout/IconVerticalSolidList"/>
    <dgm:cxn modelId="{3C44ECDF-13F1-4C51-A5B7-A6F3D2CE2EB7}" type="presParOf" srcId="{9C75B3C9-C985-4DA6-8D32-50D4F7F15700}" destId="{33A9985B-1030-4683-B827-AAF78959EDAD}" srcOrd="1" destOrd="0" presId="urn:microsoft.com/office/officeart/2018/2/layout/IconVerticalSolidList"/>
    <dgm:cxn modelId="{DAE5AA19-3DBE-4567-9D90-D33FC49EBB5E}" type="presParOf" srcId="{9C75B3C9-C985-4DA6-8D32-50D4F7F15700}" destId="{00F66324-41EE-477B-B61A-34A5E663D1A1}" srcOrd="2" destOrd="0" presId="urn:microsoft.com/office/officeart/2018/2/layout/IconVerticalSolidList"/>
    <dgm:cxn modelId="{E629B64E-B6A3-4BE3-ACD8-9BED03FEE006}" type="presParOf" srcId="{00F66324-41EE-477B-B61A-34A5E663D1A1}" destId="{DB63224C-4CE4-4FB6-B9E8-DA185E966189}" srcOrd="0" destOrd="0" presId="urn:microsoft.com/office/officeart/2018/2/layout/IconVerticalSolidList"/>
    <dgm:cxn modelId="{2F5C3D5F-DCA1-451F-BBE6-00DB7D4008A9}" type="presParOf" srcId="{00F66324-41EE-477B-B61A-34A5E663D1A1}" destId="{35197851-1A70-4558-A2C1-13AB32A4B17F}" srcOrd="1" destOrd="0" presId="urn:microsoft.com/office/officeart/2018/2/layout/IconVerticalSolidList"/>
    <dgm:cxn modelId="{BCA1C0CF-6F09-46E0-962F-E8EA38C08DE2}" type="presParOf" srcId="{00F66324-41EE-477B-B61A-34A5E663D1A1}" destId="{369745D6-53C3-4338-B644-A5765743158A}" srcOrd="2" destOrd="0" presId="urn:microsoft.com/office/officeart/2018/2/layout/IconVerticalSolidList"/>
    <dgm:cxn modelId="{6B83A6E4-E63D-409A-ACAE-9A54756930A7}" type="presParOf" srcId="{00F66324-41EE-477B-B61A-34A5E663D1A1}" destId="{11A179DA-21AB-4773-9734-73EB08C3B1F6}" srcOrd="3" destOrd="0" presId="urn:microsoft.com/office/officeart/2018/2/layout/IconVerticalSolidList"/>
    <dgm:cxn modelId="{2300E59A-5605-4F1F-96C7-BFECC8815B3F}" type="presParOf" srcId="{9C75B3C9-C985-4DA6-8D32-50D4F7F15700}" destId="{C5F0C91E-C73E-4ADD-8B42-0FE78A0746D8}" srcOrd="3" destOrd="0" presId="urn:microsoft.com/office/officeart/2018/2/layout/IconVerticalSolidList"/>
    <dgm:cxn modelId="{A34B60D0-6E43-40F5-A07F-07AEA3E435F5}" type="presParOf" srcId="{9C75B3C9-C985-4DA6-8D32-50D4F7F15700}" destId="{4E99F7B8-2A8E-4EA6-A59E-C9AFE1B5A5B9}" srcOrd="4" destOrd="0" presId="urn:microsoft.com/office/officeart/2018/2/layout/IconVerticalSolidList"/>
    <dgm:cxn modelId="{1A6C9D98-7C78-46A5-91B5-DC28B1445D77}" type="presParOf" srcId="{4E99F7B8-2A8E-4EA6-A59E-C9AFE1B5A5B9}" destId="{DE68C4A2-2058-471A-B2B1-B9CDC0F6DC4B}" srcOrd="0" destOrd="0" presId="urn:microsoft.com/office/officeart/2018/2/layout/IconVerticalSolidList"/>
    <dgm:cxn modelId="{B459FBF4-F5DC-4162-863B-7758F836A091}" type="presParOf" srcId="{4E99F7B8-2A8E-4EA6-A59E-C9AFE1B5A5B9}" destId="{38911188-E3DC-4DEC-9450-A52C3712794C}" srcOrd="1" destOrd="0" presId="urn:microsoft.com/office/officeart/2018/2/layout/IconVerticalSolidList"/>
    <dgm:cxn modelId="{8E80A58D-108E-4B42-B291-71BEF6359DE6}" type="presParOf" srcId="{4E99F7B8-2A8E-4EA6-A59E-C9AFE1B5A5B9}" destId="{20D2F8AA-35F5-427A-94BE-BEAB8156363B}" srcOrd="2" destOrd="0" presId="urn:microsoft.com/office/officeart/2018/2/layout/IconVerticalSolidList"/>
    <dgm:cxn modelId="{88B6FDC2-FF26-4544-8EDB-0FE965170B65}" type="presParOf" srcId="{4E99F7B8-2A8E-4EA6-A59E-C9AFE1B5A5B9}" destId="{A8CA9713-DDBE-4878-B9F3-515FAE7F4CEC}" srcOrd="3" destOrd="0" presId="urn:microsoft.com/office/officeart/2018/2/layout/IconVerticalSolidList"/>
    <dgm:cxn modelId="{2FD5C09F-7F9A-4541-8638-31A06C832765}" type="presParOf" srcId="{9C75B3C9-C985-4DA6-8D32-50D4F7F15700}" destId="{A1AFB8F6-0DAE-48EE-BAEB-C47BA6FB6E1F}" srcOrd="5" destOrd="0" presId="urn:microsoft.com/office/officeart/2018/2/layout/IconVerticalSolidList"/>
    <dgm:cxn modelId="{DCD340DD-D1C8-4824-9D71-67D937215CCA}" type="presParOf" srcId="{9C75B3C9-C985-4DA6-8D32-50D4F7F15700}" destId="{2823AA53-33CB-490D-ABD6-36C8DCA2D34C}" srcOrd="6" destOrd="0" presId="urn:microsoft.com/office/officeart/2018/2/layout/IconVerticalSolidList"/>
    <dgm:cxn modelId="{88761663-05C9-4A8A-8444-9DDDCA1116AC}" type="presParOf" srcId="{2823AA53-33CB-490D-ABD6-36C8DCA2D34C}" destId="{D721A4F7-03A0-45C1-868E-571160AE569C}" srcOrd="0" destOrd="0" presId="urn:microsoft.com/office/officeart/2018/2/layout/IconVerticalSolidList"/>
    <dgm:cxn modelId="{6BF9763A-672C-4052-9DF2-EF9B9E994859}" type="presParOf" srcId="{2823AA53-33CB-490D-ABD6-36C8DCA2D34C}" destId="{4268F1E8-0DF3-4892-B765-85006EE7A790}" srcOrd="1" destOrd="0" presId="urn:microsoft.com/office/officeart/2018/2/layout/IconVerticalSolidList"/>
    <dgm:cxn modelId="{92E0B8B0-6302-49B2-A76F-BF42C9D49C7A}" type="presParOf" srcId="{2823AA53-33CB-490D-ABD6-36C8DCA2D34C}" destId="{B0FCEAA9-01FD-42A9-B2AD-29F51E113F43}" srcOrd="2" destOrd="0" presId="urn:microsoft.com/office/officeart/2018/2/layout/IconVerticalSolidList"/>
    <dgm:cxn modelId="{518F28FA-8875-4C5E-93B3-190AAF05744A}" type="presParOf" srcId="{2823AA53-33CB-490D-ABD6-36C8DCA2D34C}" destId="{FB1A9EFA-B1A1-4371-ABCD-E1D8023C1101}" srcOrd="3" destOrd="0" presId="urn:microsoft.com/office/officeart/2018/2/layout/IconVerticalSolidList"/>
    <dgm:cxn modelId="{523DEB47-FBBD-4A29-B91F-DDD6FF49A99F}" type="presParOf" srcId="{9C75B3C9-C985-4DA6-8D32-50D4F7F15700}" destId="{52F3C127-484D-4A43-B74F-DAFBA2F0E748}" srcOrd="7" destOrd="0" presId="urn:microsoft.com/office/officeart/2018/2/layout/IconVerticalSolidList"/>
    <dgm:cxn modelId="{8E628A2D-BC63-46A5-8395-4029673899F0}" type="presParOf" srcId="{9C75B3C9-C985-4DA6-8D32-50D4F7F15700}" destId="{AF3797D4-DC69-487E-AF0A-320335710DF8}" srcOrd="8" destOrd="0" presId="urn:microsoft.com/office/officeart/2018/2/layout/IconVerticalSolidList"/>
    <dgm:cxn modelId="{F423A710-27FE-45AC-A595-6B5B17585272}" type="presParOf" srcId="{AF3797D4-DC69-487E-AF0A-320335710DF8}" destId="{73640060-ACFF-4110-AE94-BE0972F1159D}" srcOrd="0" destOrd="0" presId="urn:microsoft.com/office/officeart/2018/2/layout/IconVerticalSolidList"/>
    <dgm:cxn modelId="{0BF93D67-0BAE-45A4-8261-99C47A6FE021}" type="presParOf" srcId="{AF3797D4-DC69-487E-AF0A-320335710DF8}" destId="{C7070203-B5BA-4D74-8D87-6E38F28AC8B6}" srcOrd="1" destOrd="0" presId="urn:microsoft.com/office/officeart/2018/2/layout/IconVerticalSolidList"/>
    <dgm:cxn modelId="{B5DF4CB0-FE99-4717-9061-61BA07023EC2}" type="presParOf" srcId="{AF3797D4-DC69-487E-AF0A-320335710DF8}" destId="{3364433F-00D7-45AD-BC45-1951DE4BB418}" srcOrd="2" destOrd="0" presId="urn:microsoft.com/office/officeart/2018/2/layout/IconVerticalSolidList"/>
    <dgm:cxn modelId="{ECD90B54-C0D7-462E-8731-0549BC3D0EAA}" type="presParOf" srcId="{AF3797D4-DC69-487E-AF0A-320335710DF8}" destId="{285FBC72-94DC-4FC3-8C33-0D4EBE9B8AF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3AA108-FC41-46E6-866C-4B1CFF59B30C}">
      <dsp:nvSpPr>
        <dsp:cNvPr id="0" name=""/>
        <dsp:cNvSpPr/>
      </dsp:nvSpPr>
      <dsp:spPr>
        <a:xfrm>
          <a:off x="0" y="1779"/>
          <a:ext cx="10515600" cy="9021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6AF4CB-5767-4BF6-AE42-123E2D065F02}">
      <dsp:nvSpPr>
        <dsp:cNvPr id="0" name=""/>
        <dsp:cNvSpPr/>
      </dsp:nvSpPr>
      <dsp:spPr>
        <a:xfrm>
          <a:off x="272895" y="204760"/>
          <a:ext cx="496174" cy="4961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87B372-39DA-4C72-993E-8651A7C09519}">
      <dsp:nvSpPr>
        <dsp:cNvPr id="0" name=""/>
        <dsp:cNvSpPr/>
      </dsp:nvSpPr>
      <dsp:spPr>
        <a:xfrm>
          <a:off x="1041965" y="1779"/>
          <a:ext cx="9473634" cy="902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476" tIns="95476" rIns="95476" bIns="9547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Threatens the sustainability of a medical scheme</a:t>
          </a:r>
        </a:p>
      </dsp:txBody>
      <dsp:txXfrm>
        <a:off x="1041965" y="1779"/>
        <a:ext cx="9473634" cy="902134"/>
      </dsp:txXfrm>
    </dsp:sp>
    <dsp:sp modelId="{2EDFF97C-7CE1-4D07-93E3-AC8656475225}">
      <dsp:nvSpPr>
        <dsp:cNvPr id="0" name=""/>
        <dsp:cNvSpPr/>
      </dsp:nvSpPr>
      <dsp:spPr>
        <a:xfrm>
          <a:off x="0" y="1129448"/>
          <a:ext cx="10515600" cy="9021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3D6733-9E61-4A9D-B565-A9C8402BFE25}">
      <dsp:nvSpPr>
        <dsp:cNvPr id="0" name=""/>
        <dsp:cNvSpPr/>
      </dsp:nvSpPr>
      <dsp:spPr>
        <a:xfrm>
          <a:off x="272895" y="1332429"/>
          <a:ext cx="496174" cy="4961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73A8BD-0F77-49E5-900A-E5D7CBF5C23F}">
      <dsp:nvSpPr>
        <dsp:cNvPr id="0" name=""/>
        <dsp:cNvSpPr/>
      </dsp:nvSpPr>
      <dsp:spPr>
        <a:xfrm>
          <a:off x="1041965" y="1129448"/>
          <a:ext cx="9473634" cy="902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476" tIns="95476" rIns="95476" bIns="9547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Negatively impacts scheme’s ability to provide benefit rich plans at low cost</a:t>
          </a:r>
        </a:p>
      </dsp:txBody>
      <dsp:txXfrm>
        <a:off x="1041965" y="1129448"/>
        <a:ext cx="9473634" cy="902134"/>
      </dsp:txXfrm>
    </dsp:sp>
    <dsp:sp modelId="{F40C81F7-FDDE-4E5C-B025-845079DFB464}">
      <dsp:nvSpPr>
        <dsp:cNvPr id="0" name=""/>
        <dsp:cNvSpPr/>
      </dsp:nvSpPr>
      <dsp:spPr>
        <a:xfrm>
          <a:off x="0" y="2257117"/>
          <a:ext cx="10515600" cy="9021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AA75DE-2497-439A-93FB-78FD8AF3F810}">
      <dsp:nvSpPr>
        <dsp:cNvPr id="0" name=""/>
        <dsp:cNvSpPr/>
      </dsp:nvSpPr>
      <dsp:spPr>
        <a:xfrm>
          <a:off x="272895" y="2460097"/>
          <a:ext cx="496174" cy="49617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4EA0E0-675D-4F9D-8953-3073F8952EA1}">
      <dsp:nvSpPr>
        <dsp:cNvPr id="0" name=""/>
        <dsp:cNvSpPr/>
      </dsp:nvSpPr>
      <dsp:spPr>
        <a:xfrm>
          <a:off x="1041965" y="2257117"/>
          <a:ext cx="9473634" cy="902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476" tIns="95476" rIns="95476" bIns="9547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Diverts much needed funds away from intended purpose</a:t>
          </a:r>
        </a:p>
      </dsp:txBody>
      <dsp:txXfrm>
        <a:off x="1041965" y="2257117"/>
        <a:ext cx="9473634" cy="902134"/>
      </dsp:txXfrm>
    </dsp:sp>
    <dsp:sp modelId="{5A35455C-F0BF-4FC7-A226-7D50C302E41E}">
      <dsp:nvSpPr>
        <dsp:cNvPr id="0" name=""/>
        <dsp:cNvSpPr/>
      </dsp:nvSpPr>
      <dsp:spPr>
        <a:xfrm>
          <a:off x="0" y="3384786"/>
          <a:ext cx="10515600" cy="9021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D16FC7-CDAD-43BD-91AD-FFF9C9BE09B6}">
      <dsp:nvSpPr>
        <dsp:cNvPr id="0" name=""/>
        <dsp:cNvSpPr/>
      </dsp:nvSpPr>
      <dsp:spPr>
        <a:xfrm>
          <a:off x="272895" y="3587766"/>
          <a:ext cx="496174" cy="49617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D25B25-EC0E-4C1F-A8D8-A3E49BEB6DEE}">
      <dsp:nvSpPr>
        <dsp:cNvPr id="0" name=""/>
        <dsp:cNvSpPr/>
      </dsp:nvSpPr>
      <dsp:spPr>
        <a:xfrm>
          <a:off x="1041965" y="3384786"/>
          <a:ext cx="9473634" cy="902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476" tIns="95476" rIns="95476" bIns="9547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Contributes to increased member contributions</a:t>
          </a:r>
        </a:p>
      </dsp:txBody>
      <dsp:txXfrm>
        <a:off x="1041965" y="3384786"/>
        <a:ext cx="9473634" cy="9021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3409AC-4553-4C98-A4B0-50CB24D6D26D}">
      <dsp:nvSpPr>
        <dsp:cNvPr id="0" name=""/>
        <dsp:cNvSpPr/>
      </dsp:nvSpPr>
      <dsp:spPr>
        <a:xfrm>
          <a:off x="0" y="0"/>
          <a:ext cx="10515600" cy="55962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CB1E8A-4BC9-44FB-A7E7-C30FFFA6B284}">
      <dsp:nvSpPr>
        <dsp:cNvPr id="0" name=""/>
        <dsp:cNvSpPr/>
      </dsp:nvSpPr>
      <dsp:spPr>
        <a:xfrm>
          <a:off x="169287" y="127229"/>
          <a:ext cx="307795" cy="3077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8EB44-281D-4569-8D55-3C3CC0F7B14F}">
      <dsp:nvSpPr>
        <dsp:cNvPr id="0" name=""/>
        <dsp:cNvSpPr/>
      </dsp:nvSpPr>
      <dsp:spPr>
        <a:xfrm>
          <a:off x="646371" y="1313"/>
          <a:ext cx="9869228" cy="559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27" tIns="59227" rIns="59227" bIns="5922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Financial Protection</a:t>
          </a:r>
        </a:p>
      </dsp:txBody>
      <dsp:txXfrm>
        <a:off x="646371" y="1313"/>
        <a:ext cx="9869228" cy="559628"/>
      </dsp:txXfrm>
    </dsp:sp>
    <dsp:sp modelId="{1AE2EDAF-BFD1-458F-9B05-9C9CBA963E48}">
      <dsp:nvSpPr>
        <dsp:cNvPr id="0" name=""/>
        <dsp:cNvSpPr/>
      </dsp:nvSpPr>
      <dsp:spPr>
        <a:xfrm>
          <a:off x="0" y="692684"/>
          <a:ext cx="10515600" cy="55962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70C5B2-202D-44E2-90F9-37E5BB89973A}">
      <dsp:nvSpPr>
        <dsp:cNvPr id="0" name=""/>
        <dsp:cNvSpPr/>
      </dsp:nvSpPr>
      <dsp:spPr>
        <a:xfrm>
          <a:off x="169287" y="826765"/>
          <a:ext cx="307795" cy="3077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AF2466-37C9-48AD-92CA-D7D44CF7A5B3}">
      <dsp:nvSpPr>
        <dsp:cNvPr id="0" name=""/>
        <dsp:cNvSpPr/>
      </dsp:nvSpPr>
      <dsp:spPr>
        <a:xfrm>
          <a:off x="646371" y="700849"/>
          <a:ext cx="9869228" cy="559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27" tIns="59227" rIns="59227" bIns="5922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Enhanced Security and Trust</a:t>
          </a:r>
          <a:endParaRPr lang="en-US" sz="18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46371" y="700849"/>
        <a:ext cx="9869228" cy="559628"/>
      </dsp:txXfrm>
    </dsp:sp>
    <dsp:sp modelId="{16791D49-4887-4B94-A998-6D95283E68A2}">
      <dsp:nvSpPr>
        <dsp:cNvPr id="0" name=""/>
        <dsp:cNvSpPr/>
      </dsp:nvSpPr>
      <dsp:spPr>
        <a:xfrm>
          <a:off x="0" y="1462741"/>
          <a:ext cx="10515600" cy="50875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D512EE-E69D-478C-B526-263DA29192A5}">
      <dsp:nvSpPr>
        <dsp:cNvPr id="0" name=""/>
        <dsp:cNvSpPr/>
      </dsp:nvSpPr>
      <dsp:spPr>
        <a:xfrm>
          <a:off x="169287" y="1526301"/>
          <a:ext cx="307795" cy="3077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809883-CD51-4433-AF3F-752D8646C90E}">
      <dsp:nvSpPr>
        <dsp:cNvPr id="0" name=""/>
        <dsp:cNvSpPr/>
      </dsp:nvSpPr>
      <dsp:spPr>
        <a:xfrm>
          <a:off x="646371" y="1400385"/>
          <a:ext cx="9869228" cy="559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27" tIns="59227" rIns="59227" bIns="5922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Improved Member Experience</a:t>
          </a:r>
        </a:p>
      </dsp:txBody>
      <dsp:txXfrm>
        <a:off x="646371" y="1400385"/>
        <a:ext cx="9869228" cy="559628"/>
      </dsp:txXfrm>
    </dsp:sp>
    <dsp:sp modelId="{9F8514DA-A8F5-4D99-A285-9505144198A0}">
      <dsp:nvSpPr>
        <dsp:cNvPr id="0" name=""/>
        <dsp:cNvSpPr/>
      </dsp:nvSpPr>
      <dsp:spPr>
        <a:xfrm>
          <a:off x="0" y="2099921"/>
          <a:ext cx="10515600" cy="55962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0E9C5A-CDF3-4D5D-8CAC-7BA6133ACC4D}">
      <dsp:nvSpPr>
        <dsp:cNvPr id="0" name=""/>
        <dsp:cNvSpPr/>
      </dsp:nvSpPr>
      <dsp:spPr>
        <a:xfrm>
          <a:off x="169287" y="2225837"/>
          <a:ext cx="307795" cy="30779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6CB0E6-1997-4309-A137-E43D3A3567B3}">
      <dsp:nvSpPr>
        <dsp:cNvPr id="0" name=""/>
        <dsp:cNvSpPr/>
      </dsp:nvSpPr>
      <dsp:spPr>
        <a:xfrm>
          <a:off x="646371" y="2099921"/>
          <a:ext cx="9869228" cy="559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27" tIns="59227" rIns="59227" bIns="5922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Protection of Personal Information</a:t>
          </a:r>
        </a:p>
      </dsp:txBody>
      <dsp:txXfrm>
        <a:off x="646371" y="2099921"/>
        <a:ext cx="9869228" cy="559628"/>
      </dsp:txXfrm>
    </dsp:sp>
    <dsp:sp modelId="{9BC3EA26-B62D-4E8B-AFAA-C5E6292C90E8}">
      <dsp:nvSpPr>
        <dsp:cNvPr id="0" name=""/>
        <dsp:cNvSpPr/>
      </dsp:nvSpPr>
      <dsp:spPr>
        <a:xfrm>
          <a:off x="0" y="2799457"/>
          <a:ext cx="10515600" cy="55962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D51C8A-A177-4BD5-B5E6-996DEA19A234}">
      <dsp:nvSpPr>
        <dsp:cNvPr id="0" name=""/>
        <dsp:cNvSpPr/>
      </dsp:nvSpPr>
      <dsp:spPr>
        <a:xfrm>
          <a:off x="169287" y="2925373"/>
          <a:ext cx="307795" cy="30779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B2A53-58B3-4298-B8AD-80F29B7EFCE9}">
      <dsp:nvSpPr>
        <dsp:cNvPr id="0" name=""/>
        <dsp:cNvSpPr/>
      </dsp:nvSpPr>
      <dsp:spPr>
        <a:xfrm>
          <a:off x="646371" y="2799457"/>
          <a:ext cx="9869228" cy="559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27" tIns="59227" rIns="59227" bIns="5922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Increased Confidence and Loyalty</a:t>
          </a:r>
        </a:p>
      </dsp:txBody>
      <dsp:txXfrm>
        <a:off x="646371" y="2799457"/>
        <a:ext cx="9869228" cy="559628"/>
      </dsp:txXfrm>
    </dsp:sp>
    <dsp:sp modelId="{69A4A415-33C9-459C-9B7E-91A9757F3A5D}">
      <dsp:nvSpPr>
        <dsp:cNvPr id="0" name=""/>
        <dsp:cNvSpPr/>
      </dsp:nvSpPr>
      <dsp:spPr>
        <a:xfrm>
          <a:off x="0" y="3498992"/>
          <a:ext cx="10515600" cy="55962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48484C-A655-488A-8F79-E484DBE4B65A}">
      <dsp:nvSpPr>
        <dsp:cNvPr id="0" name=""/>
        <dsp:cNvSpPr/>
      </dsp:nvSpPr>
      <dsp:spPr>
        <a:xfrm>
          <a:off x="169287" y="3624909"/>
          <a:ext cx="307795" cy="30779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24ADA-A212-483E-82CE-1EB1D443C042}">
      <dsp:nvSpPr>
        <dsp:cNvPr id="0" name=""/>
        <dsp:cNvSpPr/>
      </dsp:nvSpPr>
      <dsp:spPr>
        <a:xfrm>
          <a:off x="646371" y="3498992"/>
          <a:ext cx="9869228" cy="559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27" tIns="59227" rIns="59227" bIns="5922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Reduced Operational Costs</a:t>
          </a:r>
          <a:endParaRPr lang="en-US" sz="18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46371" y="3498992"/>
        <a:ext cx="9869228" cy="5596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366F96-A4C4-4379-A21D-2C45BCCF3939}">
      <dsp:nvSpPr>
        <dsp:cNvPr id="0" name=""/>
        <dsp:cNvSpPr/>
      </dsp:nvSpPr>
      <dsp:spPr>
        <a:xfrm>
          <a:off x="0" y="3569039"/>
          <a:ext cx="10515600" cy="7808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• Findings included: racial disparities in FWA outcomes, procedural gaps</a:t>
          </a:r>
        </a:p>
      </dsp:txBody>
      <dsp:txXfrm>
        <a:off x="0" y="3569039"/>
        <a:ext cx="10515600" cy="780818"/>
      </dsp:txXfrm>
    </dsp:sp>
    <dsp:sp modelId="{E6889821-14EF-4294-98F9-E477C896CB98}">
      <dsp:nvSpPr>
        <dsp:cNvPr id="0" name=""/>
        <dsp:cNvSpPr/>
      </dsp:nvSpPr>
      <dsp:spPr>
        <a:xfrm rot="10800000">
          <a:off x="0" y="2379853"/>
          <a:ext cx="10515600" cy="120089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• Section 59 Interim Report released: January 2021</a:t>
          </a:r>
        </a:p>
      </dsp:txBody>
      <dsp:txXfrm rot="10800000">
        <a:off x="0" y="2379853"/>
        <a:ext cx="10515600" cy="780308"/>
      </dsp:txXfrm>
    </dsp:sp>
    <dsp:sp modelId="{CA0DBBB0-821A-41BE-A2F7-C3A75E529796}">
      <dsp:nvSpPr>
        <dsp:cNvPr id="0" name=""/>
        <dsp:cNvSpPr/>
      </dsp:nvSpPr>
      <dsp:spPr>
        <a:xfrm rot="10800000">
          <a:off x="0" y="1190666"/>
          <a:ext cx="10515600" cy="120089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• CMS launched formal investigation into racial bias and procedural fairness</a:t>
          </a:r>
        </a:p>
      </dsp:txBody>
      <dsp:txXfrm rot="10800000">
        <a:off x="0" y="1190666"/>
        <a:ext cx="10515600" cy="780308"/>
      </dsp:txXfrm>
    </dsp:sp>
    <dsp:sp modelId="{43E1E6F7-A8EA-43FD-B7AA-771B58344AFC}">
      <dsp:nvSpPr>
        <dsp:cNvPr id="0" name=""/>
        <dsp:cNvSpPr/>
      </dsp:nvSpPr>
      <dsp:spPr>
        <a:xfrm rot="10800000">
          <a:off x="0" y="1479"/>
          <a:ext cx="10515600" cy="120089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• Triggered by allegations from NHCPA and Solutionist Thinkers Group (2019)</a:t>
          </a:r>
        </a:p>
      </dsp:txBody>
      <dsp:txXfrm rot="10800000">
        <a:off x="0" y="1479"/>
        <a:ext cx="10515600" cy="7803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2F5EF-EA6F-4B9E-8D41-D671DBDCFCA2}">
      <dsp:nvSpPr>
        <dsp:cNvPr id="0" name=""/>
        <dsp:cNvSpPr/>
      </dsp:nvSpPr>
      <dsp:spPr>
        <a:xfrm>
          <a:off x="0" y="1581"/>
          <a:ext cx="9768840" cy="80149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6CDB43-0000-47AC-BE55-95449995BE8B}">
      <dsp:nvSpPr>
        <dsp:cNvPr id="0" name=""/>
        <dsp:cNvSpPr/>
      </dsp:nvSpPr>
      <dsp:spPr>
        <a:xfrm>
          <a:off x="242453" y="181918"/>
          <a:ext cx="440824" cy="4408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2B5254-A036-4EBA-A38B-73850F3D460A}">
      <dsp:nvSpPr>
        <dsp:cNvPr id="0" name=""/>
        <dsp:cNvSpPr/>
      </dsp:nvSpPr>
      <dsp:spPr>
        <a:xfrm>
          <a:off x="925730" y="1581"/>
          <a:ext cx="8843109" cy="801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25" tIns="84825" rIns="84825" bIns="8482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• Open-door policy to provider associations and representative groups</a:t>
          </a:r>
        </a:p>
      </dsp:txBody>
      <dsp:txXfrm>
        <a:off x="925730" y="1581"/>
        <a:ext cx="8843109" cy="801498"/>
      </dsp:txXfrm>
    </dsp:sp>
    <dsp:sp modelId="{45BA6055-8ECA-4216-993E-4479AD0E91F0}">
      <dsp:nvSpPr>
        <dsp:cNvPr id="0" name=""/>
        <dsp:cNvSpPr/>
      </dsp:nvSpPr>
      <dsp:spPr>
        <a:xfrm>
          <a:off x="0" y="1003454"/>
          <a:ext cx="9768840" cy="80149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C83F72-8CC3-4248-87B2-E7E7CCD52F73}">
      <dsp:nvSpPr>
        <dsp:cNvPr id="0" name=""/>
        <dsp:cNvSpPr/>
      </dsp:nvSpPr>
      <dsp:spPr>
        <a:xfrm>
          <a:off x="242453" y="1183791"/>
          <a:ext cx="440824" cy="4408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03DCE2-FFDC-4E89-9D5A-907BEEBDEA57}">
      <dsp:nvSpPr>
        <dsp:cNvPr id="0" name=""/>
        <dsp:cNvSpPr/>
      </dsp:nvSpPr>
      <dsp:spPr>
        <a:xfrm>
          <a:off x="925730" y="1003454"/>
          <a:ext cx="8843109" cy="801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25" tIns="84825" rIns="84825" bIns="8482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• Strong belief in introspection and continuous improvement</a:t>
          </a:r>
        </a:p>
      </dsp:txBody>
      <dsp:txXfrm>
        <a:off x="925730" y="1003454"/>
        <a:ext cx="8843109" cy="801498"/>
      </dsp:txXfrm>
    </dsp:sp>
    <dsp:sp modelId="{5B0B5245-A648-48DD-90E2-4951127C65E9}">
      <dsp:nvSpPr>
        <dsp:cNvPr id="0" name=""/>
        <dsp:cNvSpPr/>
      </dsp:nvSpPr>
      <dsp:spPr>
        <a:xfrm>
          <a:off x="0" y="2005327"/>
          <a:ext cx="9768840" cy="80149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ADE069-B7D1-4EB2-98C5-670D4F15131D}">
      <dsp:nvSpPr>
        <dsp:cNvPr id="0" name=""/>
        <dsp:cNvSpPr/>
      </dsp:nvSpPr>
      <dsp:spPr>
        <a:xfrm>
          <a:off x="242453" y="2185664"/>
          <a:ext cx="440824" cy="4408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A1D812-14C9-40D7-9992-404A8E1D7A78}">
      <dsp:nvSpPr>
        <dsp:cNvPr id="0" name=""/>
        <dsp:cNvSpPr/>
      </dsp:nvSpPr>
      <dsp:spPr>
        <a:xfrm>
          <a:off x="925730" y="2005327"/>
          <a:ext cx="8843109" cy="801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25" tIns="84825" rIns="84825" bIns="8482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• Emphasis on balancing fiduciary duty with fairness and stakeholder engagement</a:t>
          </a:r>
        </a:p>
      </dsp:txBody>
      <dsp:txXfrm>
        <a:off x="925730" y="2005327"/>
        <a:ext cx="8843109" cy="801498"/>
      </dsp:txXfrm>
    </dsp:sp>
    <dsp:sp modelId="{A41E307F-273B-4CB1-9E78-A85C60129014}">
      <dsp:nvSpPr>
        <dsp:cNvPr id="0" name=""/>
        <dsp:cNvSpPr/>
      </dsp:nvSpPr>
      <dsp:spPr>
        <a:xfrm>
          <a:off x="0" y="3007200"/>
          <a:ext cx="9768840" cy="80149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0A34EC-5A10-4AEB-926E-F6AA8D1584BE}">
      <dsp:nvSpPr>
        <dsp:cNvPr id="0" name=""/>
        <dsp:cNvSpPr/>
      </dsp:nvSpPr>
      <dsp:spPr>
        <a:xfrm>
          <a:off x="242453" y="3187537"/>
          <a:ext cx="440824" cy="4408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150670-4D32-4F23-B270-42F9ED818532}">
      <dsp:nvSpPr>
        <dsp:cNvPr id="0" name=""/>
        <dsp:cNvSpPr/>
      </dsp:nvSpPr>
      <dsp:spPr>
        <a:xfrm>
          <a:off x="925730" y="3007200"/>
          <a:ext cx="8843109" cy="801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25" tIns="84825" rIns="84825" bIns="8482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• Active engagement in CMS-led FWA policy reforms</a:t>
          </a:r>
        </a:p>
      </dsp:txBody>
      <dsp:txXfrm>
        <a:off x="925730" y="3007200"/>
        <a:ext cx="8843109" cy="8014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35A01-4748-4B88-BC7A-FE35312BC689}">
      <dsp:nvSpPr>
        <dsp:cNvPr id="0" name=""/>
        <dsp:cNvSpPr/>
      </dsp:nvSpPr>
      <dsp:spPr>
        <a:xfrm>
          <a:off x="205" y="687670"/>
          <a:ext cx="2479997" cy="297599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• Revamped Claims Risk Sub-Forum and Forum Charter</a:t>
          </a:r>
        </a:p>
      </dsp:txBody>
      <dsp:txXfrm>
        <a:off x="205" y="1878069"/>
        <a:ext cx="2479997" cy="1785598"/>
      </dsp:txXfrm>
    </dsp:sp>
    <dsp:sp modelId="{98CB0FDD-C751-4929-AF47-37FF7D09C11A}">
      <dsp:nvSpPr>
        <dsp:cNvPr id="0" name=""/>
        <dsp:cNvSpPr/>
      </dsp:nvSpPr>
      <dsp:spPr>
        <a:xfrm>
          <a:off x="205" y="687670"/>
          <a:ext cx="2479997" cy="1190398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01</a:t>
          </a:r>
        </a:p>
      </dsp:txBody>
      <dsp:txXfrm>
        <a:off x="205" y="687670"/>
        <a:ext cx="2479997" cy="1190398"/>
      </dsp:txXfrm>
    </dsp:sp>
    <dsp:sp modelId="{0683729B-40FD-4DF4-87FE-72118D52290A}">
      <dsp:nvSpPr>
        <dsp:cNvPr id="0" name=""/>
        <dsp:cNvSpPr/>
      </dsp:nvSpPr>
      <dsp:spPr>
        <a:xfrm>
          <a:off x="2678602" y="687670"/>
          <a:ext cx="2479997" cy="297599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• Independent oversight before remedial measures are applied</a:t>
          </a:r>
        </a:p>
      </dsp:txBody>
      <dsp:txXfrm>
        <a:off x="2678602" y="1878069"/>
        <a:ext cx="2479997" cy="1785598"/>
      </dsp:txXfrm>
    </dsp:sp>
    <dsp:sp modelId="{B2034127-E19D-437F-929E-E2DC06E8BBF6}">
      <dsp:nvSpPr>
        <dsp:cNvPr id="0" name=""/>
        <dsp:cNvSpPr/>
      </dsp:nvSpPr>
      <dsp:spPr>
        <a:xfrm>
          <a:off x="2678602" y="687670"/>
          <a:ext cx="2479997" cy="1190398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02</a:t>
          </a:r>
        </a:p>
      </dsp:txBody>
      <dsp:txXfrm>
        <a:off x="2678602" y="687670"/>
        <a:ext cx="2479997" cy="1190398"/>
      </dsp:txXfrm>
    </dsp:sp>
    <dsp:sp modelId="{AA213114-E3A6-4501-BA6D-BB462F1CD841}">
      <dsp:nvSpPr>
        <dsp:cNvPr id="0" name=""/>
        <dsp:cNvSpPr/>
      </dsp:nvSpPr>
      <dsp:spPr>
        <a:xfrm>
          <a:off x="5356999" y="687670"/>
          <a:ext cx="2479997" cy="297599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• Defined appeal and review mechanisms</a:t>
          </a:r>
        </a:p>
      </dsp:txBody>
      <dsp:txXfrm>
        <a:off x="5356999" y="1878069"/>
        <a:ext cx="2479997" cy="1785598"/>
      </dsp:txXfrm>
    </dsp:sp>
    <dsp:sp modelId="{14099CD7-52D5-4493-80F5-E243DB92976E}">
      <dsp:nvSpPr>
        <dsp:cNvPr id="0" name=""/>
        <dsp:cNvSpPr/>
      </dsp:nvSpPr>
      <dsp:spPr>
        <a:xfrm>
          <a:off x="5356999" y="687670"/>
          <a:ext cx="2479997" cy="1190398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03</a:t>
          </a:r>
        </a:p>
      </dsp:txBody>
      <dsp:txXfrm>
        <a:off x="5356999" y="687670"/>
        <a:ext cx="2479997" cy="1190398"/>
      </dsp:txXfrm>
    </dsp:sp>
    <dsp:sp modelId="{ECBC0170-682D-4E9E-A7F7-63730F2C0EF0}">
      <dsp:nvSpPr>
        <dsp:cNvPr id="0" name=""/>
        <dsp:cNvSpPr/>
      </dsp:nvSpPr>
      <dsp:spPr>
        <a:xfrm>
          <a:off x="8035397" y="687670"/>
          <a:ext cx="2479997" cy="297599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• Audit Committee involvement in suspension of direct payment management and AOD reviews</a:t>
          </a:r>
        </a:p>
      </dsp:txBody>
      <dsp:txXfrm>
        <a:off x="8035397" y="1878069"/>
        <a:ext cx="2479997" cy="1785598"/>
      </dsp:txXfrm>
    </dsp:sp>
    <dsp:sp modelId="{F1A15BC6-E670-443B-8DBF-9A9EEBE540A2}">
      <dsp:nvSpPr>
        <dsp:cNvPr id="0" name=""/>
        <dsp:cNvSpPr/>
      </dsp:nvSpPr>
      <dsp:spPr>
        <a:xfrm>
          <a:off x="8035397" y="687670"/>
          <a:ext cx="2479997" cy="1190398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04</a:t>
          </a:r>
        </a:p>
      </dsp:txBody>
      <dsp:txXfrm>
        <a:off x="8035397" y="687670"/>
        <a:ext cx="2479997" cy="11903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493206-A886-404E-A322-3AF8DD7B9DA0}">
      <dsp:nvSpPr>
        <dsp:cNvPr id="0" name=""/>
        <dsp:cNvSpPr/>
      </dsp:nvSpPr>
      <dsp:spPr>
        <a:xfrm>
          <a:off x="0" y="1580"/>
          <a:ext cx="9908689" cy="80104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743DC8-F0E2-4452-B34D-D98A11017CCC}">
      <dsp:nvSpPr>
        <dsp:cNvPr id="0" name=""/>
        <dsp:cNvSpPr/>
      </dsp:nvSpPr>
      <dsp:spPr>
        <a:xfrm>
          <a:off x="242317" y="181816"/>
          <a:ext cx="440576" cy="4405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2130D8-7853-464B-A58B-1F400FCA1152}">
      <dsp:nvSpPr>
        <dsp:cNvPr id="0" name=""/>
        <dsp:cNvSpPr/>
      </dsp:nvSpPr>
      <dsp:spPr>
        <a:xfrm>
          <a:off x="925211" y="1580"/>
          <a:ext cx="8983477" cy="801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778" tIns="84778" rIns="84778" bIns="84778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SOPs: New SOPs for FWA reviews and allegation assessments</a:t>
          </a:r>
        </a:p>
      </dsp:txBody>
      <dsp:txXfrm>
        <a:off x="925211" y="1580"/>
        <a:ext cx="8983477" cy="801048"/>
      </dsp:txXfrm>
    </dsp:sp>
    <dsp:sp modelId="{8AF8D46B-280F-4241-B631-73C04E0AFEAC}">
      <dsp:nvSpPr>
        <dsp:cNvPr id="0" name=""/>
        <dsp:cNvSpPr/>
      </dsp:nvSpPr>
      <dsp:spPr>
        <a:xfrm>
          <a:off x="0" y="1002891"/>
          <a:ext cx="9908689" cy="80104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DD10C-89BB-4E57-A467-F798BA7C585D}">
      <dsp:nvSpPr>
        <dsp:cNvPr id="0" name=""/>
        <dsp:cNvSpPr/>
      </dsp:nvSpPr>
      <dsp:spPr>
        <a:xfrm>
          <a:off x="242317" y="1183127"/>
          <a:ext cx="440576" cy="44057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D4D7B4-EDCF-4125-988C-20AF06485767}">
      <dsp:nvSpPr>
        <dsp:cNvPr id="0" name=""/>
        <dsp:cNvSpPr/>
      </dsp:nvSpPr>
      <dsp:spPr>
        <a:xfrm>
          <a:off x="925211" y="1002891"/>
          <a:ext cx="8983477" cy="801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778" tIns="84778" rIns="84778" bIns="84778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Debt Policy: Flexible repayment terms and cooling-off period</a:t>
          </a:r>
        </a:p>
      </dsp:txBody>
      <dsp:txXfrm>
        <a:off x="925211" y="1002891"/>
        <a:ext cx="8983477" cy="801048"/>
      </dsp:txXfrm>
    </dsp:sp>
    <dsp:sp modelId="{8903650D-BA13-4D42-947A-EDE066FEA4EA}">
      <dsp:nvSpPr>
        <dsp:cNvPr id="0" name=""/>
        <dsp:cNvSpPr/>
      </dsp:nvSpPr>
      <dsp:spPr>
        <a:xfrm>
          <a:off x="0" y="2004202"/>
          <a:ext cx="9908689" cy="80104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E8EA5F-AD5F-4A4A-9145-8DAC508063DF}">
      <dsp:nvSpPr>
        <dsp:cNvPr id="0" name=""/>
        <dsp:cNvSpPr/>
      </dsp:nvSpPr>
      <dsp:spPr>
        <a:xfrm>
          <a:off x="242317" y="2184438"/>
          <a:ext cx="440576" cy="44057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928ADD-897D-4DF8-B657-2A06AC15481B}">
      <dsp:nvSpPr>
        <dsp:cNvPr id="0" name=""/>
        <dsp:cNvSpPr/>
      </dsp:nvSpPr>
      <dsp:spPr>
        <a:xfrm>
          <a:off x="925211" y="2004202"/>
          <a:ext cx="8983477" cy="801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778" tIns="84778" rIns="84778" bIns="84778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Title Reform: From “Fraud/ Health Investigation' to ‘GEMS Claims Risk Management'</a:t>
          </a:r>
        </a:p>
      </dsp:txBody>
      <dsp:txXfrm>
        <a:off x="925211" y="2004202"/>
        <a:ext cx="8983477" cy="801048"/>
      </dsp:txXfrm>
    </dsp:sp>
    <dsp:sp modelId="{C4DA7343-4002-45E8-8D7E-19C60B49D8EE}">
      <dsp:nvSpPr>
        <dsp:cNvPr id="0" name=""/>
        <dsp:cNvSpPr/>
      </dsp:nvSpPr>
      <dsp:spPr>
        <a:xfrm>
          <a:off x="0" y="3005512"/>
          <a:ext cx="9908689" cy="80104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2244D3-B400-4B15-A2AF-9E6721A61A9A}">
      <dsp:nvSpPr>
        <dsp:cNvPr id="0" name=""/>
        <dsp:cNvSpPr/>
      </dsp:nvSpPr>
      <dsp:spPr>
        <a:xfrm>
          <a:off x="242317" y="3185748"/>
          <a:ext cx="440576" cy="44057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AD1613-ABF7-4CCD-8D23-11993B0F5B70}">
      <dsp:nvSpPr>
        <dsp:cNvPr id="0" name=""/>
        <dsp:cNvSpPr/>
      </dsp:nvSpPr>
      <dsp:spPr>
        <a:xfrm>
          <a:off x="925211" y="3005512"/>
          <a:ext cx="8983477" cy="801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778" tIns="84778" rIns="84778" bIns="84778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Affordability: Pre-AOD affordability assessments mandatory</a:t>
          </a:r>
        </a:p>
      </dsp:txBody>
      <dsp:txXfrm>
        <a:off x="925211" y="3005512"/>
        <a:ext cx="8983477" cy="8010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C42E2-C7AD-4D3F-BE8D-6F74C7497839}">
      <dsp:nvSpPr>
        <dsp:cNvPr id="0" name=""/>
        <dsp:cNvSpPr/>
      </dsp:nvSpPr>
      <dsp:spPr>
        <a:xfrm>
          <a:off x="0" y="38613"/>
          <a:ext cx="10145358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• Working group participation</a:t>
          </a:r>
        </a:p>
      </dsp:txBody>
      <dsp:txXfrm>
        <a:off x="44549" y="83162"/>
        <a:ext cx="10056260" cy="823502"/>
      </dsp:txXfrm>
    </dsp:sp>
    <dsp:sp modelId="{6FBC9B16-8FB0-461A-99AD-F4A79661469E}">
      <dsp:nvSpPr>
        <dsp:cNvPr id="0" name=""/>
        <dsp:cNvSpPr/>
      </dsp:nvSpPr>
      <dsp:spPr>
        <a:xfrm>
          <a:off x="0" y="1063533"/>
          <a:ext cx="10145358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• Legal review input</a:t>
          </a:r>
        </a:p>
      </dsp:txBody>
      <dsp:txXfrm>
        <a:off x="44549" y="1108082"/>
        <a:ext cx="10056260" cy="823502"/>
      </dsp:txXfrm>
    </dsp:sp>
    <dsp:sp modelId="{1FA416CC-D786-421C-9AE1-A9B23BD5157F}">
      <dsp:nvSpPr>
        <dsp:cNvPr id="0" name=""/>
        <dsp:cNvSpPr/>
      </dsp:nvSpPr>
      <dsp:spPr>
        <a:xfrm>
          <a:off x="0" y="2088453"/>
          <a:ext cx="10145358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• Tribunal advocacy</a:t>
          </a:r>
        </a:p>
      </dsp:txBody>
      <dsp:txXfrm>
        <a:off x="44549" y="2133002"/>
        <a:ext cx="10056260" cy="823502"/>
      </dsp:txXfrm>
    </dsp:sp>
    <dsp:sp modelId="{FB9C3278-8C93-4123-963C-55E208FE31D1}">
      <dsp:nvSpPr>
        <dsp:cNvPr id="0" name=""/>
        <dsp:cNvSpPr/>
      </dsp:nvSpPr>
      <dsp:spPr>
        <a:xfrm>
          <a:off x="0" y="3113374"/>
          <a:ext cx="10145358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• Sanction registry collaboration</a:t>
          </a:r>
        </a:p>
      </dsp:txBody>
      <dsp:txXfrm>
        <a:off x="44549" y="3157923"/>
        <a:ext cx="10056260" cy="8235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C3F91-952B-4DFC-B284-F9EA52C319C6}">
      <dsp:nvSpPr>
        <dsp:cNvPr id="0" name=""/>
        <dsp:cNvSpPr/>
      </dsp:nvSpPr>
      <dsp:spPr>
        <a:xfrm>
          <a:off x="0" y="0"/>
          <a:ext cx="5181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5D36F2-8927-4B65-9CCC-0AF5BD26E6A6}">
      <dsp:nvSpPr>
        <dsp:cNvPr id="0" name=""/>
        <dsp:cNvSpPr/>
      </dsp:nvSpPr>
      <dsp:spPr>
        <a:xfrm>
          <a:off x="219037" y="166319"/>
          <a:ext cx="398249" cy="3982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1BB2A2-A4CB-4B38-9449-DEB09E6D67E0}">
      <dsp:nvSpPr>
        <dsp:cNvPr id="0" name=""/>
        <dsp:cNvSpPr/>
      </dsp:nvSpPr>
      <dsp:spPr>
        <a:xfrm>
          <a:off x="836323" y="3399"/>
          <a:ext cx="4345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Provider Education</a:t>
          </a:r>
        </a:p>
      </dsp:txBody>
      <dsp:txXfrm>
        <a:off x="836323" y="3399"/>
        <a:ext cx="4345276" cy="724089"/>
      </dsp:txXfrm>
    </dsp:sp>
    <dsp:sp modelId="{DB63224C-4CE4-4FB6-B9E8-DA185E966189}">
      <dsp:nvSpPr>
        <dsp:cNvPr id="0" name=""/>
        <dsp:cNvSpPr/>
      </dsp:nvSpPr>
      <dsp:spPr>
        <a:xfrm>
          <a:off x="0" y="908511"/>
          <a:ext cx="5181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197851-1A70-4558-A2C1-13AB32A4B17F}">
      <dsp:nvSpPr>
        <dsp:cNvPr id="0" name=""/>
        <dsp:cNvSpPr/>
      </dsp:nvSpPr>
      <dsp:spPr>
        <a:xfrm>
          <a:off x="219037" y="1071431"/>
          <a:ext cx="398249" cy="3982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A179DA-21AB-4773-9734-73EB08C3B1F6}">
      <dsp:nvSpPr>
        <dsp:cNvPr id="0" name=""/>
        <dsp:cNvSpPr/>
      </dsp:nvSpPr>
      <dsp:spPr>
        <a:xfrm>
          <a:off x="836323" y="908511"/>
          <a:ext cx="4345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836323" y="908511"/>
        <a:ext cx="4345276" cy="724089"/>
      </dsp:txXfrm>
    </dsp:sp>
    <dsp:sp modelId="{DE68C4A2-2058-471A-B2B1-B9CDC0F6DC4B}">
      <dsp:nvSpPr>
        <dsp:cNvPr id="0" name=""/>
        <dsp:cNvSpPr/>
      </dsp:nvSpPr>
      <dsp:spPr>
        <a:xfrm>
          <a:off x="0" y="1813624"/>
          <a:ext cx="5181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911188-E3DC-4DEC-9450-A52C3712794C}">
      <dsp:nvSpPr>
        <dsp:cNvPr id="0" name=""/>
        <dsp:cNvSpPr/>
      </dsp:nvSpPr>
      <dsp:spPr>
        <a:xfrm>
          <a:off x="219037" y="1976544"/>
          <a:ext cx="398249" cy="3982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CA9713-DDBE-4878-B9F3-515FAE7F4CEC}">
      <dsp:nvSpPr>
        <dsp:cNvPr id="0" name=""/>
        <dsp:cNvSpPr/>
      </dsp:nvSpPr>
      <dsp:spPr>
        <a:xfrm>
          <a:off x="836323" y="1813624"/>
          <a:ext cx="4345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Contribution to Industry wide view of FWA Impact</a:t>
          </a:r>
        </a:p>
      </dsp:txBody>
      <dsp:txXfrm>
        <a:off x="836323" y="1813624"/>
        <a:ext cx="4345276" cy="724089"/>
      </dsp:txXfrm>
    </dsp:sp>
    <dsp:sp modelId="{D721A4F7-03A0-45C1-868E-571160AE569C}">
      <dsp:nvSpPr>
        <dsp:cNvPr id="0" name=""/>
        <dsp:cNvSpPr/>
      </dsp:nvSpPr>
      <dsp:spPr>
        <a:xfrm>
          <a:off x="0" y="2718736"/>
          <a:ext cx="5181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68F1E8-0DF3-4892-B765-85006EE7A790}">
      <dsp:nvSpPr>
        <dsp:cNvPr id="0" name=""/>
        <dsp:cNvSpPr/>
      </dsp:nvSpPr>
      <dsp:spPr>
        <a:xfrm>
          <a:off x="219037" y="2881656"/>
          <a:ext cx="398249" cy="3982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1A9EFA-B1A1-4371-ABCD-E1D8023C1101}">
      <dsp:nvSpPr>
        <dsp:cNvPr id="0" name=""/>
        <dsp:cNvSpPr/>
      </dsp:nvSpPr>
      <dsp:spPr>
        <a:xfrm>
          <a:off x="836323" y="2718736"/>
          <a:ext cx="4345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Swifter action on proven fraud</a:t>
          </a:r>
        </a:p>
      </dsp:txBody>
      <dsp:txXfrm>
        <a:off x="836323" y="2718736"/>
        <a:ext cx="4345276" cy="724089"/>
      </dsp:txXfrm>
    </dsp:sp>
    <dsp:sp modelId="{73640060-ACFF-4110-AE94-BE0972F1159D}">
      <dsp:nvSpPr>
        <dsp:cNvPr id="0" name=""/>
        <dsp:cNvSpPr/>
      </dsp:nvSpPr>
      <dsp:spPr>
        <a:xfrm>
          <a:off x="0" y="3623848"/>
          <a:ext cx="5181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070203-B5BA-4D74-8D87-6E38F28AC8B6}">
      <dsp:nvSpPr>
        <dsp:cNvPr id="0" name=""/>
        <dsp:cNvSpPr/>
      </dsp:nvSpPr>
      <dsp:spPr>
        <a:xfrm>
          <a:off x="219037" y="3786768"/>
          <a:ext cx="398249" cy="3982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5FBC72-94DC-4FC3-8C33-0D4EBE9B8AFC}">
      <dsp:nvSpPr>
        <dsp:cNvPr id="0" name=""/>
        <dsp:cNvSpPr/>
      </dsp:nvSpPr>
      <dsp:spPr>
        <a:xfrm>
          <a:off x="836323" y="3623848"/>
          <a:ext cx="4345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36323" y="3623848"/>
        <a:ext cx="4345276" cy="724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6E261FE-B5F2-366A-5791-2B16378C3D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ABECEB-0C5C-E17A-9A1A-A59640BA8A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2135F-955F-4CEE-9388-979BB443F4E2}" type="datetimeFigureOut">
              <a:rPr lang="en-ZA" smtClean="0"/>
              <a:t>2025/08/27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222355-C75B-F02F-7D21-EBCD2CB6D4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2A8B54-B667-505C-10E8-F1B622F56E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18202-1866-4DF4-A105-9C0D6929A0F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4444426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9C5F8-FB12-4CDC-9316-390BA65E4AF5}" type="datetimeFigureOut">
              <a:rPr lang="en-ZA" smtClean="0"/>
              <a:t>2025/08/27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26607-6074-42C7-BF62-0B07057ABEF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8544809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26607-6074-42C7-BF62-0B07057ABEFF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30622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3200" b="1" kern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Instances of FWA did play a role in respect of the above, and the media frenzy created panic amongst GEMS members, as can be seen from some media reports on the next slide.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26607-6074-42C7-BF62-0B07057ABEFF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7340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670F9-65A4-4941-8557-E66407D5A2B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43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-up of a logo&#10;&#10;AI-generated content may be incorrect.">
            <a:extLst>
              <a:ext uri="{FF2B5EF4-FFF2-40B4-BE49-F238E27FC236}">
                <a16:creationId xmlns:a16="http://schemas.microsoft.com/office/drawing/2014/main" id="{22EBEAEC-6163-B207-E861-9C80ED03D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312531-D6D0-9D28-CADD-5744884C4A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06168"/>
            <a:ext cx="12192001" cy="26087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60EB2BE-E2B0-8ADB-16CA-9C2F5BFA0212}"/>
              </a:ext>
            </a:extLst>
          </p:cNvPr>
          <p:cNvSpPr txBox="1"/>
          <p:nvPr userDrawn="1"/>
        </p:nvSpPr>
        <p:spPr>
          <a:xfrm>
            <a:off x="190124" y="6626771"/>
            <a:ext cx="2661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</a:rPr>
              <a:t>GEMS is an </a:t>
            </a:r>
            <a:r>
              <a:rPr lang="en-US" sz="900" dirty="0" err="1">
                <a:solidFill>
                  <a:srgbClr val="FFFFFF"/>
                </a:solidFill>
              </a:rPr>
              <a:t>authorised</a:t>
            </a:r>
            <a:r>
              <a:rPr lang="en-US" sz="900" dirty="0">
                <a:solidFill>
                  <a:srgbClr val="FFFFFF"/>
                </a:solidFill>
              </a:rPr>
              <a:t> FSP (FSP No 52861)</a:t>
            </a:r>
            <a:endParaRPr lang="en-ZA" sz="900" dirty="0">
              <a:solidFill>
                <a:srgbClr val="FFFFFF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08426C-5603-8DB7-6AC4-4D730DF0B0F1}"/>
              </a:ext>
            </a:extLst>
          </p:cNvPr>
          <p:cNvSpPr txBox="1"/>
          <p:nvPr userDrawn="1"/>
        </p:nvSpPr>
        <p:spPr>
          <a:xfrm>
            <a:off x="9340157" y="6626771"/>
            <a:ext cx="2661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rgbClr val="FFFFFF"/>
                </a:solidFill>
              </a:rPr>
              <a:t>Working towards a healthier you</a:t>
            </a:r>
            <a:endParaRPr lang="en-ZA" sz="900" dirty="0">
              <a:solidFill>
                <a:srgbClr val="FFFFFF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AF3ABEE-7624-DF2E-D98C-4CCD23CC1D83}"/>
              </a:ext>
            </a:extLst>
          </p:cNvPr>
          <p:cNvSpPr/>
          <p:nvPr userDrawn="1"/>
        </p:nvSpPr>
        <p:spPr>
          <a:xfrm>
            <a:off x="3560618" y="3694395"/>
            <a:ext cx="5070764" cy="480291"/>
          </a:xfrm>
          <a:prstGeom prst="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14F780-259D-4DC6-92A1-AD7BA0F892A6}"/>
              </a:ext>
            </a:extLst>
          </p:cNvPr>
          <p:cNvSpPr/>
          <p:nvPr userDrawn="1"/>
        </p:nvSpPr>
        <p:spPr>
          <a:xfrm>
            <a:off x="3135746" y="4124284"/>
            <a:ext cx="5920508" cy="628223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399868-5DF2-C3E8-FAD4-E7820B93FF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035" y="3721922"/>
            <a:ext cx="4918364" cy="4252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53055C-123F-2605-A7BF-12E284058E6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27" y="4189931"/>
            <a:ext cx="5745018" cy="51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30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8895DBD1-3E68-0D89-DC1E-2EAFE41E7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779" y="515684"/>
            <a:ext cx="10659453" cy="8178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56A7873-D2A4-6323-172E-6DEAEFA457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3549" y="1492898"/>
            <a:ext cx="10551683" cy="4749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63435D-C226-CF3F-AC61-FFCBADD06CC5}"/>
              </a:ext>
            </a:extLst>
          </p:cNvPr>
          <p:cNvSpPr txBox="1"/>
          <p:nvPr userDrawn="1"/>
        </p:nvSpPr>
        <p:spPr>
          <a:xfrm>
            <a:off x="11331257" y="6510615"/>
            <a:ext cx="6251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257F270-A5AF-47DF-9DB6-3B3C79BB337C}" type="slidenum">
              <a:rPr lang="en-GB" sz="1100" smtClean="0">
                <a:solidFill>
                  <a:schemeClr val="bg1"/>
                </a:solidFill>
              </a:rPr>
              <a:t>‹#›</a:t>
            </a:fld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250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0733144" y="6353487"/>
            <a:ext cx="664815" cy="151484"/>
          </a:xfrm>
        </p:spPr>
        <p:txBody>
          <a:bodyPr lIns="0" tIns="0" rIns="0" bIns="0"/>
          <a:lstStyle>
            <a:lvl1pPr algn="ctr">
              <a:defRPr sz="984">
                <a:solidFill>
                  <a:srgbClr val="0E4D8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B6F15528-21DE-4FAA-801E-634DDDAF4B2B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66AB24E8-D948-D6AC-AFF9-F5E7FBE9B89D}"/>
              </a:ext>
            </a:extLst>
          </p:cNvPr>
          <p:cNvSpPr/>
          <p:nvPr userDrawn="1"/>
        </p:nvSpPr>
        <p:spPr>
          <a:xfrm>
            <a:off x="0" y="0"/>
            <a:ext cx="12192000" cy="1455539"/>
          </a:xfrm>
          <a:custGeom>
            <a:avLst/>
            <a:gdLst/>
            <a:ahLst/>
            <a:cxnLst/>
            <a:rect l="l" t="t" r="r" b="b"/>
            <a:pathLst>
              <a:path w="13004800" h="2070100">
                <a:moveTo>
                  <a:pt x="13004800" y="0"/>
                </a:moveTo>
                <a:lnTo>
                  <a:pt x="0" y="0"/>
                </a:lnTo>
                <a:lnTo>
                  <a:pt x="0" y="2070100"/>
                </a:lnTo>
                <a:lnTo>
                  <a:pt x="13004800" y="2070100"/>
                </a:lnTo>
                <a:lnTo>
                  <a:pt x="13004800" y="0"/>
                </a:lnTo>
                <a:close/>
              </a:path>
            </a:pathLst>
          </a:custGeom>
          <a:solidFill>
            <a:srgbClr val="F3F6FA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4733BED6-DE23-DE62-0367-79B62653E542}"/>
              </a:ext>
            </a:extLst>
          </p:cNvPr>
          <p:cNvSpPr/>
          <p:nvPr userDrawn="1"/>
        </p:nvSpPr>
        <p:spPr>
          <a:xfrm>
            <a:off x="10832189" y="6270590"/>
            <a:ext cx="466725" cy="350044"/>
          </a:xfrm>
          <a:custGeom>
            <a:avLst/>
            <a:gdLst/>
            <a:ahLst/>
            <a:cxnLst/>
            <a:rect l="l" t="t" r="r" b="b"/>
            <a:pathLst>
              <a:path w="497840" h="497840">
                <a:moveTo>
                  <a:pt x="248907" y="0"/>
                </a:moveTo>
                <a:lnTo>
                  <a:pt x="0" y="248907"/>
                </a:lnTo>
                <a:lnTo>
                  <a:pt x="248894" y="497801"/>
                </a:lnTo>
                <a:lnTo>
                  <a:pt x="497801" y="248894"/>
                </a:lnTo>
                <a:lnTo>
                  <a:pt x="248907" y="0"/>
                </a:lnTo>
                <a:close/>
              </a:path>
            </a:pathLst>
          </a:custGeom>
          <a:ln w="10655">
            <a:solidFill>
              <a:srgbClr val="004B84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0F114245-B52F-8A62-12CE-D9C891E9CD4D}"/>
              </a:ext>
            </a:extLst>
          </p:cNvPr>
          <p:cNvSpPr/>
          <p:nvPr userDrawn="1"/>
        </p:nvSpPr>
        <p:spPr>
          <a:xfrm>
            <a:off x="0" y="6449604"/>
            <a:ext cx="10703719" cy="7590"/>
          </a:xfrm>
          <a:custGeom>
            <a:avLst/>
            <a:gdLst/>
            <a:ahLst/>
            <a:cxnLst/>
            <a:rect l="l" t="t" r="r" b="b"/>
            <a:pathLst>
              <a:path w="11417300" h="10795">
                <a:moveTo>
                  <a:pt x="11417293" y="0"/>
                </a:moveTo>
                <a:lnTo>
                  <a:pt x="0" y="0"/>
                </a:lnTo>
                <a:lnTo>
                  <a:pt x="0" y="10655"/>
                </a:lnTo>
                <a:lnTo>
                  <a:pt x="11417293" y="10655"/>
                </a:lnTo>
                <a:lnTo>
                  <a:pt x="11417293" y="0"/>
                </a:lnTo>
                <a:close/>
              </a:path>
            </a:pathLst>
          </a:custGeom>
          <a:solidFill>
            <a:srgbClr val="004B84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C98C5EF-F3D4-F605-B5C4-966385DB87D1}"/>
              </a:ext>
            </a:extLst>
          </p:cNvPr>
          <p:cNvSpPr/>
          <p:nvPr userDrawn="1"/>
        </p:nvSpPr>
        <p:spPr>
          <a:xfrm>
            <a:off x="11423966" y="6449604"/>
            <a:ext cx="768548" cy="7590"/>
          </a:xfrm>
          <a:custGeom>
            <a:avLst/>
            <a:gdLst/>
            <a:ahLst/>
            <a:cxnLst/>
            <a:rect l="l" t="t" r="r" b="b"/>
            <a:pathLst>
              <a:path w="819784" h="10795">
                <a:moveTo>
                  <a:pt x="819236" y="0"/>
                </a:moveTo>
                <a:lnTo>
                  <a:pt x="0" y="0"/>
                </a:lnTo>
                <a:lnTo>
                  <a:pt x="0" y="10655"/>
                </a:lnTo>
                <a:lnTo>
                  <a:pt x="819236" y="10655"/>
                </a:lnTo>
                <a:lnTo>
                  <a:pt x="819236" y="0"/>
                </a:lnTo>
                <a:close/>
              </a:path>
            </a:pathLst>
          </a:custGeom>
          <a:solidFill>
            <a:srgbClr val="004B84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grpSp>
        <p:nvGrpSpPr>
          <p:cNvPr id="11" name="object 7">
            <a:extLst>
              <a:ext uri="{FF2B5EF4-FFF2-40B4-BE49-F238E27FC236}">
                <a16:creationId xmlns:a16="http://schemas.microsoft.com/office/drawing/2014/main" id="{AE0A58C5-5536-C79C-C39D-4CB21308BBB2}"/>
              </a:ext>
            </a:extLst>
          </p:cNvPr>
          <p:cNvGrpSpPr/>
          <p:nvPr userDrawn="1"/>
        </p:nvGrpSpPr>
        <p:grpSpPr>
          <a:xfrm>
            <a:off x="0" y="6704231"/>
            <a:ext cx="12192000" cy="154037"/>
            <a:chOff x="0" y="9534906"/>
            <a:chExt cx="13004800" cy="219075"/>
          </a:xfrm>
        </p:grpSpPr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7C7DA32B-8A75-982F-E6A6-590543A4AF29}"/>
                </a:ext>
              </a:extLst>
            </p:cNvPr>
            <p:cNvSpPr/>
            <p:nvPr/>
          </p:nvSpPr>
          <p:spPr>
            <a:xfrm>
              <a:off x="0" y="9534906"/>
              <a:ext cx="1522730" cy="219075"/>
            </a:xfrm>
            <a:custGeom>
              <a:avLst/>
              <a:gdLst/>
              <a:ahLst/>
              <a:cxnLst/>
              <a:rect l="l" t="t" r="r" b="b"/>
              <a:pathLst>
                <a:path w="1522730" h="219075">
                  <a:moveTo>
                    <a:pt x="1522730" y="0"/>
                  </a:moveTo>
                  <a:lnTo>
                    <a:pt x="0" y="0"/>
                  </a:lnTo>
                  <a:lnTo>
                    <a:pt x="0" y="218694"/>
                  </a:lnTo>
                  <a:lnTo>
                    <a:pt x="1522730" y="218694"/>
                  </a:lnTo>
                  <a:lnTo>
                    <a:pt x="1522730" y="0"/>
                  </a:lnTo>
                  <a:close/>
                </a:path>
              </a:pathLst>
            </a:custGeom>
            <a:solidFill>
              <a:srgbClr val="0E4D82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13" name="object 9">
              <a:extLst>
                <a:ext uri="{FF2B5EF4-FFF2-40B4-BE49-F238E27FC236}">
                  <a16:creationId xmlns:a16="http://schemas.microsoft.com/office/drawing/2014/main" id="{2681ED2A-7088-0056-E1C1-198B964326E7}"/>
                </a:ext>
              </a:extLst>
            </p:cNvPr>
            <p:cNvSpPr/>
            <p:nvPr/>
          </p:nvSpPr>
          <p:spPr>
            <a:xfrm>
              <a:off x="1522730" y="9534906"/>
              <a:ext cx="1229995" cy="219075"/>
            </a:xfrm>
            <a:custGeom>
              <a:avLst/>
              <a:gdLst/>
              <a:ahLst/>
              <a:cxnLst/>
              <a:rect l="l" t="t" r="r" b="b"/>
              <a:pathLst>
                <a:path w="1229995" h="219075">
                  <a:moveTo>
                    <a:pt x="1229537" y="0"/>
                  </a:moveTo>
                  <a:lnTo>
                    <a:pt x="0" y="0"/>
                  </a:lnTo>
                  <a:lnTo>
                    <a:pt x="0" y="218694"/>
                  </a:lnTo>
                  <a:lnTo>
                    <a:pt x="1229537" y="218694"/>
                  </a:lnTo>
                  <a:lnTo>
                    <a:pt x="1229537" y="0"/>
                  </a:lnTo>
                  <a:close/>
                </a:path>
              </a:pathLst>
            </a:custGeom>
            <a:solidFill>
              <a:srgbClr val="1076BB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C112AB3A-BC10-6565-341A-F433790DB6E3}"/>
                </a:ext>
              </a:extLst>
            </p:cNvPr>
            <p:cNvSpPr/>
            <p:nvPr/>
          </p:nvSpPr>
          <p:spPr>
            <a:xfrm>
              <a:off x="2752267" y="9534906"/>
              <a:ext cx="1229995" cy="219075"/>
            </a:xfrm>
            <a:custGeom>
              <a:avLst/>
              <a:gdLst/>
              <a:ahLst/>
              <a:cxnLst/>
              <a:rect l="l" t="t" r="r" b="b"/>
              <a:pathLst>
                <a:path w="1229995" h="219075">
                  <a:moveTo>
                    <a:pt x="1229550" y="0"/>
                  </a:moveTo>
                  <a:lnTo>
                    <a:pt x="0" y="0"/>
                  </a:lnTo>
                  <a:lnTo>
                    <a:pt x="0" y="218694"/>
                  </a:lnTo>
                  <a:lnTo>
                    <a:pt x="1229550" y="218694"/>
                  </a:lnTo>
                  <a:lnTo>
                    <a:pt x="1229550" y="0"/>
                  </a:lnTo>
                  <a:close/>
                </a:path>
              </a:pathLst>
            </a:custGeom>
            <a:solidFill>
              <a:srgbClr val="1BA44A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15" name="object 11">
              <a:extLst>
                <a:ext uri="{FF2B5EF4-FFF2-40B4-BE49-F238E27FC236}">
                  <a16:creationId xmlns:a16="http://schemas.microsoft.com/office/drawing/2014/main" id="{0818C3A8-3A8C-E5A3-C509-C9118771633D}"/>
                </a:ext>
              </a:extLst>
            </p:cNvPr>
            <p:cNvSpPr/>
            <p:nvPr/>
          </p:nvSpPr>
          <p:spPr>
            <a:xfrm>
              <a:off x="3981818" y="9534906"/>
              <a:ext cx="1229995" cy="219075"/>
            </a:xfrm>
            <a:custGeom>
              <a:avLst/>
              <a:gdLst/>
              <a:ahLst/>
              <a:cxnLst/>
              <a:rect l="l" t="t" r="r" b="b"/>
              <a:pathLst>
                <a:path w="1229995" h="219075">
                  <a:moveTo>
                    <a:pt x="1229550" y="0"/>
                  </a:moveTo>
                  <a:lnTo>
                    <a:pt x="0" y="0"/>
                  </a:lnTo>
                  <a:lnTo>
                    <a:pt x="0" y="218694"/>
                  </a:lnTo>
                  <a:lnTo>
                    <a:pt x="1229550" y="218694"/>
                  </a:lnTo>
                  <a:lnTo>
                    <a:pt x="1229550" y="0"/>
                  </a:lnTo>
                  <a:close/>
                </a:path>
              </a:pathLst>
            </a:custGeom>
            <a:solidFill>
              <a:srgbClr val="026735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16" name="object 12">
              <a:extLst>
                <a:ext uri="{FF2B5EF4-FFF2-40B4-BE49-F238E27FC236}">
                  <a16:creationId xmlns:a16="http://schemas.microsoft.com/office/drawing/2014/main" id="{15F6FD1C-125D-4451-F9CF-04C891105DF1}"/>
                </a:ext>
              </a:extLst>
            </p:cNvPr>
            <p:cNvSpPr/>
            <p:nvPr/>
          </p:nvSpPr>
          <p:spPr>
            <a:xfrm>
              <a:off x="5211355" y="9534906"/>
              <a:ext cx="1229995" cy="219075"/>
            </a:xfrm>
            <a:custGeom>
              <a:avLst/>
              <a:gdLst/>
              <a:ahLst/>
              <a:cxnLst/>
              <a:rect l="l" t="t" r="r" b="b"/>
              <a:pathLst>
                <a:path w="1229995" h="219075">
                  <a:moveTo>
                    <a:pt x="1229537" y="0"/>
                  </a:moveTo>
                  <a:lnTo>
                    <a:pt x="0" y="0"/>
                  </a:lnTo>
                  <a:lnTo>
                    <a:pt x="0" y="218694"/>
                  </a:lnTo>
                  <a:lnTo>
                    <a:pt x="1229537" y="218694"/>
                  </a:lnTo>
                  <a:lnTo>
                    <a:pt x="1229537" y="0"/>
                  </a:lnTo>
                  <a:close/>
                </a:path>
              </a:pathLst>
            </a:custGeom>
            <a:solidFill>
              <a:srgbClr val="F5AC20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17" name="object 13">
              <a:extLst>
                <a:ext uri="{FF2B5EF4-FFF2-40B4-BE49-F238E27FC236}">
                  <a16:creationId xmlns:a16="http://schemas.microsoft.com/office/drawing/2014/main" id="{85FC099B-79F5-B280-EC03-4F75CE09889B}"/>
                </a:ext>
              </a:extLst>
            </p:cNvPr>
            <p:cNvSpPr/>
            <p:nvPr/>
          </p:nvSpPr>
          <p:spPr>
            <a:xfrm>
              <a:off x="6440894" y="9534906"/>
              <a:ext cx="1229995" cy="219075"/>
            </a:xfrm>
            <a:custGeom>
              <a:avLst/>
              <a:gdLst/>
              <a:ahLst/>
              <a:cxnLst/>
              <a:rect l="l" t="t" r="r" b="b"/>
              <a:pathLst>
                <a:path w="1229995" h="219075">
                  <a:moveTo>
                    <a:pt x="1229550" y="0"/>
                  </a:moveTo>
                  <a:lnTo>
                    <a:pt x="0" y="0"/>
                  </a:lnTo>
                  <a:lnTo>
                    <a:pt x="0" y="218694"/>
                  </a:lnTo>
                  <a:lnTo>
                    <a:pt x="1229550" y="218694"/>
                  </a:lnTo>
                  <a:lnTo>
                    <a:pt x="1229550" y="0"/>
                  </a:lnTo>
                  <a:close/>
                </a:path>
              </a:pathLst>
            </a:custGeom>
            <a:solidFill>
              <a:srgbClr val="D17B28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18" name="object 14">
              <a:extLst>
                <a:ext uri="{FF2B5EF4-FFF2-40B4-BE49-F238E27FC236}">
                  <a16:creationId xmlns:a16="http://schemas.microsoft.com/office/drawing/2014/main" id="{7A59F93E-2C7C-7EA9-7C0D-1CEF98BF3FB3}"/>
                </a:ext>
              </a:extLst>
            </p:cNvPr>
            <p:cNvSpPr/>
            <p:nvPr/>
          </p:nvSpPr>
          <p:spPr>
            <a:xfrm>
              <a:off x="7670444" y="9534906"/>
              <a:ext cx="1229995" cy="219075"/>
            </a:xfrm>
            <a:custGeom>
              <a:avLst/>
              <a:gdLst/>
              <a:ahLst/>
              <a:cxnLst/>
              <a:rect l="l" t="t" r="r" b="b"/>
              <a:pathLst>
                <a:path w="1229995" h="219075">
                  <a:moveTo>
                    <a:pt x="1229550" y="0"/>
                  </a:moveTo>
                  <a:lnTo>
                    <a:pt x="0" y="0"/>
                  </a:lnTo>
                  <a:lnTo>
                    <a:pt x="0" y="218694"/>
                  </a:lnTo>
                  <a:lnTo>
                    <a:pt x="1229550" y="218694"/>
                  </a:lnTo>
                  <a:lnTo>
                    <a:pt x="1229550" y="0"/>
                  </a:lnTo>
                  <a:close/>
                </a:path>
              </a:pathLst>
            </a:custGeom>
            <a:solidFill>
              <a:srgbClr val="D91F28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19" name="object 15">
              <a:extLst>
                <a:ext uri="{FF2B5EF4-FFF2-40B4-BE49-F238E27FC236}">
                  <a16:creationId xmlns:a16="http://schemas.microsoft.com/office/drawing/2014/main" id="{9864A5E3-BFA0-2B8A-FCF5-704C4219EC89}"/>
                </a:ext>
              </a:extLst>
            </p:cNvPr>
            <p:cNvSpPr/>
            <p:nvPr/>
          </p:nvSpPr>
          <p:spPr>
            <a:xfrm>
              <a:off x="8899994" y="9534906"/>
              <a:ext cx="1229995" cy="219075"/>
            </a:xfrm>
            <a:custGeom>
              <a:avLst/>
              <a:gdLst/>
              <a:ahLst/>
              <a:cxnLst/>
              <a:rect l="l" t="t" r="r" b="b"/>
              <a:pathLst>
                <a:path w="1229995" h="219075">
                  <a:moveTo>
                    <a:pt x="1229550" y="0"/>
                  </a:moveTo>
                  <a:lnTo>
                    <a:pt x="0" y="0"/>
                  </a:lnTo>
                  <a:lnTo>
                    <a:pt x="0" y="218694"/>
                  </a:lnTo>
                  <a:lnTo>
                    <a:pt x="1229550" y="218694"/>
                  </a:lnTo>
                  <a:lnTo>
                    <a:pt x="1229550" y="0"/>
                  </a:lnTo>
                  <a:close/>
                </a:path>
              </a:pathLst>
            </a:custGeom>
            <a:solidFill>
              <a:srgbClr val="AE2225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20" name="object 16">
              <a:extLst>
                <a:ext uri="{FF2B5EF4-FFF2-40B4-BE49-F238E27FC236}">
                  <a16:creationId xmlns:a16="http://schemas.microsoft.com/office/drawing/2014/main" id="{07A85A3C-9303-285C-17B6-39E3EF4FC888}"/>
                </a:ext>
              </a:extLst>
            </p:cNvPr>
            <p:cNvSpPr/>
            <p:nvPr/>
          </p:nvSpPr>
          <p:spPr>
            <a:xfrm>
              <a:off x="10129545" y="9534906"/>
              <a:ext cx="1229995" cy="219075"/>
            </a:xfrm>
            <a:custGeom>
              <a:avLst/>
              <a:gdLst/>
              <a:ahLst/>
              <a:cxnLst/>
              <a:rect l="l" t="t" r="r" b="b"/>
              <a:pathLst>
                <a:path w="1229995" h="219075">
                  <a:moveTo>
                    <a:pt x="1229537" y="0"/>
                  </a:moveTo>
                  <a:lnTo>
                    <a:pt x="0" y="0"/>
                  </a:lnTo>
                  <a:lnTo>
                    <a:pt x="0" y="218694"/>
                  </a:lnTo>
                  <a:lnTo>
                    <a:pt x="1229537" y="218694"/>
                  </a:lnTo>
                  <a:lnTo>
                    <a:pt x="1229537" y="0"/>
                  </a:lnTo>
                  <a:close/>
                </a:path>
              </a:pathLst>
            </a:custGeom>
            <a:solidFill>
              <a:srgbClr val="10B0A1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21" name="object 17">
              <a:extLst>
                <a:ext uri="{FF2B5EF4-FFF2-40B4-BE49-F238E27FC236}">
                  <a16:creationId xmlns:a16="http://schemas.microsoft.com/office/drawing/2014/main" id="{65B19A28-6D5A-9E52-FD46-7EEF611BCE99}"/>
                </a:ext>
              </a:extLst>
            </p:cNvPr>
            <p:cNvSpPr/>
            <p:nvPr/>
          </p:nvSpPr>
          <p:spPr>
            <a:xfrm>
              <a:off x="11359070" y="9534906"/>
              <a:ext cx="1645920" cy="219075"/>
            </a:xfrm>
            <a:custGeom>
              <a:avLst/>
              <a:gdLst/>
              <a:ahLst/>
              <a:cxnLst/>
              <a:rect l="l" t="t" r="r" b="b"/>
              <a:pathLst>
                <a:path w="1645919" h="219075">
                  <a:moveTo>
                    <a:pt x="1645729" y="0"/>
                  </a:moveTo>
                  <a:lnTo>
                    <a:pt x="0" y="0"/>
                  </a:lnTo>
                  <a:lnTo>
                    <a:pt x="0" y="218694"/>
                  </a:lnTo>
                  <a:lnTo>
                    <a:pt x="1645729" y="218694"/>
                  </a:lnTo>
                  <a:lnTo>
                    <a:pt x="1645729" y="0"/>
                  </a:lnTo>
                  <a:close/>
                </a:path>
              </a:pathLst>
            </a:custGeom>
            <a:solidFill>
              <a:srgbClr val="077E81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</p:grpSp>
      <p:pic>
        <p:nvPicPr>
          <p:cNvPr id="23" name="object 19">
            <a:extLst>
              <a:ext uri="{FF2B5EF4-FFF2-40B4-BE49-F238E27FC236}">
                <a16:creationId xmlns:a16="http://schemas.microsoft.com/office/drawing/2014/main" id="{C7CAC277-C6B2-1DB5-9BFE-98EB64BA7210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2638" cy="1302850"/>
          </a:xfrm>
          <a:prstGeom prst="rect">
            <a:avLst/>
          </a:prstGeom>
        </p:spPr>
      </p:pic>
      <p:sp>
        <p:nvSpPr>
          <p:cNvPr id="25" name="Holder 3">
            <a:extLst>
              <a:ext uri="{FF2B5EF4-FFF2-40B4-BE49-F238E27FC236}">
                <a16:creationId xmlns:a16="http://schemas.microsoft.com/office/drawing/2014/main" id="{ECF4BA96-B00E-3BC9-DE99-C2EAD202859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11197" y="1745722"/>
            <a:ext cx="10454283" cy="216341"/>
          </a:xfrm>
        </p:spPr>
        <p:txBody>
          <a:bodyPr lIns="0" tIns="0" rIns="0" bIns="0"/>
          <a:lstStyle>
            <a:lvl1pPr>
              <a:defRPr sz="1406" b="0" i="0">
                <a:solidFill>
                  <a:schemeClr val="tx1"/>
                </a:solidFill>
                <a:latin typeface="Helvetica Neue Thin"/>
                <a:cs typeface="Helvetica Neue Thin"/>
              </a:defRPr>
            </a:lvl1pPr>
          </a:lstStyle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25724" y="367185"/>
            <a:ext cx="4326136" cy="519373"/>
          </a:xfrm>
        </p:spPr>
        <p:txBody>
          <a:bodyPr lIns="0" tIns="0" rIns="0" bIns="0"/>
          <a:lstStyle>
            <a:lvl1pPr>
              <a:defRPr sz="3375" b="0" i="0">
                <a:solidFill>
                  <a:srgbClr val="006A3D"/>
                </a:solidFill>
                <a:latin typeface="Helvetica Neue Medium"/>
                <a:cs typeface="Helvetica Neue Medium"/>
              </a:defRPr>
            </a:lvl1pPr>
          </a:lstStyle>
          <a:p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807ACF-F148-36B7-60A9-74895DB090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60688" y="294640"/>
            <a:ext cx="1755702" cy="75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5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people in a hexagon shape&#10;&#10;AI-generated content may be incorrect.">
            <a:extLst>
              <a:ext uri="{FF2B5EF4-FFF2-40B4-BE49-F238E27FC236}">
                <a16:creationId xmlns:a16="http://schemas.microsoft.com/office/drawing/2014/main" id="{9EC59D03-CEB1-D6D2-57F7-E78EAB2E02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9039"/>
            <a:ext cx="12192002" cy="6867039"/>
          </a:xfrm>
          <a:prstGeom prst="rect">
            <a:avLst/>
          </a:prstGeom>
        </p:spPr>
      </p:pic>
      <p:pic>
        <p:nvPicPr>
          <p:cNvPr id="25" name="Picture 24" descr="A screenshot of a white background&#10;&#10;AI-generated content may be incorrect.">
            <a:extLst>
              <a:ext uri="{FF2B5EF4-FFF2-40B4-BE49-F238E27FC236}">
                <a16:creationId xmlns:a16="http://schemas.microsoft.com/office/drawing/2014/main" id="{BE645CE9-CF0D-E820-A6EB-F0FD0759F3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8" r="32580" b="29910"/>
          <a:stretch>
            <a:fillRect/>
          </a:stretch>
        </p:blipFill>
        <p:spPr>
          <a:xfrm>
            <a:off x="0" y="-9039"/>
            <a:ext cx="8219872" cy="357726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57DB2F9-9284-969D-2610-B4DBF6C016F4}"/>
              </a:ext>
            </a:extLst>
          </p:cNvPr>
          <p:cNvSpPr/>
          <p:nvPr userDrawn="1"/>
        </p:nvSpPr>
        <p:spPr>
          <a:xfrm>
            <a:off x="4834647" y="-9039"/>
            <a:ext cx="2976664" cy="5798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5E633CE-6FD8-C3F4-915C-5A63A3DEFE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06168"/>
            <a:ext cx="12192001" cy="2608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5DAEBC-8944-5091-DF00-265C52472CD2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764495" y="1355464"/>
            <a:ext cx="5331504" cy="2387600"/>
          </a:xfrm>
        </p:spPr>
        <p:txBody>
          <a:bodyPr anchor="ctr">
            <a:normAutofit/>
          </a:bodyPr>
          <a:lstStyle>
            <a:lvl1pPr algn="ctr">
              <a:defRPr sz="5400" cap="all" spc="300" baseline="0"/>
            </a:lvl1pPr>
          </a:lstStyle>
          <a:p>
            <a:r>
              <a:rPr lang="en-US" dirty="0"/>
              <a:t>ADD NAME HERE</a:t>
            </a:r>
            <a:endParaRPr lang="en-ZA" dirty="0"/>
          </a:p>
        </p:txBody>
      </p:sp>
      <p:pic>
        <p:nvPicPr>
          <p:cNvPr id="15" name="Picture 14" descr="A black rectangle with a white rectangle in the middle&#10;&#10;Description automatically generated">
            <a:extLst>
              <a:ext uri="{FF2B5EF4-FFF2-40B4-BE49-F238E27FC236}">
                <a16:creationId xmlns:a16="http://schemas.microsoft.com/office/drawing/2014/main" id="{8289D8D3-0EED-E6CC-7624-A3A0B19622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20"/>
          <a:stretch/>
        </p:blipFill>
        <p:spPr>
          <a:xfrm flipH="1">
            <a:off x="0" y="3216094"/>
            <a:ext cx="7603406" cy="247706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84A75A5-2C80-0FE9-7939-071CF0D421F2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764495" y="3932393"/>
            <a:ext cx="5331505" cy="10160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topic here</a:t>
            </a:r>
            <a:endParaRPr lang="en-ZA" dirty="0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72EB8418-0067-C461-ED3C-B4A6EF9ADC7A}"/>
              </a:ext>
            </a:extLst>
          </p:cNvPr>
          <p:cNvSpPr/>
          <p:nvPr userDrawn="1"/>
        </p:nvSpPr>
        <p:spPr>
          <a:xfrm>
            <a:off x="6956076" y="1262993"/>
            <a:ext cx="4202546" cy="3629891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29AC11C-6862-7993-37D4-0752A3ECFAA9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7042938" y="1355464"/>
            <a:ext cx="4014549" cy="3451302"/>
          </a:xfrm>
          <a:prstGeom prst="hexagon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82282C-6684-EA9D-E0C9-A4F75BD8F76A}"/>
              </a:ext>
            </a:extLst>
          </p:cNvPr>
          <p:cNvSpPr txBox="1"/>
          <p:nvPr userDrawn="1"/>
        </p:nvSpPr>
        <p:spPr>
          <a:xfrm>
            <a:off x="190124" y="6626771"/>
            <a:ext cx="2661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</a:rPr>
              <a:t>GEMS is an </a:t>
            </a:r>
            <a:r>
              <a:rPr lang="en-US" sz="900" dirty="0" err="1">
                <a:solidFill>
                  <a:srgbClr val="FFFFFF"/>
                </a:solidFill>
              </a:rPr>
              <a:t>authorised</a:t>
            </a:r>
            <a:r>
              <a:rPr lang="en-US" sz="900" dirty="0">
                <a:solidFill>
                  <a:srgbClr val="FFFFFF"/>
                </a:solidFill>
              </a:rPr>
              <a:t> FSP (FSP No 52861)</a:t>
            </a:r>
            <a:endParaRPr lang="en-ZA" sz="900" dirty="0">
              <a:solidFill>
                <a:srgbClr val="FFFFFF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C17C78-E358-9443-ABF1-1B220EE746F1}"/>
              </a:ext>
            </a:extLst>
          </p:cNvPr>
          <p:cNvSpPr txBox="1"/>
          <p:nvPr userDrawn="1"/>
        </p:nvSpPr>
        <p:spPr>
          <a:xfrm>
            <a:off x="9340157" y="6626771"/>
            <a:ext cx="2661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rgbClr val="FFFFFF"/>
                </a:solidFill>
              </a:rPr>
              <a:t>Working towards a healthier you</a:t>
            </a:r>
            <a:endParaRPr lang="en-ZA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283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eople in a hexagon shape&#10;&#10;AI-generated content may be incorrect.">
            <a:extLst>
              <a:ext uri="{FF2B5EF4-FFF2-40B4-BE49-F238E27FC236}">
                <a16:creationId xmlns:a16="http://schemas.microsoft.com/office/drawing/2014/main" id="{559540F4-AAC1-A1A5-7E57-390EA0F1AF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17DFAF-7CF3-E4D7-F70B-A70ED7E93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42" y="365125"/>
            <a:ext cx="9687128" cy="734101"/>
          </a:xfrm>
        </p:spPr>
        <p:txBody>
          <a:bodyPr>
            <a:normAutofit/>
          </a:bodyPr>
          <a:lstStyle>
            <a:lvl1pPr>
              <a:defRPr sz="3600" cap="all" spc="300" baseline="0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C7E30-99CB-1172-FA75-E1248378F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642" y="1371599"/>
            <a:ext cx="10515600" cy="42887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pic>
        <p:nvPicPr>
          <p:cNvPr id="8" name="Picture 7" descr="A black rectangle with a white rectangle in the middle&#10;&#10;Description automatically generated">
            <a:extLst>
              <a:ext uri="{FF2B5EF4-FFF2-40B4-BE49-F238E27FC236}">
                <a16:creationId xmlns:a16="http://schemas.microsoft.com/office/drawing/2014/main" id="{440BF2F9-6CFE-995A-5743-8E97D6EE7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99"/>
          <a:stretch/>
        </p:blipFill>
        <p:spPr>
          <a:xfrm flipH="1">
            <a:off x="-1" y="5870039"/>
            <a:ext cx="1780097" cy="6138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0C03B8-CC8C-11C8-A92E-F19CFECE0155}"/>
              </a:ext>
            </a:extLst>
          </p:cNvPr>
          <p:cNvSpPr txBox="1"/>
          <p:nvPr userDrawn="1"/>
        </p:nvSpPr>
        <p:spPr>
          <a:xfrm>
            <a:off x="396006" y="5983060"/>
            <a:ext cx="70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E9341DE-8B27-4472-BECC-55C285568EFA}" type="slidenum">
              <a:rPr lang="en-US" spc="300" smtClean="0"/>
              <a:t>‹#›</a:t>
            </a:fld>
            <a:endParaRPr lang="en-ZA" spc="3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2899F7-0135-08C7-9EB9-EF53A7C1FB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06168"/>
            <a:ext cx="12192001" cy="2608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E1951D7-DE1D-130B-949D-DBD5A201FC1D}"/>
              </a:ext>
            </a:extLst>
          </p:cNvPr>
          <p:cNvSpPr txBox="1"/>
          <p:nvPr userDrawn="1"/>
        </p:nvSpPr>
        <p:spPr>
          <a:xfrm>
            <a:off x="190124" y="6626771"/>
            <a:ext cx="2661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</a:rPr>
              <a:t>GEMS is an </a:t>
            </a:r>
            <a:r>
              <a:rPr lang="en-US" sz="900" dirty="0" err="1">
                <a:solidFill>
                  <a:srgbClr val="FFFFFF"/>
                </a:solidFill>
              </a:rPr>
              <a:t>authorised</a:t>
            </a:r>
            <a:r>
              <a:rPr lang="en-US" sz="900" dirty="0">
                <a:solidFill>
                  <a:srgbClr val="FFFFFF"/>
                </a:solidFill>
              </a:rPr>
              <a:t> FSP (FSP No 52861)</a:t>
            </a:r>
            <a:endParaRPr lang="en-ZA" sz="900" dirty="0">
              <a:solidFill>
                <a:srgbClr val="FFFF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8B6EEC-4E14-FA78-B62D-8E117687FA52}"/>
              </a:ext>
            </a:extLst>
          </p:cNvPr>
          <p:cNvSpPr txBox="1"/>
          <p:nvPr userDrawn="1"/>
        </p:nvSpPr>
        <p:spPr>
          <a:xfrm>
            <a:off x="9340157" y="6626771"/>
            <a:ext cx="2661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rgbClr val="FFFFFF"/>
                </a:solidFill>
              </a:rPr>
              <a:t>Working towards a healthier you</a:t>
            </a:r>
            <a:endParaRPr lang="en-ZA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18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group of people in a hexagon shape&#10;&#10;AI-generated content may be incorrect.">
            <a:extLst>
              <a:ext uri="{FF2B5EF4-FFF2-40B4-BE49-F238E27FC236}">
                <a16:creationId xmlns:a16="http://schemas.microsoft.com/office/drawing/2014/main" id="{0BA69D69-45FD-B0C2-CC52-4EFD954663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9039"/>
            <a:ext cx="12192002" cy="6867039"/>
          </a:xfrm>
          <a:prstGeom prst="rect">
            <a:avLst/>
          </a:prstGeom>
        </p:spPr>
      </p:pic>
      <p:pic>
        <p:nvPicPr>
          <p:cNvPr id="16" name="Picture 15" descr="A screenshot of a white background&#10;&#10;AI-generated content may be incorrect.">
            <a:extLst>
              <a:ext uri="{FF2B5EF4-FFF2-40B4-BE49-F238E27FC236}">
                <a16:creationId xmlns:a16="http://schemas.microsoft.com/office/drawing/2014/main" id="{B1748CEB-390D-80B8-2EE0-137E8A7802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8" r="32580" b="29910"/>
          <a:stretch>
            <a:fillRect/>
          </a:stretch>
        </p:blipFill>
        <p:spPr>
          <a:xfrm>
            <a:off x="0" y="-9039"/>
            <a:ext cx="8219872" cy="357726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AB707A4-1D8B-1D6E-0789-81C8E19450BD}"/>
              </a:ext>
            </a:extLst>
          </p:cNvPr>
          <p:cNvSpPr/>
          <p:nvPr userDrawn="1"/>
        </p:nvSpPr>
        <p:spPr>
          <a:xfrm>
            <a:off x="4834647" y="-9039"/>
            <a:ext cx="2976664" cy="5798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1768A3-D868-7DE0-F2AF-E9F4A6E648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363207"/>
          </a:xfrm>
        </p:spPr>
        <p:txBody>
          <a:bodyPr anchor="b">
            <a:normAutofit/>
          </a:bodyPr>
          <a:lstStyle>
            <a:lvl1pPr algn="ctr">
              <a:defRPr sz="5400" cap="all" spc="300" baseline="0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A7D14-390D-97CA-19A4-62A0F52A4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1597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AFCA74-016B-119B-1296-1CC9EDABE9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06168"/>
            <a:ext cx="12192001" cy="2608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7B9B8E8-0B4E-473D-619C-15DC0FEF7162}"/>
              </a:ext>
            </a:extLst>
          </p:cNvPr>
          <p:cNvSpPr txBox="1"/>
          <p:nvPr userDrawn="1"/>
        </p:nvSpPr>
        <p:spPr>
          <a:xfrm>
            <a:off x="190124" y="6626771"/>
            <a:ext cx="2661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</a:rPr>
              <a:t>GEMS is an </a:t>
            </a:r>
            <a:r>
              <a:rPr lang="en-US" sz="900" dirty="0" err="1">
                <a:solidFill>
                  <a:srgbClr val="FFFFFF"/>
                </a:solidFill>
              </a:rPr>
              <a:t>authorised</a:t>
            </a:r>
            <a:r>
              <a:rPr lang="en-US" sz="900" dirty="0">
                <a:solidFill>
                  <a:srgbClr val="FFFFFF"/>
                </a:solidFill>
              </a:rPr>
              <a:t> FSP (FSP No 52861)</a:t>
            </a:r>
            <a:endParaRPr lang="en-ZA" sz="900" dirty="0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A77BC4-01BD-B75E-4095-30A9A7F59FF2}"/>
              </a:ext>
            </a:extLst>
          </p:cNvPr>
          <p:cNvSpPr txBox="1"/>
          <p:nvPr userDrawn="1"/>
        </p:nvSpPr>
        <p:spPr>
          <a:xfrm>
            <a:off x="9340157" y="6626771"/>
            <a:ext cx="2661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rgbClr val="FFFFFF"/>
                </a:solidFill>
              </a:rPr>
              <a:t>Working towards a healthier you</a:t>
            </a:r>
            <a:endParaRPr lang="en-ZA" sz="900" dirty="0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74444A-547F-8657-AE39-DF81BC665054}"/>
              </a:ext>
            </a:extLst>
          </p:cNvPr>
          <p:cNvSpPr/>
          <p:nvPr userDrawn="1"/>
        </p:nvSpPr>
        <p:spPr>
          <a:xfrm>
            <a:off x="9221821" y="-9039"/>
            <a:ext cx="2976664" cy="12022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9" name="Picture 18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4CA70982-3FC7-B4F7-E5F1-122E5A15D29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760" y="372800"/>
            <a:ext cx="2566480" cy="13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76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in a hexagon shape&#10;&#10;AI-generated content may be incorrect.">
            <a:extLst>
              <a:ext uri="{FF2B5EF4-FFF2-40B4-BE49-F238E27FC236}">
                <a16:creationId xmlns:a16="http://schemas.microsoft.com/office/drawing/2014/main" id="{17D37C53-F0E3-BD1C-611C-E9408D9A22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B1565D-C5CE-66F7-D33B-80A2D8CB71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06168"/>
            <a:ext cx="12192001" cy="2608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C40435D-AB20-DD99-6174-A528DF173175}"/>
              </a:ext>
            </a:extLst>
          </p:cNvPr>
          <p:cNvSpPr txBox="1"/>
          <p:nvPr userDrawn="1"/>
        </p:nvSpPr>
        <p:spPr>
          <a:xfrm>
            <a:off x="190124" y="6626771"/>
            <a:ext cx="2661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</a:rPr>
              <a:t>GEMS is an </a:t>
            </a:r>
            <a:r>
              <a:rPr lang="en-US" sz="900" dirty="0" err="1">
                <a:solidFill>
                  <a:srgbClr val="FFFFFF"/>
                </a:solidFill>
              </a:rPr>
              <a:t>authorised</a:t>
            </a:r>
            <a:r>
              <a:rPr lang="en-US" sz="900" dirty="0">
                <a:solidFill>
                  <a:srgbClr val="FFFFFF"/>
                </a:solidFill>
              </a:rPr>
              <a:t> FSP (FSP No 52861)</a:t>
            </a:r>
            <a:endParaRPr lang="en-ZA" sz="900" dirty="0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F67B5C-799E-1724-D578-4F138F76C9F7}"/>
              </a:ext>
            </a:extLst>
          </p:cNvPr>
          <p:cNvSpPr txBox="1"/>
          <p:nvPr userDrawn="1"/>
        </p:nvSpPr>
        <p:spPr>
          <a:xfrm>
            <a:off x="9340157" y="6626771"/>
            <a:ext cx="2661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rgbClr val="FFFFFF"/>
                </a:solidFill>
              </a:rPr>
              <a:t>Working towards a healthier you</a:t>
            </a:r>
            <a:endParaRPr lang="en-ZA" sz="9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95969-0C34-BCC8-682D-83B8C6CB1A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3672" y="1396419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78E873-3E97-B188-01B0-7790D97FFD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7672" y="1396419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pic>
        <p:nvPicPr>
          <p:cNvPr id="10" name="Picture 9" descr="A black rectangle with a white rectangle in the middle&#10;&#10;Description automatically generated">
            <a:extLst>
              <a:ext uri="{FF2B5EF4-FFF2-40B4-BE49-F238E27FC236}">
                <a16:creationId xmlns:a16="http://schemas.microsoft.com/office/drawing/2014/main" id="{C9854BD8-35D2-16E1-04E7-BD0D912FC6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99"/>
          <a:stretch/>
        </p:blipFill>
        <p:spPr>
          <a:xfrm flipH="1">
            <a:off x="-1" y="5870039"/>
            <a:ext cx="1780097" cy="6138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841908-B8FE-F659-9A71-5DBCE04A3619}"/>
              </a:ext>
            </a:extLst>
          </p:cNvPr>
          <p:cNvSpPr txBox="1"/>
          <p:nvPr userDrawn="1"/>
        </p:nvSpPr>
        <p:spPr>
          <a:xfrm>
            <a:off x="396006" y="5983060"/>
            <a:ext cx="70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E9341DE-8B27-4472-BECC-55C285568EFA}" type="slidenum">
              <a:rPr lang="en-US" spc="300" smtClean="0"/>
              <a:t>‹#›</a:t>
            </a:fld>
            <a:endParaRPr lang="en-ZA" spc="30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705A26F-D0EA-5602-E08C-B6D518CA2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42" y="365125"/>
            <a:ext cx="9687128" cy="734101"/>
          </a:xfrm>
        </p:spPr>
        <p:txBody>
          <a:bodyPr>
            <a:normAutofit/>
          </a:bodyPr>
          <a:lstStyle>
            <a:lvl1pPr>
              <a:defRPr sz="3600" cap="all" spc="300" baseline="0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1419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eople in a hexagon shape&#10;&#10;AI-generated content may be incorrect.">
            <a:extLst>
              <a:ext uri="{FF2B5EF4-FFF2-40B4-BE49-F238E27FC236}">
                <a16:creationId xmlns:a16="http://schemas.microsoft.com/office/drawing/2014/main" id="{559540F4-AAC1-A1A5-7E57-390EA0F1AF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pic>
        <p:nvPicPr>
          <p:cNvPr id="8" name="Picture 7" descr="A black rectangle with a white rectangle in the middle&#10;&#10;Description automatically generated">
            <a:extLst>
              <a:ext uri="{FF2B5EF4-FFF2-40B4-BE49-F238E27FC236}">
                <a16:creationId xmlns:a16="http://schemas.microsoft.com/office/drawing/2014/main" id="{440BF2F9-6CFE-995A-5743-8E97D6EE7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99"/>
          <a:stretch/>
        </p:blipFill>
        <p:spPr>
          <a:xfrm flipH="1">
            <a:off x="-1" y="5870039"/>
            <a:ext cx="1780097" cy="6138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0C03B8-CC8C-11C8-A92E-F19CFECE0155}"/>
              </a:ext>
            </a:extLst>
          </p:cNvPr>
          <p:cNvSpPr txBox="1"/>
          <p:nvPr userDrawn="1"/>
        </p:nvSpPr>
        <p:spPr>
          <a:xfrm>
            <a:off x="396006" y="5983060"/>
            <a:ext cx="70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E9341DE-8B27-4472-BECC-55C285568EFA}" type="slidenum">
              <a:rPr lang="en-US" spc="300" smtClean="0"/>
              <a:t>‹#›</a:t>
            </a:fld>
            <a:endParaRPr lang="en-ZA" spc="3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2899F7-0135-08C7-9EB9-EF53A7C1FB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06168"/>
            <a:ext cx="12192001" cy="2608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E1951D7-DE1D-130B-949D-DBD5A201FC1D}"/>
              </a:ext>
            </a:extLst>
          </p:cNvPr>
          <p:cNvSpPr txBox="1"/>
          <p:nvPr userDrawn="1"/>
        </p:nvSpPr>
        <p:spPr>
          <a:xfrm>
            <a:off x="190124" y="6626771"/>
            <a:ext cx="2661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</a:rPr>
              <a:t>GEMS is an </a:t>
            </a:r>
            <a:r>
              <a:rPr lang="en-US" sz="900" dirty="0" err="1">
                <a:solidFill>
                  <a:srgbClr val="FFFFFF"/>
                </a:solidFill>
              </a:rPr>
              <a:t>authorised</a:t>
            </a:r>
            <a:r>
              <a:rPr lang="en-US" sz="900" dirty="0">
                <a:solidFill>
                  <a:srgbClr val="FFFFFF"/>
                </a:solidFill>
              </a:rPr>
              <a:t> FSP (FSP No 52861)</a:t>
            </a:r>
            <a:endParaRPr lang="en-ZA" sz="900" dirty="0">
              <a:solidFill>
                <a:srgbClr val="FFFF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8B6EEC-4E14-FA78-B62D-8E117687FA52}"/>
              </a:ext>
            </a:extLst>
          </p:cNvPr>
          <p:cNvSpPr txBox="1"/>
          <p:nvPr userDrawn="1"/>
        </p:nvSpPr>
        <p:spPr>
          <a:xfrm>
            <a:off x="9340157" y="6626771"/>
            <a:ext cx="2661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rgbClr val="FFFFFF"/>
                </a:solidFill>
              </a:rPr>
              <a:t>Working towards a healthier you</a:t>
            </a:r>
            <a:endParaRPr lang="en-ZA" sz="900" dirty="0">
              <a:solidFill>
                <a:srgbClr val="FFFFFF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6BA1561-9D5A-CBE6-2461-CE5A72555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42" y="365125"/>
            <a:ext cx="9687128" cy="734101"/>
          </a:xfrm>
        </p:spPr>
        <p:txBody>
          <a:bodyPr>
            <a:normAutofit/>
          </a:bodyPr>
          <a:lstStyle>
            <a:lvl1pPr>
              <a:defRPr sz="3600" cap="all" spc="300" baseline="0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64370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eople in a hexagon shape&#10;&#10;AI-generated content may be incorrect.">
            <a:extLst>
              <a:ext uri="{FF2B5EF4-FFF2-40B4-BE49-F238E27FC236}">
                <a16:creationId xmlns:a16="http://schemas.microsoft.com/office/drawing/2014/main" id="{559540F4-AAC1-A1A5-7E57-390EA0F1AF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pic>
        <p:nvPicPr>
          <p:cNvPr id="8" name="Picture 7" descr="A black rectangle with a white rectangle in the middle&#10;&#10;Description automatically generated">
            <a:extLst>
              <a:ext uri="{FF2B5EF4-FFF2-40B4-BE49-F238E27FC236}">
                <a16:creationId xmlns:a16="http://schemas.microsoft.com/office/drawing/2014/main" id="{440BF2F9-6CFE-995A-5743-8E97D6EE7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99"/>
          <a:stretch/>
        </p:blipFill>
        <p:spPr>
          <a:xfrm flipH="1">
            <a:off x="-1" y="5870039"/>
            <a:ext cx="1780097" cy="6138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0C03B8-CC8C-11C8-A92E-F19CFECE0155}"/>
              </a:ext>
            </a:extLst>
          </p:cNvPr>
          <p:cNvSpPr txBox="1"/>
          <p:nvPr userDrawn="1"/>
        </p:nvSpPr>
        <p:spPr>
          <a:xfrm>
            <a:off x="396006" y="5983060"/>
            <a:ext cx="70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E9341DE-8B27-4472-BECC-55C285568EFA}" type="slidenum">
              <a:rPr lang="en-US" spc="300" smtClean="0"/>
              <a:t>‹#›</a:t>
            </a:fld>
            <a:endParaRPr lang="en-ZA" spc="3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2899F7-0135-08C7-9EB9-EF53A7C1FB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06168"/>
            <a:ext cx="12192001" cy="2608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E1951D7-DE1D-130B-949D-DBD5A201FC1D}"/>
              </a:ext>
            </a:extLst>
          </p:cNvPr>
          <p:cNvSpPr txBox="1"/>
          <p:nvPr userDrawn="1"/>
        </p:nvSpPr>
        <p:spPr>
          <a:xfrm>
            <a:off x="190124" y="6626771"/>
            <a:ext cx="2661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</a:rPr>
              <a:t>GEMS is an </a:t>
            </a:r>
            <a:r>
              <a:rPr lang="en-US" sz="900" dirty="0" err="1">
                <a:solidFill>
                  <a:srgbClr val="FFFFFF"/>
                </a:solidFill>
              </a:rPr>
              <a:t>authorised</a:t>
            </a:r>
            <a:r>
              <a:rPr lang="en-US" sz="900" dirty="0">
                <a:solidFill>
                  <a:srgbClr val="FFFFFF"/>
                </a:solidFill>
              </a:rPr>
              <a:t> FSP (FSP No 52861)</a:t>
            </a:r>
            <a:endParaRPr lang="en-ZA" sz="900" dirty="0">
              <a:solidFill>
                <a:srgbClr val="FFFF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8B6EEC-4E14-FA78-B62D-8E117687FA52}"/>
              </a:ext>
            </a:extLst>
          </p:cNvPr>
          <p:cNvSpPr txBox="1"/>
          <p:nvPr userDrawn="1"/>
        </p:nvSpPr>
        <p:spPr>
          <a:xfrm>
            <a:off x="9340157" y="6626771"/>
            <a:ext cx="2661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rgbClr val="FFFFFF"/>
                </a:solidFill>
              </a:rPr>
              <a:t>Working towards a healthier you</a:t>
            </a:r>
            <a:endParaRPr lang="en-ZA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54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94917"/>
            <a:ext cx="10725912" cy="795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6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39" b="0" i="0">
                <a:solidFill>
                  <a:schemeClr val="bg1"/>
                </a:solidFill>
                <a:latin typeface="HelveticaNeueLTStd-Roman"/>
                <a:cs typeface="HelveticaNeueLTStd-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79" b="0" i="0">
                <a:solidFill>
                  <a:schemeClr val="bg1"/>
                </a:solidFill>
                <a:latin typeface="Helvetica Neue LT Std"/>
                <a:cs typeface="Helvetica Neue LT Std"/>
              </a:defRPr>
            </a:lvl1pPr>
          </a:lstStyle>
          <a:p>
            <a:pPr marL="7701">
              <a:spcBef>
                <a:spcPts val="52"/>
              </a:spcBef>
            </a:pPr>
            <a:r>
              <a:rPr lang="en-ZA"/>
              <a:t>Working</a:t>
            </a:r>
            <a:r>
              <a:rPr lang="en-ZA" spc="42"/>
              <a:t> </a:t>
            </a:r>
            <a:r>
              <a:rPr lang="en-ZA"/>
              <a:t>towards</a:t>
            </a:r>
            <a:r>
              <a:rPr lang="en-ZA" spc="42"/>
              <a:t> </a:t>
            </a:r>
            <a:r>
              <a:rPr lang="en-ZA"/>
              <a:t>a</a:t>
            </a:r>
            <a:r>
              <a:rPr lang="en-ZA" spc="42"/>
              <a:t> </a:t>
            </a:r>
            <a:r>
              <a:rPr lang="en-ZA"/>
              <a:t>healthier</a:t>
            </a:r>
            <a:r>
              <a:rPr lang="en-ZA" spc="42"/>
              <a:t> </a:t>
            </a:r>
            <a:r>
              <a:rPr lang="en-ZA" spc="-15"/>
              <a:t>you</a:t>
            </a:r>
            <a:endParaRPr lang="en-ZA" spc="-1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2025/08/27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754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38D230-558E-D9E3-D315-E76782C77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AC3BE-D3C9-A1E7-0328-0A60FBEB3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3503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2" r:id="rId3"/>
    <p:sldLayoutId id="2147483663" r:id="rId4"/>
    <p:sldLayoutId id="2147483664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6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3572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3507F-4CE7-6E37-CC37-CE3C33652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500" b="1" dirty="0"/>
              <a:t>Claims Containment Project</a:t>
            </a:r>
            <a:endParaRPr lang="en-US" sz="2500" b="1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52ED6C4-C489-412E-ABA4-B8C6B30DB41D}"/>
              </a:ext>
            </a:extLst>
          </p:cNvPr>
          <p:cNvGraphicFramePr/>
          <p:nvPr/>
        </p:nvGraphicFramePr>
        <p:xfrm>
          <a:off x="991339" y="2354975"/>
          <a:ext cx="10209320" cy="3405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FE114DA-B6E5-2F16-E4DC-7E38A62CA980}"/>
              </a:ext>
            </a:extLst>
          </p:cNvPr>
          <p:cNvSpPr/>
          <p:nvPr/>
        </p:nvSpPr>
        <p:spPr>
          <a:xfrm>
            <a:off x="1325443" y="1454744"/>
            <a:ext cx="9541111" cy="7524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 cap="flat" cmpd="sng" algn="ctr">
            <a:noFill/>
            <a:prstDash val="solid"/>
          </a:ln>
          <a:effectLst/>
        </p:spPr>
        <p:txBody>
          <a:bodyPr lIns="365760" rIns="365760" rtlCol="0" anchor="ctr"/>
          <a:lstStyle/>
          <a:p>
            <a:pPr algn="ctr"/>
            <a:r>
              <a:rPr lang="en-GB" sz="2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financial turnaround was driven by initiatives implemented by the Claims Management Forum</a:t>
            </a:r>
          </a:p>
        </p:txBody>
      </p:sp>
    </p:spTree>
    <p:extLst>
      <p:ext uri="{BB962C8B-B14F-4D97-AF65-F5344CB8AC3E}">
        <p14:creationId xmlns:p14="http://schemas.microsoft.com/office/powerpoint/2010/main" val="3081024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E09B3-33D3-D7D4-BA6A-CF3DE3BA7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500" b="1" dirty="0"/>
              <a:t>How FWA Prevention Adds Member Value</a:t>
            </a:r>
            <a:endParaRPr lang="en-ZA" sz="2500" b="1" dirty="0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61C800B2-BB5D-8338-C54F-1C592DC76E6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6575" y="1371601"/>
          <a:ext cx="10515600" cy="4059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1220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049" y="440675"/>
            <a:ext cx="10515600" cy="721204"/>
          </a:xfrm>
        </p:spPr>
        <p:txBody>
          <a:bodyPr>
            <a:normAutofit/>
          </a:bodyPr>
          <a:lstStyle/>
          <a:p>
            <a:r>
              <a:rPr lang="en-US" sz="2500" b="1" dirty="0"/>
              <a:t>Section 59 Enquiry &amp; GEMS Response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9904A99-30A1-901B-D1CD-782291461C3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964" y="396608"/>
            <a:ext cx="10515600" cy="820355"/>
          </a:xfrm>
        </p:spPr>
        <p:txBody>
          <a:bodyPr>
            <a:normAutofit/>
          </a:bodyPr>
          <a:lstStyle/>
          <a:p>
            <a:r>
              <a:rPr sz="2500" b="1" dirty="0"/>
              <a:t>GEMS Response Philosophy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8606CC7-C9AE-2270-718F-5E64AF37B0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4699005"/>
              </p:ext>
            </p:extLst>
          </p:nvPr>
        </p:nvGraphicFramePr>
        <p:xfrm>
          <a:off x="838200" y="1416283"/>
          <a:ext cx="9768840" cy="381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7891"/>
            <a:ext cx="10515600" cy="875440"/>
          </a:xfrm>
        </p:spPr>
        <p:txBody>
          <a:bodyPr>
            <a:normAutofit/>
          </a:bodyPr>
          <a:lstStyle/>
          <a:p>
            <a:r>
              <a:rPr sz="2500" b="1" dirty="0"/>
              <a:t>Governance Reforms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87B5417-CA24-AA48-2F76-C9117E7647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9882328"/>
              </p:ext>
            </p:extLst>
          </p:nvPr>
        </p:nvGraphicFramePr>
        <p:xfrm>
          <a:off x="838200" y="12533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41523"/>
            <a:ext cx="10515600" cy="842389"/>
          </a:xfrm>
        </p:spPr>
        <p:txBody>
          <a:bodyPr>
            <a:normAutofit/>
          </a:bodyPr>
          <a:lstStyle/>
          <a:p>
            <a:r>
              <a:rPr sz="2500" b="1" dirty="0"/>
              <a:t>Completed Operational Interventions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C584CE0-F942-1242-6A67-9A3C0456D1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6322911"/>
              </p:ext>
            </p:extLst>
          </p:nvPr>
        </p:nvGraphicFramePr>
        <p:xfrm>
          <a:off x="1141655" y="1420009"/>
          <a:ext cx="9908689" cy="3808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7455"/>
            <a:ext cx="10515600" cy="919507"/>
          </a:xfrm>
        </p:spPr>
        <p:txBody>
          <a:bodyPr>
            <a:normAutofit/>
          </a:bodyPr>
          <a:lstStyle/>
          <a:p>
            <a:r>
              <a:rPr sz="2500" b="1" dirty="0"/>
              <a:t>CMS Code of Good Practice Alignment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3F2EB9A-C684-559E-7C73-DA039CDD2C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5022657"/>
              </p:ext>
            </p:extLst>
          </p:nvPr>
        </p:nvGraphicFramePr>
        <p:xfrm>
          <a:off x="1023321" y="1314171"/>
          <a:ext cx="10145358" cy="406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780"/>
            <a:ext cx="10515600" cy="1325563"/>
          </a:xfrm>
        </p:spPr>
        <p:txBody>
          <a:bodyPr>
            <a:normAutofit/>
          </a:bodyPr>
          <a:lstStyle/>
          <a:p>
            <a:r>
              <a:rPr sz="2500" b="1" dirty="0"/>
              <a:t>Forward-Looking Priorities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B6EABEA-5284-1131-C5D0-365C87A429B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533629"/>
              </p:ext>
            </p:extLst>
          </p:nvPr>
        </p:nvGraphicFramePr>
        <p:xfrm>
          <a:off x="838200" y="1406874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70CABBC-0CA6-BDBB-EE0A-3FB71B66AF22}"/>
              </a:ext>
            </a:extLst>
          </p:cNvPr>
          <p:cNvSpPr txBox="1"/>
          <p:nvPr/>
        </p:nvSpPr>
        <p:spPr>
          <a:xfrm>
            <a:off x="1366945" y="2509623"/>
            <a:ext cx="5181600" cy="44562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1900" dirty="0"/>
              <a:t>Increase CMS and industry collaboration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97E84-7389-6EA0-E711-9608DD2ACBA0}"/>
              </a:ext>
            </a:extLst>
          </p:cNvPr>
          <p:cNvSpPr txBox="1"/>
          <p:nvPr/>
        </p:nvSpPr>
        <p:spPr>
          <a:xfrm>
            <a:off x="1466059" y="5141810"/>
            <a:ext cx="4446165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Increase automation and early detection capabilities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70F078-F4EA-1691-4BE5-E6701AE9C9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2553" y="1027906"/>
            <a:ext cx="4585619" cy="458561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47BB9-4734-0F43-E3C1-F621358CC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818DD-BE88-7D03-1F87-FF910A6F6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846" y="57705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cap="none" spc="0" dirty="0">
                <a:solidFill>
                  <a:srgbClr val="D9202A"/>
                </a:solidFill>
              </a:rPr>
              <a:t>A Look At Fraud, Waste &amp; Abuse Within GEMS</a:t>
            </a:r>
            <a:endParaRPr lang="en-ZA" sz="4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43B3A6-9B65-A5C4-A1A2-DF6B0D3F83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91" r="5539" b="2"/>
          <a:stretch>
            <a:fillRect/>
          </a:stretch>
        </p:blipFill>
        <p:spPr>
          <a:xfrm>
            <a:off x="838200" y="2114550"/>
            <a:ext cx="3558327" cy="286893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71816-A394-B178-11EB-C72E878996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96527" y="1690688"/>
            <a:ext cx="6957273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Scheme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prioritises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Fraud, Waste and Abuse preventions followed by remedial measures against offending employees, members and healthcare providers and the recovery of financial loss</a:t>
            </a:r>
          </a:p>
          <a:p>
            <a:pPr>
              <a:spcBef>
                <a:spcPts val="1800"/>
              </a:spcBef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following practical steps affect the Scheme’s policy stance:</a:t>
            </a:r>
          </a:p>
          <a:p>
            <a:pPr marL="720000" indent="-514350">
              <a:spcBef>
                <a:spcPts val="1800"/>
              </a:spcBef>
              <a:buFont typeface="+mj-lt"/>
              <a:buAutoNum type="romanUcPeriod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Implementing appropriate and extensive controls for the prevention and detection of Fraud Waste and Abuse</a:t>
            </a:r>
          </a:p>
          <a:p>
            <a:pPr marL="720000" indent="-514350">
              <a:spcBef>
                <a:spcPts val="1800"/>
              </a:spcBef>
              <a:buFont typeface="+mj-lt"/>
              <a:buAutoNum type="romanUcPeriod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Investigate and report FWA incidents and</a:t>
            </a:r>
          </a:p>
          <a:p>
            <a:pPr marL="720000" indent="-514350">
              <a:spcBef>
                <a:spcPts val="1800"/>
              </a:spcBef>
              <a:buFont typeface="+mj-lt"/>
              <a:buAutoNum type="romanUcPeriod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Imposing strict remedial measures and other remedies available </a:t>
            </a:r>
            <a:endParaRPr lang="en-ZA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92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BF84C8E-B238-7FE6-B9EB-31127F8C9F87}"/>
              </a:ext>
            </a:extLst>
          </p:cNvPr>
          <p:cNvSpPr/>
          <p:nvPr/>
        </p:nvSpPr>
        <p:spPr>
          <a:xfrm>
            <a:off x="4733023" y="2146327"/>
            <a:ext cx="2655622" cy="3447652"/>
          </a:xfrm>
          <a:prstGeom prst="rect">
            <a:avLst/>
          </a:prstGeom>
          <a:solidFill>
            <a:srgbClr val="D57A1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651B46BB-2AA2-FDAA-0D06-50CDD5E84C92}"/>
              </a:ext>
            </a:extLst>
          </p:cNvPr>
          <p:cNvSpPr/>
          <p:nvPr/>
        </p:nvSpPr>
        <p:spPr>
          <a:xfrm>
            <a:off x="4733023" y="1680279"/>
            <a:ext cx="2655621" cy="970363"/>
          </a:xfrm>
          <a:prstGeom prst="roundRect">
            <a:avLst/>
          </a:prstGeom>
          <a:solidFill>
            <a:srgbClr val="FAAE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8EA3A70-6D8C-926A-D0A1-2F6FE2BD699C}"/>
              </a:ext>
            </a:extLst>
          </p:cNvPr>
          <p:cNvSpPr/>
          <p:nvPr/>
        </p:nvSpPr>
        <p:spPr>
          <a:xfrm>
            <a:off x="8037028" y="2146327"/>
            <a:ext cx="2655622" cy="3447652"/>
          </a:xfrm>
          <a:prstGeom prst="rect">
            <a:avLst/>
          </a:prstGeom>
          <a:solidFill>
            <a:srgbClr val="017B7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C0CD1F00-2137-30EA-15CC-B045BB6ED03F}"/>
              </a:ext>
            </a:extLst>
          </p:cNvPr>
          <p:cNvSpPr/>
          <p:nvPr/>
        </p:nvSpPr>
        <p:spPr>
          <a:xfrm>
            <a:off x="8037026" y="1680279"/>
            <a:ext cx="2655621" cy="970363"/>
          </a:xfrm>
          <a:prstGeom prst="roundRect">
            <a:avLst/>
          </a:prstGeom>
          <a:solidFill>
            <a:srgbClr val="1AB1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AD2827-BB6C-7DD9-153B-93AEF64B041D}"/>
              </a:ext>
            </a:extLst>
          </p:cNvPr>
          <p:cNvSpPr/>
          <p:nvPr/>
        </p:nvSpPr>
        <p:spPr>
          <a:xfrm>
            <a:off x="1429018" y="2146327"/>
            <a:ext cx="2655622" cy="3447652"/>
          </a:xfrm>
          <a:prstGeom prst="rect">
            <a:avLst/>
          </a:prstGeom>
          <a:solidFill>
            <a:srgbClr val="004B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D03665E4-FD60-32A3-F13D-66E2623187BC}"/>
              </a:ext>
            </a:extLst>
          </p:cNvPr>
          <p:cNvSpPr/>
          <p:nvPr/>
        </p:nvSpPr>
        <p:spPr>
          <a:xfrm>
            <a:off x="1429017" y="1680279"/>
            <a:ext cx="2655621" cy="970363"/>
          </a:xfrm>
          <a:prstGeom prst="roundRect">
            <a:avLst/>
          </a:prstGeom>
          <a:solidFill>
            <a:srgbClr val="0B77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45160" y="761534"/>
            <a:ext cx="8100000" cy="391719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55"/>
              </a:spcBef>
            </a:pPr>
            <a:r>
              <a:rPr sz="2500" b="1" cap="all" spc="300" dirty="0">
                <a:solidFill>
                  <a:schemeClr val="tx1"/>
                </a:solidFill>
                <a:latin typeface="+mj-lt"/>
                <a:cs typeface="+mj-cs"/>
              </a:rPr>
              <a:t>Managing Fraud Waste &amp; Abuse</a:t>
            </a:r>
          </a:p>
        </p:txBody>
      </p:sp>
      <p:sp>
        <p:nvSpPr>
          <p:cNvPr id="66" name="object 66"/>
          <p:cNvSpPr txBox="1">
            <a:spLocks noGrp="1"/>
          </p:cNvSpPr>
          <p:nvPr>
            <p:ph type="ftr" sz="quarter" idx="5"/>
          </p:nvPr>
        </p:nvSpPr>
        <p:spPr>
          <a:xfrm>
            <a:off x="9971588" y="6653108"/>
            <a:ext cx="1807965" cy="141903"/>
          </a:xfrm>
          <a:prstGeom prst="rect">
            <a:avLst/>
          </a:prstGeom>
        </p:spPr>
        <p:txBody>
          <a:bodyPr vert="horz" wrap="square" lIns="0" tIns="6546" rIns="0" bIns="0" rtlCol="0">
            <a:spAutoFit/>
          </a:bodyPr>
          <a:lstStyle/>
          <a:p>
            <a:pPr marL="7701">
              <a:spcBef>
                <a:spcPts val="52"/>
              </a:spcBef>
            </a:pPr>
            <a:r>
              <a:rPr dirty="0"/>
              <a:t>Working</a:t>
            </a:r>
            <a:r>
              <a:rPr spc="42" dirty="0"/>
              <a:t> </a:t>
            </a:r>
            <a:r>
              <a:rPr dirty="0"/>
              <a:t>towards</a:t>
            </a:r>
            <a:r>
              <a:rPr spc="42" dirty="0"/>
              <a:t> </a:t>
            </a:r>
            <a:r>
              <a:rPr dirty="0"/>
              <a:t>a</a:t>
            </a:r>
            <a:r>
              <a:rPr spc="42" dirty="0"/>
              <a:t> </a:t>
            </a:r>
            <a:r>
              <a:rPr dirty="0"/>
              <a:t>healthier</a:t>
            </a:r>
            <a:r>
              <a:rPr spc="42" dirty="0"/>
              <a:t> </a:t>
            </a:r>
            <a:r>
              <a:rPr spc="-15" dirty="0"/>
              <a:t>you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A05AAC36-5596-D87E-9655-1C17E4DD4BE7}"/>
              </a:ext>
            </a:extLst>
          </p:cNvPr>
          <p:cNvSpPr txBox="1"/>
          <p:nvPr/>
        </p:nvSpPr>
        <p:spPr>
          <a:xfrm>
            <a:off x="1601730" y="2728706"/>
            <a:ext cx="2310197" cy="2671988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316">
              <a:lnSpc>
                <a:spcPct val="150000"/>
              </a:lnSpc>
              <a:spcBef>
                <a:spcPts val="76"/>
              </a:spcBef>
              <a:tabLst>
                <a:tab pos="324994" algn="l"/>
                <a:tab pos="325379" algn="l"/>
              </a:tabLst>
            </a:pPr>
            <a:r>
              <a:rPr lang="en-US" sz="1182" b="1" spc="-6" dirty="0">
                <a:latin typeface="Arial" panose="020B0604020202020204" pitchFamily="34" charset="0"/>
                <a:cs typeface="Arial" panose="020B0604020202020204" pitchFamily="34" charset="0"/>
              </a:rPr>
              <a:t>Clinical Risk Management</a:t>
            </a:r>
          </a:p>
          <a:p>
            <a:pPr marL="324994" indent="-317678">
              <a:spcBef>
                <a:spcPts val="76"/>
              </a:spcBef>
              <a:buChar char="•"/>
              <a:tabLst>
                <a:tab pos="324994" algn="l"/>
                <a:tab pos="325379" algn="l"/>
              </a:tabLst>
            </a:pPr>
            <a:r>
              <a:rPr lang="en-US" sz="1182" spc="-6" dirty="0">
                <a:latin typeface="Arial" panose="020B0604020202020204" pitchFamily="34" charset="0"/>
                <a:cs typeface="Arial" panose="020B0604020202020204" pitchFamily="34" charset="0"/>
              </a:rPr>
              <a:t>Benefit design</a:t>
            </a:r>
          </a:p>
          <a:p>
            <a:pPr marL="324994" indent="-317678">
              <a:spcBef>
                <a:spcPts val="76"/>
              </a:spcBef>
              <a:buChar char="•"/>
              <a:tabLst>
                <a:tab pos="324994" algn="l"/>
                <a:tab pos="325379" algn="l"/>
              </a:tabLst>
            </a:pPr>
            <a:r>
              <a:rPr lang="en-US" sz="1182" spc="-6" dirty="0">
                <a:latin typeface="Arial" panose="020B0604020202020204" pitchFamily="34" charset="0"/>
                <a:cs typeface="Arial" panose="020B0604020202020204" pitchFamily="34" charset="0"/>
              </a:rPr>
              <a:t>Clinical Protocols</a:t>
            </a:r>
          </a:p>
          <a:p>
            <a:pPr marL="7316">
              <a:lnSpc>
                <a:spcPct val="150000"/>
              </a:lnSpc>
              <a:spcBef>
                <a:spcPts val="76"/>
              </a:spcBef>
              <a:tabLst>
                <a:tab pos="324994" algn="l"/>
                <a:tab pos="325379" algn="l"/>
              </a:tabLst>
            </a:pPr>
            <a:r>
              <a:rPr lang="en-US" sz="1182" b="1" spc="-6" dirty="0" err="1">
                <a:latin typeface="Arial" panose="020B0604020202020204" pitchFamily="34" charset="0"/>
                <a:cs typeface="Arial" panose="020B0604020202020204" pitchFamily="34" charset="0"/>
              </a:rPr>
              <a:t>Authorisation</a:t>
            </a:r>
            <a:r>
              <a:rPr lang="en-US" sz="1182" b="1" spc="-6" dirty="0">
                <a:latin typeface="Arial" panose="020B0604020202020204" pitchFamily="34" charset="0"/>
                <a:cs typeface="Arial" panose="020B0604020202020204" pitchFamily="34" charset="0"/>
              </a:rPr>
              <a:t> Protocols</a:t>
            </a:r>
          </a:p>
          <a:p>
            <a:pPr marL="7316">
              <a:lnSpc>
                <a:spcPct val="150000"/>
              </a:lnSpc>
              <a:spcBef>
                <a:spcPts val="76"/>
              </a:spcBef>
              <a:tabLst>
                <a:tab pos="324994" algn="l"/>
                <a:tab pos="325379" algn="l"/>
              </a:tabLst>
            </a:pPr>
            <a:r>
              <a:rPr lang="en-US" sz="1182" b="1" spc="-6" dirty="0">
                <a:latin typeface="Arial" panose="020B0604020202020204" pitchFamily="34" charset="0"/>
                <a:cs typeface="Arial" panose="020B0604020202020204" pitchFamily="34" charset="0"/>
              </a:rPr>
              <a:t>Provider Engagement</a:t>
            </a:r>
          </a:p>
          <a:p>
            <a:pPr marL="324994" indent="-317678">
              <a:spcBef>
                <a:spcPts val="76"/>
              </a:spcBef>
              <a:buChar char="•"/>
              <a:tabLst>
                <a:tab pos="324994" algn="l"/>
                <a:tab pos="325379" algn="l"/>
              </a:tabLst>
            </a:pPr>
            <a:r>
              <a:rPr lang="en-US" sz="1182" spc="-6" dirty="0">
                <a:latin typeface="Arial" panose="020B0604020202020204" pitchFamily="34" charset="0"/>
                <a:cs typeface="Arial" panose="020B0604020202020204" pitchFamily="34" charset="0"/>
              </a:rPr>
              <a:t>Communication and education</a:t>
            </a:r>
          </a:p>
          <a:p>
            <a:pPr marL="324994" indent="-317678">
              <a:spcBef>
                <a:spcPts val="76"/>
              </a:spcBef>
              <a:buChar char="•"/>
              <a:tabLst>
                <a:tab pos="324994" algn="l"/>
                <a:tab pos="325379" algn="l"/>
              </a:tabLst>
            </a:pPr>
            <a:r>
              <a:rPr lang="en-US" sz="1182" spc="-6" dirty="0">
                <a:latin typeface="Arial" panose="020B0604020202020204" pitchFamily="34" charset="0"/>
                <a:cs typeface="Arial" panose="020B0604020202020204" pitchFamily="34" charset="0"/>
              </a:rPr>
              <a:t>Tariff negotiation</a:t>
            </a:r>
          </a:p>
          <a:p>
            <a:pPr marL="324994" indent="-317678">
              <a:spcBef>
                <a:spcPts val="76"/>
              </a:spcBef>
              <a:buChar char="•"/>
              <a:tabLst>
                <a:tab pos="324994" algn="l"/>
                <a:tab pos="325379" algn="l"/>
              </a:tabLst>
            </a:pPr>
            <a:r>
              <a:rPr lang="en-US" sz="1182" spc="-6" dirty="0">
                <a:latin typeface="Arial" panose="020B0604020202020204" pitchFamily="34" charset="0"/>
                <a:cs typeface="Arial" panose="020B0604020202020204" pitchFamily="34" charset="0"/>
              </a:rPr>
              <a:t>Networks</a:t>
            </a:r>
          </a:p>
          <a:p>
            <a:pPr marL="7316">
              <a:lnSpc>
                <a:spcPct val="150000"/>
              </a:lnSpc>
              <a:spcBef>
                <a:spcPts val="76"/>
              </a:spcBef>
              <a:tabLst>
                <a:tab pos="324994" algn="l"/>
                <a:tab pos="325379" algn="l"/>
              </a:tabLst>
            </a:pPr>
            <a:r>
              <a:rPr lang="en-US" sz="1182" b="1" spc="-6" dirty="0">
                <a:latin typeface="Arial" panose="020B0604020202020204" pitchFamily="34" charset="0"/>
                <a:cs typeface="Arial" panose="020B0604020202020204" pitchFamily="34" charset="0"/>
              </a:rPr>
              <a:t>Member and Provider Advocacy</a:t>
            </a:r>
          </a:p>
          <a:p>
            <a:pPr marL="324994" indent="-317678">
              <a:spcBef>
                <a:spcPts val="76"/>
              </a:spcBef>
              <a:buChar char="•"/>
              <a:tabLst>
                <a:tab pos="324994" algn="l"/>
                <a:tab pos="325379" algn="l"/>
              </a:tabLst>
            </a:pPr>
            <a:r>
              <a:rPr lang="en-US" sz="1182" spc="-6" dirty="0">
                <a:latin typeface="Arial" panose="020B0604020202020204" pitchFamily="34" charset="0"/>
                <a:cs typeface="Arial" panose="020B0604020202020204" pitchFamily="34" charset="0"/>
              </a:rPr>
              <a:t>Communication and education</a:t>
            </a:r>
            <a:endParaRPr sz="118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8C513B8B-4FED-09CC-609C-D1BDDA052A78}"/>
              </a:ext>
            </a:extLst>
          </p:cNvPr>
          <p:cNvSpPr txBox="1"/>
          <p:nvPr/>
        </p:nvSpPr>
        <p:spPr>
          <a:xfrm>
            <a:off x="1551037" y="1864250"/>
            <a:ext cx="2310197" cy="284274"/>
          </a:xfrm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7701" algn="ctr">
              <a:spcBef>
                <a:spcPts val="69"/>
              </a:spcBef>
            </a:pPr>
            <a:r>
              <a:rPr lang="en-ZA" sz="1789" b="1" spc="-6" dirty="0">
                <a:solidFill>
                  <a:schemeClr val="bg1"/>
                </a:solidFill>
                <a:latin typeface="HelveticaNeueLTStd-Bd"/>
                <a:cs typeface="HelveticaNeueLTStd-Bd"/>
              </a:rPr>
              <a:t>FWA </a:t>
            </a:r>
            <a:r>
              <a:rPr lang="en-ZA" sz="1789" b="1" spc="-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Prevention</a:t>
            </a:r>
            <a:endParaRPr sz="1789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682E50BD-AD78-86D2-99CE-7D5863F5ACA2}"/>
              </a:ext>
            </a:extLst>
          </p:cNvPr>
          <p:cNvSpPr txBox="1"/>
          <p:nvPr/>
        </p:nvSpPr>
        <p:spPr>
          <a:xfrm>
            <a:off x="1551037" y="2242173"/>
            <a:ext cx="2310197" cy="364305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316" indent="-277246" algn="ctr">
              <a:spcBef>
                <a:spcPts val="76"/>
              </a:spcBef>
              <a:tabLst>
                <a:tab pos="324994" algn="l"/>
                <a:tab pos="325379" algn="l"/>
              </a:tabLst>
            </a:pPr>
            <a:r>
              <a:rPr lang="en-US" sz="1152" spc="-6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 payment of an </a:t>
            </a:r>
            <a:r>
              <a:rPr lang="en-US" sz="1152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illegitimate</a:t>
            </a:r>
            <a:r>
              <a:rPr lang="en-US" sz="1152" spc="-6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claim</a:t>
            </a:r>
            <a:endParaRPr sz="1152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368EE569-B08B-A469-B7A2-CEE1142EBDC7}"/>
              </a:ext>
            </a:extLst>
          </p:cNvPr>
          <p:cNvSpPr txBox="1"/>
          <p:nvPr/>
        </p:nvSpPr>
        <p:spPr>
          <a:xfrm>
            <a:off x="4905735" y="2728707"/>
            <a:ext cx="2310197" cy="2126198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316">
              <a:lnSpc>
                <a:spcPct val="150000"/>
              </a:lnSpc>
              <a:spcBef>
                <a:spcPts val="76"/>
              </a:spcBef>
              <a:tabLst>
                <a:tab pos="324994" algn="l"/>
                <a:tab pos="325379" algn="l"/>
              </a:tabLst>
            </a:pPr>
            <a:r>
              <a:rPr lang="en-US" sz="1182" b="1" spc="-6" dirty="0">
                <a:latin typeface="Arial" panose="020B0604020202020204" pitchFamily="34" charset="0"/>
                <a:cs typeface="Arial" panose="020B0604020202020204" pitchFamily="34" charset="0"/>
              </a:rPr>
              <a:t>Pre-payment</a:t>
            </a:r>
          </a:p>
          <a:p>
            <a:pPr marL="324994" indent="-317678">
              <a:spcBef>
                <a:spcPts val="76"/>
              </a:spcBef>
              <a:buChar char="•"/>
              <a:tabLst>
                <a:tab pos="324994" algn="l"/>
                <a:tab pos="325379" algn="l"/>
              </a:tabLst>
            </a:pPr>
            <a:r>
              <a:rPr lang="en-US" sz="1182" spc="-6" dirty="0">
                <a:latin typeface="Arial" panose="020B0604020202020204" pitchFamily="34" charset="0"/>
                <a:cs typeface="Arial" panose="020B0604020202020204" pitchFamily="34" charset="0"/>
              </a:rPr>
              <a:t>Claims validation</a:t>
            </a:r>
          </a:p>
          <a:p>
            <a:pPr marL="324994" indent="-317678">
              <a:spcBef>
                <a:spcPts val="76"/>
              </a:spcBef>
              <a:buChar char="•"/>
              <a:tabLst>
                <a:tab pos="324994" algn="l"/>
                <a:tab pos="325379" algn="l"/>
              </a:tabLst>
            </a:pPr>
            <a:r>
              <a:rPr lang="en-US" sz="1182" spc="-6" dirty="0">
                <a:latin typeface="Arial" panose="020B0604020202020204" pitchFamily="34" charset="0"/>
                <a:cs typeface="Arial" panose="020B0604020202020204" pitchFamily="34" charset="0"/>
              </a:rPr>
              <a:t>Claims adjudication (rules)</a:t>
            </a:r>
          </a:p>
          <a:p>
            <a:pPr marL="324994" indent="-317678">
              <a:spcBef>
                <a:spcPts val="76"/>
              </a:spcBef>
              <a:buChar char="•"/>
              <a:tabLst>
                <a:tab pos="324994" algn="l"/>
                <a:tab pos="325379" algn="l"/>
              </a:tabLst>
            </a:pPr>
            <a:r>
              <a:rPr lang="en-US" sz="1182" spc="-6" dirty="0">
                <a:latin typeface="Arial" panose="020B0604020202020204" pitchFamily="34" charset="0"/>
                <a:cs typeface="Arial" panose="020B0604020202020204" pitchFamily="34" charset="0"/>
              </a:rPr>
              <a:t>Analytics</a:t>
            </a:r>
          </a:p>
          <a:p>
            <a:pPr marL="324994" indent="-317678">
              <a:spcBef>
                <a:spcPts val="76"/>
              </a:spcBef>
              <a:buChar char="•"/>
              <a:tabLst>
                <a:tab pos="324994" algn="l"/>
                <a:tab pos="325379" algn="l"/>
              </a:tabLst>
            </a:pPr>
            <a:r>
              <a:rPr lang="en-US" sz="1182" spc="-6" dirty="0">
                <a:latin typeface="Arial" panose="020B0604020202020204" pitchFamily="34" charset="0"/>
                <a:cs typeface="Arial" panose="020B0604020202020204" pitchFamily="34" charset="0"/>
              </a:rPr>
              <a:t>Links to sanctioned practices</a:t>
            </a:r>
          </a:p>
          <a:p>
            <a:pPr marL="7316">
              <a:lnSpc>
                <a:spcPct val="150000"/>
              </a:lnSpc>
              <a:spcBef>
                <a:spcPts val="76"/>
              </a:spcBef>
              <a:tabLst>
                <a:tab pos="324994" algn="l"/>
                <a:tab pos="325379" algn="l"/>
              </a:tabLst>
            </a:pPr>
            <a:r>
              <a:rPr lang="en-US" sz="1182" b="1" spc="-6" dirty="0">
                <a:latin typeface="Arial" panose="020B0604020202020204" pitchFamily="34" charset="0"/>
                <a:cs typeface="Arial" panose="020B0604020202020204" pitchFamily="34" charset="0"/>
              </a:rPr>
              <a:t>Post-payment</a:t>
            </a:r>
          </a:p>
          <a:p>
            <a:pPr marL="324994" indent="-317678">
              <a:spcBef>
                <a:spcPts val="76"/>
              </a:spcBef>
              <a:buChar char="•"/>
              <a:tabLst>
                <a:tab pos="324994" algn="l"/>
                <a:tab pos="325379" algn="l"/>
              </a:tabLst>
            </a:pPr>
            <a:r>
              <a:rPr lang="en-US" sz="1182" spc="-6" dirty="0" err="1">
                <a:latin typeface="Arial" panose="020B0604020202020204" pitchFamily="34" charset="0"/>
                <a:cs typeface="Arial" panose="020B0604020202020204" pitchFamily="34" charset="0"/>
              </a:rPr>
              <a:t>Behavioural</a:t>
            </a:r>
            <a:r>
              <a:rPr lang="en-US" sz="1182" spc="-6" dirty="0">
                <a:latin typeface="Arial" panose="020B0604020202020204" pitchFamily="34" charset="0"/>
                <a:cs typeface="Arial" panose="020B0604020202020204" pitchFamily="34" charset="0"/>
              </a:rPr>
              <a:t> analytics</a:t>
            </a:r>
          </a:p>
          <a:p>
            <a:pPr marL="324994" indent="-317678">
              <a:spcBef>
                <a:spcPts val="76"/>
              </a:spcBef>
              <a:buChar char="•"/>
              <a:tabLst>
                <a:tab pos="324994" algn="l"/>
                <a:tab pos="325379" algn="l"/>
              </a:tabLst>
            </a:pPr>
            <a:r>
              <a:rPr lang="en-US" sz="1182" spc="-6" dirty="0">
                <a:latin typeface="Arial" panose="020B0604020202020204" pitchFamily="34" charset="0"/>
                <a:cs typeface="Arial" panose="020B0604020202020204" pitchFamily="34" charset="0"/>
              </a:rPr>
              <a:t>Whistle blower/hotlines</a:t>
            </a:r>
          </a:p>
          <a:p>
            <a:pPr marL="324994" indent="-317678">
              <a:spcBef>
                <a:spcPts val="76"/>
              </a:spcBef>
              <a:buChar char="•"/>
              <a:tabLst>
                <a:tab pos="324994" algn="l"/>
                <a:tab pos="325379" algn="l"/>
              </a:tabLst>
            </a:pPr>
            <a:r>
              <a:rPr lang="en-US" sz="1182" spc="-6" dirty="0">
                <a:latin typeface="Arial" panose="020B0604020202020204" pitchFamily="34" charset="0"/>
                <a:cs typeface="Arial" panose="020B0604020202020204" pitchFamily="34" charset="0"/>
              </a:rPr>
              <a:t>Industry information</a:t>
            </a:r>
          </a:p>
          <a:p>
            <a:pPr marL="324994" indent="-317678">
              <a:spcBef>
                <a:spcPts val="76"/>
              </a:spcBef>
              <a:buChar char="•"/>
              <a:tabLst>
                <a:tab pos="324994" algn="l"/>
                <a:tab pos="325379" algn="l"/>
              </a:tabLst>
            </a:pPr>
            <a:r>
              <a:rPr lang="en-US" sz="1182" spc="-6" dirty="0">
                <a:latin typeface="Arial" panose="020B0604020202020204" pitchFamily="34" charset="0"/>
                <a:cs typeface="Arial" panose="020B0604020202020204" pitchFamily="34" charset="0"/>
              </a:rPr>
              <a:t>Internal controls</a:t>
            </a:r>
            <a:endParaRPr sz="118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E5ECAB88-3EF5-7DFA-D363-59FC4B161004}"/>
              </a:ext>
            </a:extLst>
          </p:cNvPr>
          <p:cNvSpPr txBox="1"/>
          <p:nvPr/>
        </p:nvSpPr>
        <p:spPr>
          <a:xfrm>
            <a:off x="4905735" y="1864250"/>
            <a:ext cx="2310197" cy="284274"/>
          </a:xfrm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7701" algn="ctr">
              <a:spcBef>
                <a:spcPts val="69"/>
              </a:spcBef>
            </a:pPr>
            <a:r>
              <a:rPr lang="en-ZA" sz="1789" b="1" spc="-6" dirty="0">
                <a:solidFill>
                  <a:schemeClr val="bg1"/>
                </a:solidFill>
                <a:latin typeface="HelveticaNeueLTStd-Bd"/>
                <a:cs typeface="HelveticaNeueLTStd-Bd"/>
              </a:rPr>
              <a:t>FWA </a:t>
            </a:r>
            <a:r>
              <a:rPr lang="en-ZA" sz="1789" b="1" spc="-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  <a:endParaRPr sz="1789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E06DA96E-F90A-C41C-A142-1DB69B5ED962}"/>
              </a:ext>
            </a:extLst>
          </p:cNvPr>
          <p:cNvSpPr txBox="1"/>
          <p:nvPr/>
        </p:nvSpPr>
        <p:spPr>
          <a:xfrm>
            <a:off x="4905735" y="2242173"/>
            <a:ext cx="2310197" cy="191630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316" indent="-277246" algn="ctr">
              <a:spcBef>
                <a:spcPts val="76"/>
              </a:spcBef>
              <a:tabLst>
                <a:tab pos="324994" algn="l"/>
                <a:tab pos="325379" algn="l"/>
              </a:tabLst>
            </a:pPr>
            <a:r>
              <a:rPr lang="en-US" sz="1182" spc="-6" dirty="0">
                <a:solidFill>
                  <a:schemeClr val="bg1"/>
                </a:solidFill>
                <a:latin typeface="HelveticaNeueLT Std" panose="020B0604020202020204" pitchFamily="34" charset="0"/>
                <a:cs typeface="HelveticaNeueLTStd-Roman"/>
              </a:rPr>
              <a:t>Identify </a:t>
            </a:r>
            <a:r>
              <a:rPr lang="en-US" sz="1182" spc="-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en-US" sz="1182" spc="-6" dirty="0">
                <a:solidFill>
                  <a:schemeClr val="bg1"/>
                </a:solidFill>
                <a:latin typeface="HelveticaNeueLT Std" panose="020B0604020202020204" pitchFamily="34" charset="0"/>
                <a:cs typeface="HelveticaNeueLTStd-Roman"/>
              </a:rPr>
              <a:t> illegitimate claims</a:t>
            </a:r>
            <a:endParaRPr sz="1182" dirty="0">
              <a:solidFill>
                <a:schemeClr val="bg1"/>
              </a:solidFill>
              <a:latin typeface="HelveticaNeueLT Std" panose="020B0604020202020204" pitchFamily="34" charset="0"/>
              <a:cs typeface="HelveticaNeueLTStd-Roman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27A09639-5D50-8F39-351A-44C14454DC90}"/>
              </a:ext>
            </a:extLst>
          </p:cNvPr>
          <p:cNvSpPr txBox="1"/>
          <p:nvPr/>
        </p:nvSpPr>
        <p:spPr>
          <a:xfrm>
            <a:off x="8240174" y="2700935"/>
            <a:ext cx="2310197" cy="2957644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316">
              <a:lnSpc>
                <a:spcPct val="150000"/>
              </a:lnSpc>
              <a:spcBef>
                <a:spcPts val="76"/>
              </a:spcBef>
              <a:tabLst>
                <a:tab pos="324994" algn="l"/>
                <a:tab pos="325379" algn="l"/>
              </a:tabLst>
            </a:pPr>
            <a:r>
              <a:rPr lang="en-US" sz="1182" b="1" spc="-6" dirty="0">
                <a:latin typeface="Arial" panose="020B0604020202020204" pitchFamily="34" charset="0"/>
                <a:cs typeface="Arial" panose="020B0604020202020204" pitchFamily="34" charset="0"/>
              </a:rPr>
              <a:t>Engage</a:t>
            </a:r>
          </a:p>
          <a:p>
            <a:pPr marL="7316">
              <a:spcBef>
                <a:spcPts val="76"/>
              </a:spcBef>
              <a:tabLst>
                <a:tab pos="324994" algn="l"/>
                <a:tab pos="325379" algn="l"/>
              </a:tabLst>
            </a:pPr>
            <a:r>
              <a:rPr lang="en-US" sz="1182" spc="-6" dirty="0">
                <a:latin typeface="Arial" panose="020B0604020202020204" pitchFamily="34" charset="0"/>
                <a:cs typeface="Arial" panose="020B0604020202020204" pitchFamily="34" charset="0"/>
              </a:rPr>
              <a:t>Communicate to clarify any issues identified</a:t>
            </a:r>
          </a:p>
          <a:p>
            <a:pPr marL="7316">
              <a:lnSpc>
                <a:spcPct val="150000"/>
              </a:lnSpc>
              <a:spcBef>
                <a:spcPts val="76"/>
              </a:spcBef>
              <a:tabLst>
                <a:tab pos="324994" algn="l"/>
                <a:tab pos="325379" algn="l"/>
              </a:tabLst>
            </a:pPr>
            <a:r>
              <a:rPr lang="en-US" sz="1182" b="1" spc="-6" dirty="0">
                <a:latin typeface="Arial" panose="020B0604020202020204" pitchFamily="34" charset="0"/>
                <a:cs typeface="Arial" panose="020B0604020202020204" pitchFamily="34" charset="0"/>
              </a:rPr>
              <a:t>Investigate</a:t>
            </a:r>
          </a:p>
          <a:p>
            <a:pPr marL="324994" indent="-317678">
              <a:spcBef>
                <a:spcPts val="76"/>
              </a:spcBef>
              <a:buChar char="•"/>
              <a:tabLst>
                <a:tab pos="324994" algn="l"/>
                <a:tab pos="325379" algn="l"/>
              </a:tabLst>
            </a:pPr>
            <a:r>
              <a:rPr lang="en-US" sz="1182" spc="-6" dirty="0">
                <a:latin typeface="Arial" panose="020B0604020202020204" pitchFamily="34" charset="0"/>
                <a:cs typeface="Arial" panose="020B0604020202020204" pitchFamily="34" charset="0"/>
              </a:rPr>
              <a:t>Peer benchmarking claims evaluation system</a:t>
            </a:r>
          </a:p>
          <a:p>
            <a:pPr marL="324994" indent="-317678">
              <a:spcBef>
                <a:spcPts val="76"/>
              </a:spcBef>
              <a:buChar char="•"/>
              <a:tabLst>
                <a:tab pos="324994" algn="l"/>
                <a:tab pos="325379" algn="l"/>
              </a:tabLst>
            </a:pPr>
            <a:r>
              <a:rPr lang="en-US" sz="1182" spc="-6" dirty="0">
                <a:latin typeface="Arial" panose="020B0604020202020204" pitchFamily="34" charset="0"/>
                <a:cs typeface="Arial" panose="020B0604020202020204" pitchFamily="34" charset="0"/>
              </a:rPr>
              <a:t>Investigation methodology</a:t>
            </a:r>
          </a:p>
          <a:p>
            <a:pPr marL="324994" indent="-317678">
              <a:spcBef>
                <a:spcPts val="76"/>
              </a:spcBef>
              <a:buChar char="•"/>
              <a:tabLst>
                <a:tab pos="324994" algn="l"/>
                <a:tab pos="325379" algn="l"/>
              </a:tabLst>
            </a:pPr>
            <a:r>
              <a:rPr lang="en-US" sz="1182" spc="-6" dirty="0">
                <a:latin typeface="Arial" panose="020B0604020202020204" pitchFamily="34" charset="0"/>
                <a:cs typeface="Arial" panose="020B0604020202020204" pitchFamily="34" charset="0"/>
              </a:rPr>
              <a:t>Engage provider/ member/ stakeholder</a:t>
            </a:r>
          </a:p>
          <a:p>
            <a:pPr marL="7316">
              <a:lnSpc>
                <a:spcPct val="150000"/>
              </a:lnSpc>
              <a:spcBef>
                <a:spcPts val="76"/>
              </a:spcBef>
              <a:tabLst>
                <a:tab pos="324994" algn="l"/>
                <a:tab pos="325379" algn="l"/>
              </a:tabLst>
            </a:pPr>
            <a:r>
              <a:rPr lang="en-US" sz="1182" b="1" spc="-6" dirty="0">
                <a:latin typeface="Arial" panose="020B0604020202020204" pitchFamily="34" charset="0"/>
                <a:cs typeface="Arial" panose="020B0604020202020204" pitchFamily="34" charset="0"/>
              </a:rPr>
              <a:t>Take action</a:t>
            </a:r>
          </a:p>
          <a:p>
            <a:pPr marL="324994" indent="-317678">
              <a:spcBef>
                <a:spcPts val="76"/>
              </a:spcBef>
              <a:buChar char="•"/>
              <a:tabLst>
                <a:tab pos="324994" algn="l"/>
                <a:tab pos="325379" algn="l"/>
              </a:tabLst>
            </a:pPr>
            <a:r>
              <a:rPr lang="en-US" sz="1182" spc="-6" dirty="0">
                <a:latin typeface="Arial" panose="020B0604020202020204" pitchFamily="34" charset="0"/>
                <a:cs typeface="Arial" panose="020B0604020202020204" pitchFamily="34" charset="0"/>
              </a:rPr>
              <a:t>Recover</a:t>
            </a:r>
          </a:p>
          <a:p>
            <a:pPr marL="324994" indent="-317678">
              <a:spcBef>
                <a:spcPts val="76"/>
              </a:spcBef>
              <a:buChar char="•"/>
              <a:tabLst>
                <a:tab pos="324994" algn="l"/>
                <a:tab pos="325379" algn="l"/>
              </a:tabLst>
            </a:pPr>
            <a:r>
              <a:rPr lang="en-US" sz="1182" spc="-6" dirty="0">
                <a:latin typeface="Arial" panose="020B0604020202020204" pitchFamily="34" charset="0"/>
                <a:cs typeface="Arial" panose="020B0604020202020204" pitchFamily="34" charset="0"/>
              </a:rPr>
              <a:t>Remediate</a:t>
            </a:r>
          </a:p>
          <a:p>
            <a:pPr marL="324994" indent="-317678">
              <a:spcBef>
                <a:spcPts val="76"/>
              </a:spcBef>
              <a:buChar char="•"/>
              <a:tabLst>
                <a:tab pos="324994" algn="l"/>
                <a:tab pos="325379" algn="l"/>
              </a:tabLst>
            </a:pPr>
            <a:r>
              <a:rPr lang="en-US" sz="1182" spc="-6" dirty="0"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</a:p>
          <a:p>
            <a:pPr marL="324994" indent="-317678">
              <a:spcBef>
                <a:spcPts val="76"/>
              </a:spcBef>
              <a:buChar char="•"/>
              <a:tabLst>
                <a:tab pos="324994" algn="l"/>
                <a:tab pos="325379" algn="l"/>
              </a:tabLst>
            </a:pPr>
            <a:r>
              <a:rPr lang="en-US" sz="1182" spc="-6" dirty="0">
                <a:latin typeface="Arial" panose="020B0604020202020204" pitchFamily="34" charset="0"/>
                <a:cs typeface="Arial" panose="020B0604020202020204" pitchFamily="34" charset="0"/>
              </a:rPr>
              <a:t>Repair</a:t>
            </a: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D202BFFD-D22F-649B-B882-BE8C37D97DFB}"/>
              </a:ext>
            </a:extLst>
          </p:cNvPr>
          <p:cNvSpPr txBox="1"/>
          <p:nvPr/>
        </p:nvSpPr>
        <p:spPr>
          <a:xfrm>
            <a:off x="8209740" y="1864250"/>
            <a:ext cx="2310197" cy="284274"/>
          </a:xfrm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7701" algn="ctr">
              <a:spcBef>
                <a:spcPts val="69"/>
              </a:spcBef>
            </a:pPr>
            <a:r>
              <a:rPr lang="en-ZA" sz="1789" b="1" spc="-6" dirty="0">
                <a:solidFill>
                  <a:schemeClr val="bg1"/>
                </a:solidFill>
                <a:latin typeface="HelveticaNeueLTStd-Bd"/>
                <a:cs typeface="HelveticaNeueLTStd-Bd"/>
              </a:rPr>
              <a:t>FWA </a:t>
            </a:r>
            <a:r>
              <a:rPr lang="en-ZA" sz="1789" b="1" spc="-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  <a:endParaRPr sz="1789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A4444D3A-0581-149E-CF6F-2B7528912C94}"/>
              </a:ext>
            </a:extLst>
          </p:cNvPr>
          <p:cNvSpPr txBox="1"/>
          <p:nvPr/>
        </p:nvSpPr>
        <p:spPr>
          <a:xfrm>
            <a:off x="8209740" y="2242173"/>
            <a:ext cx="2310197" cy="191630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316" indent="-277246" algn="ctr">
              <a:spcBef>
                <a:spcPts val="76"/>
              </a:spcBef>
              <a:tabLst>
                <a:tab pos="324994" algn="l"/>
                <a:tab pos="325379" algn="l"/>
              </a:tabLst>
            </a:pPr>
            <a:r>
              <a:rPr lang="en-US" sz="1182" spc="-6" dirty="0">
                <a:solidFill>
                  <a:schemeClr val="bg1"/>
                </a:solidFill>
                <a:latin typeface="HelveticaNeueLT Std" panose="020B0604020202020204" pitchFamily="34" charset="0"/>
                <a:cs typeface="HelveticaNeueLTStd-Roman"/>
              </a:rPr>
              <a:t>React to illegitimate claims</a:t>
            </a:r>
            <a:endParaRPr sz="1182" dirty="0">
              <a:solidFill>
                <a:schemeClr val="bg1"/>
              </a:solidFill>
              <a:latin typeface="HelveticaNeueLT Std" panose="020B0604020202020204" pitchFamily="34" charset="0"/>
              <a:cs typeface="HelveticaNeueLTStd-Roman"/>
            </a:endParaRPr>
          </a:p>
        </p:txBody>
      </p:sp>
      <p:sp>
        <p:nvSpPr>
          <p:cNvPr id="29" name="Triangle 28">
            <a:extLst>
              <a:ext uri="{FF2B5EF4-FFF2-40B4-BE49-F238E27FC236}">
                <a16:creationId xmlns:a16="http://schemas.microsoft.com/office/drawing/2014/main" id="{8CC7FB63-C38E-3535-8726-02AF7039D788}"/>
              </a:ext>
            </a:extLst>
          </p:cNvPr>
          <p:cNvSpPr/>
          <p:nvPr/>
        </p:nvSpPr>
        <p:spPr>
          <a:xfrm rot="5400000">
            <a:off x="4149682" y="1942056"/>
            <a:ext cx="518298" cy="446808"/>
          </a:xfrm>
          <a:prstGeom prst="triangle">
            <a:avLst/>
          </a:prstGeom>
          <a:solidFill>
            <a:srgbClr val="004B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31" name="Triangle 30">
            <a:extLst>
              <a:ext uri="{FF2B5EF4-FFF2-40B4-BE49-F238E27FC236}">
                <a16:creationId xmlns:a16="http://schemas.microsoft.com/office/drawing/2014/main" id="{29C3AA49-EAD4-68B0-42AB-E666D4D86A24}"/>
              </a:ext>
            </a:extLst>
          </p:cNvPr>
          <p:cNvSpPr/>
          <p:nvPr/>
        </p:nvSpPr>
        <p:spPr>
          <a:xfrm rot="5400000">
            <a:off x="7453687" y="1942056"/>
            <a:ext cx="518298" cy="446808"/>
          </a:xfrm>
          <a:prstGeom prst="triangle">
            <a:avLst/>
          </a:prstGeom>
          <a:solidFill>
            <a:srgbClr val="D57A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76F98A-7511-ACDB-0863-0C5321B06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4" y="6533728"/>
            <a:ext cx="12192646" cy="3365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D9A1A-F66C-22DC-9E40-88CB35114C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cs typeface="Arial" panose="020B0604020202020204" pitchFamily="34" charset="0"/>
              </a:rPr>
              <a:t>Ishmael </a:t>
            </a:r>
            <a:r>
              <a:rPr lang="en-GB" sz="3600" b="1" dirty="0" err="1">
                <a:cs typeface="Arial" panose="020B0604020202020204" pitchFamily="34" charset="0"/>
              </a:rPr>
              <a:t>mogapi</a:t>
            </a:r>
            <a:endParaRPr lang="en-ZA" sz="3600" b="1" dirty="0"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C4BD3E-F2FB-A049-A38C-3C1B7B8865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4495" y="3313652"/>
            <a:ext cx="5331505" cy="2290194"/>
          </a:xfrm>
        </p:spPr>
        <p:txBody>
          <a:bodyPr>
            <a:normAutofit/>
          </a:bodyPr>
          <a:lstStyle/>
          <a:p>
            <a:r>
              <a:rPr lang="en-US" b="1" spc="-2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Tackling</a:t>
            </a:r>
            <a:r>
              <a:rPr lang="en-US" b="1" spc="-35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b="1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Fraud,</a:t>
            </a:r>
            <a:r>
              <a:rPr lang="en-US" b="1" spc="5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b="1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Waste</a:t>
            </a:r>
            <a:r>
              <a:rPr lang="en-US" b="1" spc="-35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b="1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&amp;</a:t>
            </a:r>
            <a:r>
              <a:rPr lang="en-US" b="1" spc="-75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b="1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Abuse</a:t>
            </a:r>
            <a:r>
              <a:rPr lang="en-US" b="1" spc="-3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b="1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to</a:t>
            </a:r>
            <a:r>
              <a:rPr lang="en-US" b="1" spc="-35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b="1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Strengthen</a:t>
            </a:r>
            <a:r>
              <a:rPr lang="en-US" b="1" spc="-8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b="1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Affordability and Member </a:t>
            </a:r>
            <a:r>
              <a:rPr lang="en-US" b="1" spc="-15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Value</a:t>
            </a:r>
            <a:endParaRPr lang="en-ZA" b="1" dirty="0">
              <a:effectLst/>
              <a:latin typeface="Arial" panose="020B060402020202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endParaRPr lang="en-ZA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B1B7C7C-4F8D-6634-B595-CBA431A5FBE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9" b="7019"/>
          <a:stretch>
            <a:fillRect/>
          </a:stretch>
        </p:blipFill>
        <p:spPr>
          <a:xfrm>
            <a:off x="6937695" y="1258349"/>
            <a:ext cx="4219663" cy="3690044"/>
          </a:xfrm>
        </p:spPr>
      </p:pic>
    </p:spTree>
    <p:extLst>
      <p:ext uri="{BB962C8B-B14F-4D97-AF65-F5344CB8AC3E}">
        <p14:creationId xmlns:p14="http://schemas.microsoft.com/office/powerpoint/2010/main" val="3595870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reeform 75"/>
          <p:cNvSpPr>
            <a:spLocks/>
          </p:cNvSpPr>
          <p:nvPr/>
        </p:nvSpPr>
        <p:spPr bwMode="auto">
          <a:xfrm rot="900000">
            <a:off x="5192964" y="1772899"/>
            <a:ext cx="719137" cy="1063625"/>
          </a:xfrm>
          <a:custGeom>
            <a:avLst/>
            <a:gdLst>
              <a:gd name="T0" fmla="*/ 841 w 906"/>
              <a:gd name="T1" fmla="*/ 0 h 1340"/>
              <a:gd name="T2" fmla="*/ 906 w 906"/>
              <a:gd name="T3" fmla="*/ 155 h 1340"/>
              <a:gd name="T4" fmla="*/ 831 w 906"/>
              <a:gd name="T5" fmla="*/ 190 h 1340"/>
              <a:gd name="T6" fmla="*/ 760 w 906"/>
              <a:gd name="T7" fmla="*/ 230 h 1340"/>
              <a:gd name="T8" fmla="*/ 692 w 906"/>
              <a:gd name="T9" fmla="*/ 276 h 1340"/>
              <a:gd name="T10" fmla="*/ 629 w 906"/>
              <a:gd name="T11" fmla="*/ 326 h 1340"/>
              <a:gd name="T12" fmla="*/ 571 w 906"/>
              <a:gd name="T13" fmla="*/ 380 h 1340"/>
              <a:gd name="T14" fmla="*/ 517 w 906"/>
              <a:gd name="T15" fmla="*/ 440 h 1340"/>
              <a:gd name="T16" fmla="*/ 467 w 906"/>
              <a:gd name="T17" fmla="*/ 503 h 1340"/>
              <a:gd name="T18" fmla="*/ 423 w 906"/>
              <a:gd name="T19" fmla="*/ 568 h 1340"/>
              <a:gd name="T20" fmla="*/ 385 w 906"/>
              <a:gd name="T21" fmla="*/ 637 h 1340"/>
              <a:gd name="T22" fmla="*/ 352 w 906"/>
              <a:gd name="T23" fmla="*/ 710 h 1340"/>
              <a:gd name="T24" fmla="*/ 325 w 906"/>
              <a:gd name="T25" fmla="*/ 785 h 1340"/>
              <a:gd name="T26" fmla="*/ 302 w 906"/>
              <a:gd name="T27" fmla="*/ 862 h 1340"/>
              <a:gd name="T28" fmla="*/ 287 w 906"/>
              <a:gd name="T29" fmla="*/ 941 h 1340"/>
              <a:gd name="T30" fmla="*/ 277 w 906"/>
              <a:gd name="T31" fmla="*/ 1021 h 1340"/>
              <a:gd name="T32" fmla="*/ 273 w 906"/>
              <a:gd name="T33" fmla="*/ 1102 h 1340"/>
              <a:gd name="T34" fmla="*/ 277 w 906"/>
              <a:gd name="T35" fmla="*/ 1184 h 1340"/>
              <a:gd name="T36" fmla="*/ 387 w 906"/>
              <a:gd name="T37" fmla="*/ 1161 h 1340"/>
              <a:gd name="T38" fmla="*/ 215 w 906"/>
              <a:gd name="T39" fmla="*/ 1340 h 1340"/>
              <a:gd name="T40" fmla="*/ 0 w 906"/>
              <a:gd name="T41" fmla="*/ 1246 h 1340"/>
              <a:gd name="T42" fmla="*/ 110 w 906"/>
              <a:gd name="T43" fmla="*/ 1221 h 1340"/>
              <a:gd name="T44" fmla="*/ 106 w 906"/>
              <a:gd name="T45" fmla="*/ 1173 h 1340"/>
              <a:gd name="T46" fmla="*/ 104 w 906"/>
              <a:gd name="T47" fmla="*/ 1123 h 1340"/>
              <a:gd name="T48" fmla="*/ 104 w 906"/>
              <a:gd name="T49" fmla="*/ 1075 h 1340"/>
              <a:gd name="T50" fmla="*/ 106 w 906"/>
              <a:gd name="T51" fmla="*/ 1027 h 1340"/>
              <a:gd name="T52" fmla="*/ 112 w 906"/>
              <a:gd name="T53" fmla="*/ 979 h 1340"/>
              <a:gd name="T54" fmla="*/ 117 w 906"/>
              <a:gd name="T55" fmla="*/ 931 h 1340"/>
              <a:gd name="T56" fmla="*/ 135 w 906"/>
              <a:gd name="T57" fmla="*/ 839 h 1340"/>
              <a:gd name="T58" fmla="*/ 158 w 906"/>
              <a:gd name="T59" fmla="*/ 747 h 1340"/>
              <a:gd name="T60" fmla="*/ 190 w 906"/>
              <a:gd name="T61" fmla="*/ 658 h 1340"/>
              <a:gd name="T62" fmla="*/ 229 w 906"/>
              <a:gd name="T63" fmla="*/ 572 h 1340"/>
              <a:gd name="T64" fmla="*/ 273 w 906"/>
              <a:gd name="T65" fmla="*/ 489 h 1340"/>
              <a:gd name="T66" fmla="*/ 325 w 906"/>
              <a:gd name="T67" fmla="*/ 411 h 1340"/>
              <a:gd name="T68" fmla="*/ 383 w 906"/>
              <a:gd name="T69" fmla="*/ 338 h 1340"/>
              <a:gd name="T70" fmla="*/ 444 w 906"/>
              <a:gd name="T71" fmla="*/ 267 h 1340"/>
              <a:gd name="T72" fmla="*/ 514 w 906"/>
              <a:gd name="T73" fmla="*/ 202 h 1340"/>
              <a:gd name="T74" fmla="*/ 589 w 906"/>
              <a:gd name="T75" fmla="*/ 142 h 1340"/>
              <a:gd name="T76" fmla="*/ 667 w 906"/>
              <a:gd name="T77" fmla="*/ 88 h 1340"/>
              <a:gd name="T78" fmla="*/ 752 w 906"/>
              <a:gd name="T79" fmla="*/ 40 h 1340"/>
              <a:gd name="T80" fmla="*/ 841 w 906"/>
              <a:gd name="T81" fmla="*/ 0 h 1340"/>
              <a:gd name="T82" fmla="*/ 841 w 906"/>
              <a:gd name="T83" fmla="*/ 0 h 1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06" h="1340">
                <a:moveTo>
                  <a:pt x="841" y="0"/>
                </a:moveTo>
                <a:lnTo>
                  <a:pt x="906" y="155"/>
                </a:lnTo>
                <a:lnTo>
                  <a:pt x="831" y="190"/>
                </a:lnTo>
                <a:lnTo>
                  <a:pt x="760" y="230"/>
                </a:lnTo>
                <a:lnTo>
                  <a:pt x="692" y="276"/>
                </a:lnTo>
                <a:lnTo>
                  <a:pt x="629" y="326"/>
                </a:lnTo>
                <a:lnTo>
                  <a:pt x="571" y="380"/>
                </a:lnTo>
                <a:lnTo>
                  <a:pt x="517" y="440"/>
                </a:lnTo>
                <a:lnTo>
                  <a:pt x="467" y="503"/>
                </a:lnTo>
                <a:lnTo>
                  <a:pt x="423" y="568"/>
                </a:lnTo>
                <a:lnTo>
                  <a:pt x="385" y="637"/>
                </a:lnTo>
                <a:lnTo>
                  <a:pt x="352" y="710"/>
                </a:lnTo>
                <a:lnTo>
                  <a:pt x="325" y="785"/>
                </a:lnTo>
                <a:lnTo>
                  <a:pt x="302" y="862"/>
                </a:lnTo>
                <a:lnTo>
                  <a:pt x="287" y="941"/>
                </a:lnTo>
                <a:lnTo>
                  <a:pt x="277" y="1021"/>
                </a:lnTo>
                <a:lnTo>
                  <a:pt x="273" y="1102"/>
                </a:lnTo>
                <a:lnTo>
                  <a:pt x="277" y="1184"/>
                </a:lnTo>
                <a:lnTo>
                  <a:pt x="387" y="1161"/>
                </a:lnTo>
                <a:lnTo>
                  <a:pt x="215" y="1340"/>
                </a:lnTo>
                <a:lnTo>
                  <a:pt x="0" y="1246"/>
                </a:lnTo>
                <a:lnTo>
                  <a:pt x="110" y="1221"/>
                </a:lnTo>
                <a:lnTo>
                  <a:pt x="106" y="1173"/>
                </a:lnTo>
                <a:lnTo>
                  <a:pt x="104" y="1123"/>
                </a:lnTo>
                <a:lnTo>
                  <a:pt x="104" y="1075"/>
                </a:lnTo>
                <a:lnTo>
                  <a:pt x="106" y="1027"/>
                </a:lnTo>
                <a:lnTo>
                  <a:pt x="112" y="979"/>
                </a:lnTo>
                <a:lnTo>
                  <a:pt x="117" y="931"/>
                </a:lnTo>
                <a:lnTo>
                  <a:pt x="135" y="839"/>
                </a:lnTo>
                <a:lnTo>
                  <a:pt x="158" y="747"/>
                </a:lnTo>
                <a:lnTo>
                  <a:pt x="190" y="658"/>
                </a:lnTo>
                <a:lnTo>
                  <a:pt x="229" y="572"/>
                </a:lnTo>
                <a:lnTo>
                  <a:pt x="273" y="489"/>
                </a:lnTo>
                <a:lnTo>
                  <a:pt x="325" y="411"/>
                </a:lnTo>
                <a:lnTo>
                  <a:pt x="383" y="338"/>
                </a:lnTo>
                <a:lnTo>
                  <a:pt x="444" y="267"/>
                </a:lnTo>
                <a:lnTo>
                  <a:pt x="514" y="202"/>
                </a:lnTo>
                <a:lnTo>
                  <a:pt x="589" y="142"/>
                </a:lnTo>
                <a:lnTo>
                  <a:pt x="667" y="88"/>
                </a:lnTo>
                <a:lnTo>
                  <a:pt x="752" y="40"/>
                </a:lnTo>
                <a:lnTo>
                  <a:pt x="841" y="0"/>
                </a:lnTo>
                <a:lnTo>
                  <a:pt x="841" y="0"/>
                </a:lnTo>
                <a:close/>
              </a:path>
            </a:pathLst>
          </a:custGeom>
          <a:solidFill>
            <a:srgbClr val="B5CB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7" name="Freeform 76"/>
          <p:cNvSpPr>
            <a:spLocks/>
          </p:cNvSpPr>
          <p:nvPr/>
        </p:nvSpPr>
        <p:spPr bwMode="auto">
          <a:xfrm rot="20700000" flipH="1">
            <a:off x="3653513" y="1772900"/>
            <a:ext cx="722376" cy="1063625"/>
          </a:xfrm>
          <a:custGeom>
            <a:avLst/>
            <a:gdLst>
              <a:gd name="T0" fmla="*/ 841 w 906"/>
              <a:gd name="T1" fmla="*/ 0 h 1340"/>
              <a:gd name="T2" fmla="*/ 906 w 906"/>
              <a:gd name="T3" fmla="*/ 155 h 1340"/>
              <a:gd name="T4" fmla="*/ 831 w 906"/>
              <a:gd name="T5" fmla="*/ 190 h 1340"/>
              <a:gd name="T6" fmla="*/ 760 w 906"/>
              <a:gd name="T7" fmla="*/ 230 h 1340"/>
              <a:gd name="T8" fmla="*/ 692 w 906"/>
              <a:gd name="T9" fmla="*/ 276 h 1340"/>
              <a:gd name="T10" fmla="*/ 629 w 906"/>
              <a:gd name="T11" fmla="*/ 326 h 1340"/>
              <a:gd name="T12" fmla="*/ 571 w 906"/>
              <a:gd name="T13" fmla="*/ 380 h 1340"/>
              <a:gd name="T14" fmla="*/ 517 w 906"/>
              <a:gd name="T15" fmla="*/ 440 h 1340"/>
              <a:gd name="T16" fmla="*/ 467 w 906"/>
              <a:gd name="T17" fmla="*/ 503 h 1340"/>
              <a:gd name="T18" fmla="*/ 423 w 906"/>
              <a:gd name="T19" fmla="*/ 568 h 1340"/>
              <a:gd name="T20" fmla="*/ 385 w 906"/>
              <a:gd name="T21" fmla="*/ 637 h 1340"/>
              <a:gd name="T22" fmla="*/ 352 w 906"/>
              <a:gd name="T23" fmla="*/ 710 h 1340"/>
              <a:gd name="T24" fmla="*/ 325 w 906"/>
              <a:gd name="T25" fmla="*/ 785 h 1340"/>
              <a:gd name="T26" fmla="*/ 302 w 906"/>
              <a:gd name="T27" fmla="*/ 862 h 1340"/>
              <a:gd name="T28" fmla="*/ 287 w 906"/>
              <a:gd name="T29" fmla="*/ 941 h 1340"/>
              <a:gd name="T30" fmla="*/ 277 w 906"/>
              <a:gd name="T31" fmla="*/ 1021 h 1340"/>
              <a:gd name="T32" fmla="*/ 273 w 906"/>
              <a:gd name="T33" fmla="*/ 1102 h 1340"/>
              <a:gd name="T34" fmla="*/ 277 w 906"/>
              <a:gd name="T35" fmla="*/ 1184 h 1340"/>
              <a:gd name="T36" fmla="*/ 387 w 906"/>
              <a:gd name="T37" fmla="*/ 1161 h 1340"/>
              <a:gd name="T38" fmla="*/ 215 w 906"/>
              <a:gd name="T39" fmla="*/ 1340 h 1340"/>
              <a:gd name="T40" fmla="*/ 0 w 906"/>
              <a:gd name="T41" fmla="*/ 1246 h 1340"/>
              <a:gd name="T42" fmla="*/ 110 w 906"/>
              <a:gd name="T43" fmla="*/ 1221 h 1340"/>
              <a:gd name="T44" fmla="*/ 106 w 906"/>
              <a:gd name="T45" fmla="*/ 1173 h 1340"/>
              <a:gd name="T46" fmla="*/ 104 w 906"/>
              <a:gd name="T47" fmla="*/ 1123 h 1340"/>
              <a:gd name="T48" fmla="*/ 104 w 906"/>
              <a:gd name="T49" fmla="*/ 1075 h 1340"/>
              <a:gd name="T50" fmla="*/ 106 w 906"/>
              <a:gd name="T51" fmla="*/ 1027 h 1340"/>
              <a:gd name="T52" fmla="*/ 112 w 906"/>
              <a:gd name="T53" fmla="*/ 979 h 1340"/>
              <a:gd name="T54" fmla="*/ 117 w 906"/>
              <a:gd name="T55" fmla="*/ 931 h 1340"/>
              <a:gd name="T56" fmla="*/ 135 w 906"/>
              <a:gd name="T57" fmla="*/ 839 h 1340"/>
              <a:gd name="T58" fmla="*/ 158 w 906"/>
              <a:gd name="T59" fmla="*/ 747 h 1340"/>
              <a:gd name="T60" fmla="*/ 190 w 906"/>
              <a:gd name="T61" fmla="*/ 658 h 1340"/>
              <a:gd name="T62" fmla="*/ 229 w 906"/>
              <a:gd name="T63" fmla="*/ 572 h 1340"/>
              <a:gd name="T64" fmla="*/ 273 w 906"/>
              <a:gd name="T65" fmla="*/ 489 h 1340"/>
              <a:gd name="T66" fmla="*/ 325 w 906"/>
              <a:gd name="T67" fmla="*/ 411 h 1340"/>
              <a:gd name="T68" fmla="*/ 383 w 906"/>
              <a:gd name="T69" fmla="*/ 338 h 1340"/>
              <a:gd name="T70" fmla="*/ 444 w 906"/>
              <a:gd name="T71" fmla="*/ 267 h 1340"/>
              <a:gd name="T72" fmla="*/ 514 w 906"/>
              <a:gd name="T73" fmla="*/ 202 h 1340"/>
              <a:gd name="T74" fmla="*/ 589 w 906"/>
              <a:gd name="T75" fmla="*/ 142 h 1340"/>
              <a:gd name="T76" fmla="*/ 667 w 906"/>
              <a:gd name="T77" fmla="*/ 88 h 1340"/>
              <a:gd name="T78" fmla="*/ 752 w 906"/>
              <a:gd name="T79" fmla="*/ 40 h 1340"/>
              <a:gd name="T80" fmla="*/ 841 w 906"/>
              <a:gd name="T81" fmla="*/ 0 h 1340"/>
              <a:gd name="T82" fmla="*/ 841 w 906"/>
              <a:gd name="T83" fmla="*/ 0 h 1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06" h="1340">
                <a:moveTo>
                  <a:pt x="841" y="0"/>
                </a:moveTo>
                <a:lnTo>
                  <a:pt x="906" y="155"/>
                </a:lnTo>
                <a:lnTo>
                  <a:pt x="831" y="190"/>
                </a:lnTo>
                <a:lnTo>
                  <a:pt x="760" y="230"/>
                </a:lnTo>
                <a:lnTo>
                  <a:pt x="692" y="276"/>
                </a:lnTo>
                <a:lnTo>
                  <a:pt x="629" y="326"/>
                </a:lnTo>
                <a:lnTo>
                  <a:pt x="571" y="380"/>
                </a:lnTo>
                <a:lnTo>
                  <a:pt x="517" y="440"/>
                </a:lnTo>
                <a:lnTo>
                  <a:pt x="467" y="503"/>
                </a:lnTo>
                <a:lnTo>
                  <a:pt x="423" y="568"/>
                </a:lnTo>
                <a:lnTo>
                  <a:pt x="385" y="637"/>
                </a:lnTo>
                <a:lnTo>
                  <a:pt x="352" y="710"/>
                </a:lnTo>
                <a:lnTo>
                  <a:pt x="325" y="785"/>
                </a:lnTo>
                <a:lnTo>
                  <a:pt x="302" y="862"/>
                </a:lnTo>
                <a:lnTo>
                  <a:pt x="287" y="941"/>
                </a:lnTo>
                <a:lnTo>
                  <a:pt x="277" y="1021"/>
                </a:lnTo>
                <a:lnTo>
                  <a:pt x="273" y="1102"/>
                </a:lnTo>
                <a:lnTo>
                  <a:pt x="277" y="1184"/>
                </a:lnTo>
                <a:lnTo>
                  <a:pt x="387" y="1161"/>
                </a:lnTo>
                <a:lnTo>
                  <a:pt x="215" y="1340"/>
                </a:lnTo>
                <a:lnTo>
                  <a:pt x="0" y="1246"/>
                </a:lnTo>
                <a:lnTo>
                  <a:pt x="110" y="1221"/>
                </a:lnTo>
                <a:lnTo>
                  <a:pt x="106" y="1173"/>
                </a:lnTo>
                <a:lnTo>
                  <a:pt x="104" y="1123"/>
                </a:lnTo>
                <a:lnTo>
                  <a:pt x="104" y="1075"/>
                </a:lnTo>
                <a:lnTo>
                  <a:pt x="106" y="1027"/>
                </a:lnTo>
                <a:lnTo>
                  <a:pt x="112" y="979"/>
                </a:lnTo>
                <a:lnTo>
                  <a:pt x="117" y="931"/>
                </a:lnTo>
                <a:lnTo>
                  <a:pt x="135" y="839"/>
                </a:lnTo>
                <a:lnTo>
                  <a:pt x="158" y="747"/>
                </a:lnTo>
                <a:lnTo>
                  <a:pt x="190" y="658"/>
                </a:lnTo>
                <a:lnTo>
                  <a:pt x="229" y="572"/>
                </a:lnTo>
                <a:lnTo>
                  <a:pt x="273" y="489"/>
                </a:lnTo>
                <a:lnTo>
                  <a:pt x="325" y="411"/>
                </a:lnTo>
                <a:lnTo>
                  <a:pt x="383" y="338"/>
                </a:lnTo>
                <a:lnTo>
                  <a:pt x="444" y="267"/>
                </a:lnTo>
                <a:lnTo>
                  <a:pt x="514" y="202"/>
                </a:lnTo>
                <a:lnTo>
                  <a:pt x="589" y="142"/>
                </a:lnTo>
                <a:lnTo>
                  <a:pt x="667" y="88"/>
                </a:lnTo>
                <a:lnTo>
                  <a:pt x="752" y="40"/>
                </a:lnTo>
                <a:lnTo>
                  <a:pt x="841" y="0"/>
                </a:lnTo>
                <a:lnTo>
                  <a:pt x="841" y="0"/>
                </a:lnTo>
                <a:close/>
              </a:path>
            </a:pathLst>
          </a:custGeom>
          <a:solidFill>
            <a:srgbClr val="B5CB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8" name="TextBox 8"/>
          <p:cNvSpPr txBox="1"/>
          <p:nvPr/>
        </p:nvSpPr>
        <p:spPr>
          <a:xfrm>
            <a:off x="2180484" y="5459391"/>
            <a:ext cx="5173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Provider Engagement and/or Remedial Action</a:t>
            </a:r>
          </a:p>
        </p:txBody>
      </p:sp>
      <p:sp>
        <p:nvSpPr>
          <p:cNvPr id="79" name="Chevron 78"/>
          <p:cNvSpPr/>
          <p:nvPr/>
        </p:nvSpPr>
        <p:spPr>
          <a:xfrm rot="5400000">
            <a:off x="4667274" y="5189285"/>
            <a:ext cx="287813" cy="393700"/>
          </a:xfrm>
          <a:prstGeom prst="chevron">
            <a:avLst/>
          </a:prstGeom>
          <a:solidFill>
            <a:srgbClr val="B5CB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" name="TextBox 45"/>
          <p:cNvSpPr txBox="1"/>
          <p:nvPr/>
        </p:nvSpPr>
        <p:spPr>
          <a:xfrm>
            <a:off x="2457090" y="1697538"/>
            <a:ext cx="90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Tip-offs</a:t>
            </a:r>
          </a:p>
        </p:txBody>
      </p:sp>
      <p:sp>
        <p:nvSpPr>
          <p:cNvPr id="81" name="TextBox 46"/>
          <p:cNvSpPr txBox="1"/>
          <p:nvPr/>
        </p:nvSpPr>
        <p:spPr>
          <a:xfrm>
            <a:off x="6250302" y="1704332"/>
            <a:ext cx="2319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Industry Collaboration</a:t>
            </a:r>
          </a:p>
        </p:txBody>
      </p:sp>
      <p:sp>
        <p:nvSpPr>
          <p:cNvPr id="82" name="TextBox 47"/>
          <p:cNvSpPr txBox="1"/>
          <p:nvPr/>
        </p:nvSpPr>
        <p:spPr>
          <a:xfrm>
            <a:off x="4241367" y="1432328"/>
            <a:ext cx="1051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Analytics</a:t>
            </a:r>
          </a:p>
        </p:txBody>
      </p:sp>
      <p:sp>
        <p:nvSpPr>
          <p:cNvPr id="83" name="Right Arrow 82"/>
          <p:cNvSpPr/>
          <p:nvPr/>
        </p:nvSpPr>
        <p:spPr>
          <a:xfrm rot="5400000">
            <a:off x="4335492" y="2189931"/>
            <a:ext cx="897813" cy="338015"/>
          </a:xfrm>
          <a:prstGeom prst="rightArrow">
            <a:avLst>
              <a:gd name="adj1" fmla="val 27456"/>
              <a:gd name="adj2" fmla="val 46243"/>
            </a:avLst>
          </a:prstGeom>
          <a:solidFill>
            <a:srgbClr val="B5CB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flipH="1">
            <a:off x="6700855" y="3259070"/>
            <a:ext cx="0" cy="2448645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/>
          <p:cNvGrpSpPr/>
          <p:nvPr/>
        </p:nvGrpSpPr>
        <p:grpSpPr>
          <a:xfrm>
            <a:off x="6497478" y="3360457"/>
            <a:ext cx="5178439" cy="406752"/>
            <a:chOff x="6290321" y="2872825"/>
            <a:chExt cx="5646309" cy="406752"/>
          </a:xfrm>
        </p:grpSpPr>
        <p:sp>
          <p:nvSpPr>
            <p:cNvPr id="99" name="Oval 98"/>
            <p:cNvSpPr/>
            <p:nvPr/>
          </p:nvSpPr>
          <p:spPr>
            <a:xfrm flipH="1">
              <a:off x="6290321" y="2872825"/>
              <a:ext cx="406753" cy="406752"/>
            </a:xfrm>
            <a:prstGeom prst="ellipse">
              <a:avLst/>
            </a:prstGeom>
            <a:solidFill>
              <a:srgbClr val="CB233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100" name="TextBox 54"/>
            <p:cNvSpPr txBox="1"/>
            <p:nvPr/>
          </p:nvSpPr>
          <p:spPr>
            <a:xfrm>
              <a:off x="6695413" y="2890975"/>
              <a:ext cx="52412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Prevention (Proactive analytics, FWA awareness)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497478" y="4150298"/>
            <a:ext cx="5082784" cy="406752"/>
            <a:chOff x="6290321" y="3439231"/>
            <a:chExt cx="5082784" cy="406752"/>
          </a:xfrm>
        </p:grpSpPr>
        <p:sp>
          <p:nvSpPr>
            <p:cNvPr id="97" name="Oval 96"/>
            <p:cNvSpPr/>
            <p:nvPr/>
          </p:nvSpPr>
          <p:spPr>
            <a:xfrm flipH="1">
              <a:off x="6290321" y="3439231"/>
              <a:ext cx="406753" cy="406752"/>
            </a:xfrm>
            <a:prstGeom prst="ellipse">
              <a:avLst/>
            </a:prstGeom>
            <a:solidFill>
              <a:srgbClr val="FA790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98" name="TextBox 55"/>
            <p:cNvSpPr txBox="1"/>
            <p:nvPr/>
          </p:nvSpPr>
          <p:spPr>
            <a:xfrm>
              <a:off x="6695414" y="3457568"/>
              <a:ext cx="46776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Detection (Reactive analytics, tip-offs)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497478" y="4940139"/>
            <a:ext cx="4614951" cy="406752"/>
            <a:chOff x="6290321" y="4005638"/>
            <a:chExt cx="4614951" cy="406752"/>
          </a:xfrm>
        </p:grpSpPr>
        <p:sp>
          <p:nvSpPr>
            <p:cNvPr id="95" name="Oval 94"/>
            <p:cNvSpPr/>
            <p:nvPr/>
          </p:nvSpPr>
          <p:spPr>
            <a:xfrm flipH="1">
              <a:off x="6290321" y="4005638"/>
              <a:ext cx="406753" cy="406752"/>
            </a:xfrm>
            <a:prstGeom prst="ellipse">
              <a:avLst/>
            </a:prstGeom>
            <a:solidFill>
              <a:srgbClr val="0499D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  <p:sp>
          <p:nvSpPr>
            <p:cNvPr id="96" name="TextBox 56"/>
            <p:cNvSpPr txBox="1"/>
            <p:nvPr/>
          </p:nvSpPr>
          <p:spPr>
            <a:xfrm>
              <a:off x="6695414" y="4024161"/>
              <a:ext cx="42098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Response (Investigation and actions)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484511" y="2890473"/>
            <a:ext cx="2596896" cy="2269571"/>
            <a:chOff x="2464473" y="1391481"/>
            <a:chExt cx="4215384" cy="4471416"/>
          </a:xfrm>
        </p:grpSpPr>
        <p:sp>
          <p:nvSpPr>
            <p:cNvPr id="89" name="Freeform 88"/>
            <p:cNvSpPr/>
            <p:nvPr/>
          </p:nvSpPr>
          <p:spPr>
            <a:xfrm rot="10800000">
              <a:off x="3303829" y="3029908"/>
              <a:ext cx="2536675" cy="1539976"/>
            </a:xfrm>
            <a:custGeom>
              <a:avLst/>
              <a:gdLst>
                <a:gd name="connsiteX0" fmla="*/ 675787 w 2729264"/>
                <a:gd name="connsiteY0" fmla="*/ 27848 h 3589212"/>
                <a:gd name="connsiteX1" fmla="*/ 674667 w 2729264"/>
                <a:gd name="connsiteY1" fmla="*/ 1 h 3589212"/>
                <a:gd name="connsiteX2" fmla="*/ 674667 w 2729264"/>
                <a:gd name="connsiteY2" fmla="*/ 0 h 3589212"/>
                <a:gd name="connsiteX3" fmla="*/ 666652 w 2729264"/>
                <a:gd name="connsiteY3" fmla="*/ 458134 h 3589212"/>
                <a:gd name="connsiteX4" fmla="*/ 671715 w 2729264"/>
                <a:gd name="connsiteY4" fmla="*/ 353342 h 3589212"/>
                <a:gd name="connsiteX5" fmla="*/ 671317 w 2729264"/>
                <a:gd name="connsiteY5" fmla="*/ 383685 h 3589212"/>
                <a:gd name="connsiteX6" fmla="*/ 2062612 w 2729264"/>
                <a:gd name="connsiteY6" fmla="*/ 458136 h 3589212"/>
                <a:gd name="connsiteX7" fmla="*/ 2057947 w 2729264"/>
                <a:gd name="connsiteY7" fmla="*/ 383685 h 3589212"/>
                <a:gd name="connsiteX8" fmla="*/ 2057549 w 2729264"/>
                <a:gd name="connsiteY8" fmla="*/ 353342 h 3589212"/>
                <a:gd name="connsiteX9" fmla="*/ 641136 w 2729264"/>
                <a:gd name="connsiteY9" fmla="*/ 820262 h 3589212"/>
                <a:gd name="connsiteX10" fmla="*/ 651656 w 2729264"/>
                <a:gd name="connsiteY10" fmla="*/ 697494 h 3589212"/>
                <a:gd name="connsiteX11" fmla="*/ 647879 w 2729264"/>
                <a:gd name="connsiteY11" fmla="*/ 757765 h 3589212"/>
                <a:gd name="connsiteX12" fmla="*/ 2088129 w 2729264"/>
                <a:gd name="connsiteY12" fmla="*/ 820270 h 3589212"/>
                <a:gd name="connsiteX13" fmla="*/ 2081385 w 2729264"/>
                <a:gd name="connsiteY13" fmla="*/ 757765 h 3589212"/>
                <a:gd name="connsiteX14" fmla="*/ 2077608 w 2729264"/>
                <a:gd name="connsiteY14" fmla="*/ 697489 h 3589212"/>
                <a:gd name="connsiteX15" fmla="*/ 600203 w 2729264"/>
                <a:gd name="connsiteY15" fmla="*/ 1185907 h 3589212"/>
                <a:gd name="connsiteX16" fmla="*/ 613996 w 2729264"/>
                <a:gd name="connsiteY16" fmla="*/ 1071790 h 3589212"/>
                <a:gd name="connsiteX17" fmla="*/ 605437 w 2729264"/>
                <a:gd name="connsiteY17" fmla="*/ 1151111 h 3589212"/>
                <a:gd name="connsiteX18" fmla="*/ 2129063 w 2729264"/>
                <a:gd name="connsiteY18" fmla="*/ 1185922 h 3589212"/>
                <a:gd name="connsiteX19" fmla="*/ 2123827 w 2729264"/>
                <a:gd name="connsiteY19" fmla="*/ 1151111 h 3589212"/>
                <a:gd name="connsiteX20" fmla="*/ 2115265 w 2729264"/>
                <a:gd name="connsiteY20" fmla="*/ 1071764 h 3589212"/>
                <a:gd name="connsiteX21" fmla="*/ 500147 w 2729264"/>
                <a:gd name="connsiteY21" fmla="*/ 1794014 h 3589212"/>
                <a:gd name="connsiteX22" fmla="*/ 500147 w 2729264"/>
                <a:gd name="connsiteY22" fmla="*/ 1794014 h 3589212"/>
                <a:gd name="connsiteX23" fmla="*/ 500587 w 2729264"/>
                <a:gd name="connsiteY23" fmla="*/ 1791664 h 3589212"/>
                <a:gd name="connsiteX24" fmla="*/ 500587 w 2729264"/>
                <a:gd name="connsiteY24" fmla="*/ 1791665 h 3589212"/>
                <a:gd name="connsiteX25" fmla="*/ 18617 w 2729264"/>
                <a:gd name="connsiteY25" fmla="*/ 3538163 h 3589212"/>
                <a:gd name="connsiteX26" fmla="*/ 78567 w 2729264"/>
                <a:gd name="connsiteY26" fmla="*/ 3373781 h 3589212"/>
                <a:gd name="connsiteX27" fmla="*/ 316390 w 2729264"/>
                <a:gd name="connsiteY27" fmla="*/ 2594875 h 3589212"/>
                <a:gd name="connsiteX28" fmla="*/ 480535 w 2729264"/>
                <a:gd name="connsiteY28" fmla="*/ 1898740 h 3589212"/>
                <a:gd name="connsiteX29" fmla="*/ 500147 w 2729264"/>
                <a:gd name="connsiteY29" fmla="*/ 1794014 h 3589212"/>
                <a:gd name="connsiteX30" fmla="*/ 501361 w 2729264"/>
                <a:gd name="connsiteY30" fmla="*/ 1794014 h 3589212"/>
                <a:gd name="connsiteX31" fmla="*/ 500587 w 2729264"/>
                <a:gd name="connsiteY31" fmla="*/ 1791665 h 3589212"/>
                <a:gd name="connsiteX32" fmla="*/ 500751 w 2729264"/>
                <a:gd name="connsiteY32" fmla="*/ 1790790 h 3589212"/>
                <a:gd name="connsiteX33" fmla="*/ 518081 w 2729264"/>
                <a:gd name="connsiteY33" fmla="*/ 1738187 h 3589212"/>
                <a:gd name="connsiteX34" fmla="*/ 1364633 w 2729264"/>
                <a:gd name="connsiteY34" fmla="*/ 1527062 h 3589212"/>
                <a:gd name="connsiteX35" fmla="*/ 2211185 w 2729264"/>
                <a:gd name="connsiteY35" fmla="*/ 1738187 h 3589212"/>
                <a:gd name="connsiteX36" fmla="*/ 2228511 w 2729264"/>
                <a:gd name="connsiteY36" fmla="*/ 1790777 h 3589212"/>
                <a:gd name="connsiteX37" fmla="*/ 2185466 w 2729264"/>
                <a:gd name="connsiteY37" fmla="*/ 1560921 h 3589212"/>
                <a:gd name="connsiteX38" fmla="*/ 2185440 w 2729264"/>
                <a:gd name="connsiteY38" fmla="*/ 1560748 h 3589212"/>
                <a:gd name="connsiteX39" fmla="*/ 2185467 w 2729264"/>
                <a:gd name="connsiteY39" fmla="*/ 1560920 h 3589212"/>
                <a:gd name="connsiteX40" fmla="*/ 2228678 w 2729264"/>
                <a:gd name="connsiteY40" fmla="*/ 1791667 h 3589212"/>
                <a:gd name="connsiteX41" fmla="*/ 2227904 w 2729264"/>
                <a:gd name="connsiteY41" fmla="*/ 1794014 h 3589212"/>
                <a:gd name="connsiteX42" fmla="*/ 2229117 w 2729264"/>
                <a:gd name="connsiteY42" fmla="*/ 1794014 h 3589212"/>
                <a:gd name="connsiteX43" fmla="*/ 2228777 w 2729264"/>
                <a:gd name="connsiteY43" fmla="*/ 1792197 h 3589212"/>
                <a:gd name="connsiteX44" fmla="*/ 2248729 w 2729264"/>
                <a:gd name="connsiteY44" fmla="*/ 1898740 h 3589212"/>
                <a:gd name="connsiteX45" fmla="*/ 2412874 w 2729264"/>
                <a:gd name="connsiteY45" fmla="*/ 2594875 h 3589212"/>
                <a:gd name="connsiteX46" fmla="*/ 2650697 w 2729264"/>
                <a:gd name="connsiteY46" fmla="*/ 3373781 h 3589212"/>
                <a:gd name="connsiteX47" fmla="*/ 2710643 w 2729264"/>
                <a:gd name="connsiteY47" fmla="*/ 3538154 h 3589212"/>
                <a:gd name="connsiteX48" fmla="*/ 2694930 w 2729264"/>
                <a:gd name="connsiteY48" fmla="*/ 3510421 h 3589212"/>
                <a:gd name="connsiteX49" fmla="*/ 1364633 w 2729264"/>
                <a:gd name="connsiteY49" fmla="*/ 3218374 h 3589212"/>
                <a:gd name="connsiteX50" fmla="*/ 34336 w 2729264"/>
                <a:gd name="connsiteY50" fmla="*/ 3510421 h 3589212"/>
                <a:gd name="connsiteX51" fmla="*/ 8649 w 2729264"/>
                <a:gd name="connsiteY51" fmla="*/ 3589212 h 3589212"/>
                <a:gd name="connsiteX52" fmla="*/ 0 w 2729264"/>
                <a:gd name="connsiteY52" fmla="*/ 3589212 h 3589212"/>
                <a:gd name="connsiteX53" fmla="*/ 11929 w 2729264"/>
                <a:gd name="connsiteY53" fmla="*/ 3556504 h 3589212"/>
                <a:gd name="connsiteX54" fmla="*/ 6749 w 2729264"/>
                <a:gd name="connsiteY54" fmla="*/ 3584134 h 3589212"/>
                <a:gd name="connsiteX55" fmla="*/ 2729264 w 2729264"/>
                <a:gd name="connsiteY55" fmla="*/ 3589212 h 3589212"/>
                <a:gd name="connsiteX56" fmla="*/ 2720616 w 2729264"/>
                <a:gd name="connsiteY56" fmla="*/ 3589212 h 3589212"/>
                <a:gd name="connsiteX57" fmla="*/ 2722517 w 2729264"/>
                <a:gd name="connsiteY57" fmla="*/ 3584134 h 3589212"/>
                <a:gd name="connsiteX58" fmla="*/ 2717339 w 2729264"/>
                <a:gd name="connsiteY58" fmla="*/ 3556515 h 3589212"/>
                <a:gd name="connsiteX0" fmla="*/ 674667 w 2729264"/>
                <a:gd name="connsiteY0" fmla="*/ 0 h 3589212"/>
                <a:gd name="connsiteX1" fmla="*/ 674667 w 2729264"/>
                <a:gd name="connsiteY1" fmla="*/ 1 h 3589212"/>
                <a:gd name="connsiteX2" fmla="*/ 674667 w 2729264"/>
                <a:gd name="connsiteY2" fmla="*/ 0 h 3589212"/>
                <a:gd name="connsiteX3" fmla="*/ 666652 w 2729264"/>
                <a:gd name="connsiteY3" fmla="*/ 458134 h 3589212"/>
                <a:gd name="connsiteX4" fmla="*/ 671715 w 2729264"/>
                <a:gd name="connsiteY4" fmla="*/ 353342 h 3589212"/>
                <a:gd name="connsiteX5" fmla="*/ 671317 w 2729264"/>
                <a:gd name="connsiteY5" fmla="*/ 383685 h 3589212"/>
                <a:gd name="connsiteX6" fmla="*/ 666652 w 2729264"/>
                <a:gd name="connsiteY6" fmla="*/ 458134 h 3589212"/>
                <a:gd name="connsiteX7" fmla="*/ 2062612 w 2729264"/>
                <a:gd name="connsiteY7" fmla="*/ 458136 h 3589212"/>
                <a:gd name="connsiteX8" fmla="*/ 2057947 w 2729264"/>
                <a:gd name="connsiteY8" fmla="*/ 383685 h 3589212"/>
                <a:gd name="connsiteX9" fmla="*/ 2057549 w 2729264"/>
                <a:gd name="connsiteY9" fmla="*/ 353342 h 3589212"/>
                <a:gd name="connsiteX10" fmla="*/ 2062612 w 2729264"/>
                <a:gd name="connsiteY10" fmla="*/ 458136 h 3589212"/>
                <a:gd name="connsiteX11" fmla="*/ 641136 w 2729264"/>
                <a:gd name="connsiteY11" fmla="*/ 820262 h 3589212"/>
                <a:gd name="connsiteX12" fmla="*/ 651656 w 2729264"/>
                <a:gd name="connsiteY12" fmla="*/ 697494 h 3589212"/>
                <a:gd name="connsiteX13" fmla="*/ 647879 w 2729264"/>
                <a:gd name="connsiteY13" fmla="*/ 757765 h 3589212"/>
                <a:gd name="connsiteX14" fmla="*/ 641136 w 2729264"/>
                <a:gd name="connsiteY14" fmla="*/ 820262 h 3589212"/>
                <a:gd name="connsiteX15" fmla="*/ 2088129 w 2729264"/>
                <a:gd name="connsiteY15" fmla="*/ 820270 h 3589212"/>
                <a:gd name="connsiteX16" fmla="*/ 2081385 w 2729264"/>
                <a:gd name="connsiteY16" fmla="*/ 757765 h 3589212"/>
                <a:gd name="connsiteX17" fmla="*/ 2077608 w 2729264"/>
                <a:gd name="connsiteY17" fmla="*/ 697489 h 3589212"/>
                <a:gd name="connsiteX18" fmla="*/ 2088129 w 2729264"/>
                <a:gd name="connsiteY18" fmla="*/ 820270 h 3589212"/>
                <a:gd name="connsiteX19" fmla="*/ 600203 w 2729264"/>
                <a:gd name="connsiteY19" fmla="*/ 1185907 h 3589212"/>
                <a:gd name="connsiteX20" fmla="*/ 613996 w 2729264"/>
                <a:gd name="connsiteY20" fmla="*/ 1071790 h 3589212"/>
                <a:gd name="connsiteX21" fmla="*/ 605437 w 2729264"/>
                <a:gd name="connsiteY21" fmla="*/ 1151111 h 3589212"/>
                <a:gd name="connsiteX22" fmla="*/ 600203 w 2729264"/>
                <a:gd name="connsiteY22" fmla="*/ 1185907 h 3589212"/>
                <a:gd name="connsiteX23" fmla="*/ 2129063 w 2729264"/>
                <a:gd name="connsiteY23" fmla="*/ 1185922 h 3589212"/>
                <a:gd name="connsiteX24" fmla="*/ 2123827 w 2729264"/>
                <a:gd name="connsiteY24" fmla="*/ 1151111 h 3589212"/>
                <a:gd name="connsiteX25" fmla="*/ 2115265 w 2729264"/>
                <a:gd name="connsiteY25" fmla="*/ 1071764 h 3589212"/>
                <a:gd name="connsiteX26" fmla="*/ 2129063 w 2729264"/>
                <a:gd name="connsiteY26" fmla="*/ 1185922 h 3589212"/>
                <a:gd name="connsiteX27" fmla="*/ 500147 w 2729264"/>
                <a:gd name="connsiteY27" fmla="*/ 1794014 h 3589212"/>
                <a:gd name="connsiteX28" fmla="*/ 500147 w 2729264"/>
                <a:gd name="connsiteY28" fmla="*/ 1794014 h 3589212"/>
                <a:gd name="connsiteX29" fmla="*/ 500587 w 2729264"/>
                <a:gd name="connsiteY29" fmla="*/ 1791664 h 3589212"/>
                <a:gd name="connsiteX30" fmla="*/ 500587 w 2729264"/>
                <a:gd name="connsiteY30" fmla="*/ 1791665 h 3589212"/>
                <a:gd name="connsiteX31" fmla="*/ 500147 w 2729264"/>
                <a:gd name="connsiteY31" fmla="*/ 1794014 h 3589212"/>
                <a:gd name="connsiteX32" fmla="*/ 18617 w 2729264"/>
                <a:gd name="connsiteY32" fmla="*/ 3538163 h 3589212"/>
                <a:gd name="connsiteX33" fmla="*/ 78567 w 2729264"/>
                <a:gd name="connsiteY33" fmla="*/ 3373781 h 3589212"/>
                <a:gd name="connsiteX34" fmla="*/ 316390 w 2729264"/>
                <a:gd name="connsiteY34" fmla="*/ 2594875 h 3589212"/>
                <a:gd name="connsiteX35" fmla="*/ 480535 w 2729264"/>
                <a:gd name="connsiteY35" fmla="*/ 1898740 h 3589212"/>
                <a:gd name="connsiteX36" fmla="*/ 500147 w 2729264"/>
                <a:gd name="connsiteY36" fmla="*/ 1794014 h 3589212"/>
                <a:gd name="connsiteX37" fmla="*/ 501361 w 2729264"/>
                <a:gd name="connsiteY37" fmla="*/ 1794014 h 3589212"/>
                <a:gd name="connsiteX38" fmla="*/ 500587 w 2729264"/>
                <a:gd name="connsiteY38" fmla="*/ 1791665 h 3589212"/>
                <a:gd name="connsiteX39" fmla="*/ 500751 w 2729264"/>
                <a:gd name="connsiteY39" fmla="*/ 1790790 h 3589212"/>
                <a:gd name="connsiteX40" fmla="*/ 518081 w 2729264"/>
                <a:gd name="connsiteY40" fmla="*/ 1738187 h 3589212"/>
                <a:gd name="connsiteX41" fmla="*/ 1364633 w 2729264"/>
                <a:gd name="connsiteY41" fmla="*/ 1527062 h 3589212"/>
                <a:gd name="connsiteX42" fmla="*/ 2211185 w 2729264"/>
                <a:gd name="connsiteY42" fmla="*/ 1738187 h 3589212"/>
                <a:gd name="connsiteX43" fmla="*/ 2228511 w 2729264"/>
                <a:gd name="connsiteY43" fmla="*/ 1790777 h 3589212"/>
                <a:gd name="connsiteX44" fmla="*/ 2185466 w 2729264"/>
                <a:gd name="connsiteY44" fmla="*/ 1560921 h 3589212"/>
                <a:gd name="connsiteX45" fmla="*/ 2185440 w 2729264"/>
                <a:gd name="connsiteY45" fmla="*/ 1560748 h 3589212"/>
                <a:gd name="connsiteX46" fmla="*/ 2185467 w 2729264"/>
                <a:gd name="connsiteY46" fmla="*/ 1560920 h 3589212"/>
                <a:gd name="connsiteX47" fmla="*/ 2228678 w 2729264"/>
                <a:gd name="connsiteY47" fmla="*/ 1791667 h 3589212"/>
                <a:gd name="connsiteX48" fmla="*/ 2227904 w 2729264"/>
                <a:gd name="connsiteY48" fmla="*/ 1794014 h 3589212"/>
                <a:gd name="connsiteX49" fmla="*/ 2229117 w 2729264"/>
                <a:gd name="connsiteY49" fmla="*/ 1794014 h 3589212"/>
                <a:gd name="connsiteX50" fmla="*/ 2228777 w 2729264"/>
                <a:gd name="connsiteY50" fmla="*/ 1792197 h 3589212"/>
                <a:gd name="connsiteX51" fmla="*/ 2248729 w 2729264"/>
                <a:gd name="connsiteY51" fmla="*/ 1898740 h 3589212"/>
                <a:gd name="connsiteX52" fmla="*/ 2412874 w 2729264"/>
                <a:gd name="connsiteY52" fmla="*/ 2594875 h 3589212"/>
                <a:gd name="connsiteX53" fmla="*/ 2650697 w 2729264"/>
                <a:gd name="connsiteY53" fmla="*/ 3373781 h 3589212"/>
                <a:gd name="connsiteX54" fmla="*/ 2710643 w 2729264"/>
                <a:gd name="connsiteY54" fmla="*/ 3538154 h 3589212"/>
                <a:gd name="connsiteX55" fmla="*/ 2694930 w 2729264"/>
                <a:gd name="connsiteY55" fmla="*/ 3510421 h 3589212"/>
                <a:gd name="connsiteX56" fmla="*/ 1364633 w 2729264"/>
                <a:gd name="connsiteY56" fmla="*/ 3218374 h 3589212"/>
                <a:gd name="connsiteX57" fmla="*/ 34336 w 2729264"/>
                <a:gd name="connsiteY57" fmla="*/ 3510421 h 3589212"/>
                <a:gd name="connsiteX58" fmla="*/ 18617 w 2729264"/>
                <a:gd name="connsiteY58" fmla="*/ 3538163 h 3589212"/>
                <a:gd name="connsiteX59" fmla="*/ 8649 w 2729264"/>
                <a:gd name="connsiteY59" fmla="*/ 3589212 h 3589212"/>
                <a:gd name="connsiteX60" fmla="*/ 0 w 2729264"/>
                <a:gd name="connsiteY60" fmla="*/ 3589212 h 3589212"/>
                <a:gd name="connsiteX61" fmla="*/ 11929 w 2729264"/>
                <a:gd name="connsiteY61" fmla="*/ 3556504 h 3589212"/>
                <a:gd name="connsiteX62" fmla="*/ 6749 w 2729264"/>
                <a:gd name="connsiteY62" fmla="*/ 3584134 h 3589212"/>
                <a:gd name="connsiteX63" fmla="*/ 8649 w 2729264"/>
                <a:gd name="connsiteY63" fmla="*/ 3589212 h 3589212"/>
                <a:gd name="connsiteX64" fmla="*/ 2729264 w 2729264"/>
                <a:gd name="connsiteY64" fmla="*/ 3589212 h 3589212"/>
                <a:gd name="connsiteX65" fmla="*/ 2720616 w 2729264"/>
                <a:gd name="connsiteY65" fmla="*/ 3589212 h 3589212"/>
                <a:gd name="connsiteX66" fmla="*/ 2722517 w 2729264"/>
                <a:gd name="connsiteY66" fmla="*/ 3584134 h 3589212"/>
                <a:gd name="connsiteX67" fmla="*/ 2717339 w 2729264"/>
                <a:gd name="connsiteY67" fmla="*/ 3556515 h 3589212"/>
                <a:gd name="connsiteX68" fmla="*/ 2729264 w 2729264"/>
                <a:gd name="connsiteY68" fmla="*/ 3589212 h 3589212"/>
                <a:gd name="connsiteX0" fmla="*/ 674667 w 2729264"/>
                <a:gd name="connsiteY0" fmla="*/ 0 h 3589212"/>
                <a:gd name="connsiteX1" fmla="*/ 674667 w 2729264"/>
                <a:gd name="connsiteY1" fmla="*/ 1 h 3589212"/>
                <a:gd name="connsiteX2" fmla="*/ 674667 w 2729264"/>
                <a:gd name="connsiteY2" fmla="*/ 0 h 3589212"/>
                <a:gd name="connsiteX3" fmla="*/ 666652 w 2729264"/>
                <a:gd name="connsiteY3" fmla="*/ 458134 h 3589212"/>
                <a:gd name="connsiteX4" fmla="*/ 671317 w 2729264"/>
                <a:gd name="connsiteY4" fmla="*/ 383685 h 3589212"/>
                <a:gd name="connsiteX5" fmla="*/ 666652 w 2729264"/>
                <a:gd name="connsiteY5" fmla="*/ 458134 h 3589212"/>
                <a:gd name="connsiteX6" fmla="*/ 2062612 w 2729264"/>
                <a:gd name="connsiteY6" fmla="*/ 458136 h 3589212"/>
                <a:gd name="connsiteX7" fmla="*/ 2057947 w 2729264"/>
                <a:gd name="connsiteY7" fmla="*/ 383685 h 3589212"/>
                <a:gd name="connsiteX8" fmla="*/ 2057549 w 2729264"/>
                <a:gd name="connsiteY8" fmla="*/ 353342 h 3589212"/>
                <a:gd name="connsiteX9" fmla="*/ 2062612 w 2729264"/>
                <a:gd name="connsiteY9" fmla="*/ 458136 h 3589212"/>
                <a:gd name="connsiteX10" fmla="*/ 641136 w 2729264"/>
                <a:gd name="connsiteY10" fmla="*/ 820262 h 3589212"/>
                <a:gd name="connsiteX11" fmla="*/ 651656 w 2729264"/>
                <a:gd name="connsiteY11" fmla="*/ 697494 h 3589212"/>
                <a:gd name="connsiteX12" fmla="*/ 647879 w 2729264"/>
                <a:gd name="connsiteY12" fmla="*/ 757765 h 3589212"/>
                <a:gd name="connsiteX13" fmla="*/ 641136 w 2729264"/>
                <a:gd name="connsiteY13" fmla="*/ 820262 h 3589212"/>
                <a:gd name="connsiteX14" fmla="*/ 2088129 w 2729264"/>
                <a:gd name="connsiteY14" fmla="*/ 820270 h 3589212"/>
                <a:gd name="connsiteX15" fmla="*/ 2081385 w 2729264"/>
                <a:gd name="connsiteY15" fmla="*/ 757765 h 3589212"/>
                <a:gd name="connsiteX16" fmla="*/ 2077608 w 2729264"/>
                <a:gd name="connsiteY16" fmla="*/ 697489 h 3589212"/>
                <a:gd name="connsiteX17" fmla="*/ 2088129 w 2729264"/>
                <a:gd name="connsiteY17" fmla="*/ 820270 h 3589212"/>
                <a:gd name="connsiteX18" fmla="*/ 600203 w 2729264"/>
                <a:gd name="connsiteY18" fmla="*/ 1185907 h 3589212"/>
                <a:gd name="connsiteX19" fmla="*/ 613996 w 2729264"/>
                <a:gd name="connsiteY19" fmla="*/ 1071790 h 3589212"/>
                <a:gd name="connsiteX20" fmla="*/ 605437 w 2729264"/>
                <a:gd name="connsiteY20" fmla="*/ 1151111 h 3589212"/>
                <a:gd name="connsiteX21" fmla="*/ 600203 w 2729264"/>
                <a:gd name="connsiteY21" fmla="*/ 1185907 h 3589212"/>
                <a:gd name="connsiteX22" fmla="*/ 2129063 w 2729264"/>
                <a:gd name="connsiteY22" fmla="*/ 1185922 h 3589212"/>
                <a:gd name="connsiteX23" fmla="*/ 2123827 w 2729264"/>
                <a:gd name="connsiteY23" fmla="*/ 1151111 h 3589212"/>
                <a:gd name="connsiteX24" fmla="*/ 2115265 w 2729264"/>
                <a:gd name="connsiteY24" fmla="*/ 1071764 h 3589212"/>
                <a:gd name="connsiteX25" fmla="*/ 2129063 w 2729264"/>
                <a:gd name="connsiteY25" fmla="*/ 1185922 h 3589212"/>
                <a:gd name="connsiteX26" fmla="*/ 500147 w 2729264"/>
                <a:gd name="connsiteY26" fmla="*/ 1794014 h 3589212"/>
                <a:gd name="connsiteX27" fmla="*/ 500147 w 2729264"/>
                <a:gd name="connsiteY27" fmla="*/ 1794014 h 3589212"/>
                <a:gd name="connsiteX28" fmla="*/ 500587 w 2729264"/>
                <a:gd name="connsiteY28" fmla="*/ 1791664 h 3589212"/>
                <a:gd name="connsiteX29" fmla="*/ 500587 w 2729264"/>
                <a:gd name="connsiteY29" fmla="*/ 1791665 h 3589212"/>
                <a:gd name="connsiteX30" fmla="*/ 500147 w 2729264"/>
                <a:gd name="connsiteY30" fmla="*/ 1794014 h 3589212"/>
                <a:gd name="connsiteX31" fmla="*/ 18617 w 2729264"/>
                <a:gd name="connsiteY31" fmla="*/ 3538163 h 3589212"/>
                <a:gd name="connsiteX32" fmla="*/ 78567 w 2729264"/>
                <a:gd name="connsiteY32" fmla="*/ 3373781 h 3589212"/>
                <a:gd name="connsiteX33" fmla="*/ 316390 w 2729264"/>
                <a:gd name="connsiteY33" fmla="*/ 2594875 h 3589212"/>
                <a:gd name="connsiteX34" fmla="*/ 480535 w 2729264"/>
                <a:gd name="connsiteY34" fmla="*/ 1898740 h 3589212"/>
                <a:gd name="connsiteX35" fmla="*/ 500147 w 2729264"/>
                <a:gd name="connsiteY35" fmla="*/ 1794014 h 3589212"/>
                <a:gd name="connsiteX36" fmla="*/ 501361 w 2729264"/>
                <a:gd name="connsiteY36" fmla="*/ 1794014 h 3589212"/>
                <a:gd name="connsiteX37" fmla="*/ 500587 w 2729264"/>
                <a:gd name="connsiteY37" fmla="*/ 1791665 h 3589212"/>
                <a:gd name="connsiteX38" fmla="*/ 500751 w 2729264"/>
                <a:gd name="connsiteY38" fmla="*/ 1790790 h 3589212"/>
                <a:gd name="connsiteX39" fmla="*/ 518081 w 2729264"/>
                <a:gd name="connsiteY39" fmla="*/ 1738187 h 3589212"/>
                <a:gd name="connsiteX40" fmla="*/ 1364633 w 2729264"/>
                <a:gd name="connsiteY40" fmla="*/ 1527062 h 3589212"/>
                <a:gd name="connsiteX41" fmla="*/ 2211185 w 2729264"/>
                <a:gd name="connsiteY41" fmla="*/ 1738187 h 3589212"/>
                <a:gd name="connsiteX42" fmla="*/ 2228511 w 2729264"/>
                <a:gd name="connsiteY42" fmla="*/ 1790777 h 3589212"/>
                <a:gd name="connsiteX43" fmla="*/ 2185466 w 2729264"/>
                <a:gd name="connsiteY43" fmla="*/ 1560921 h 3589212"/>
                <a:gd name="connsiteX44" fmla="*/ 2185440 w 2729264"/>
                <a:gd name="connsiteY44" fmla="*/ 1560748 h 3589212"/>
                <a:gd name="connsiteX45" fmla="*/ 2185467 w 2729264"/>
                <a:gd name="connsiteY45" fmla="*/ 1560920 h 3589212"/>
                <a:gd name="connsiteX46" fmla="*/ 2228678 w 2729264"/>
                <a:gd name="connsiteY46" fmla="*/ 1791667 h 3589212"/>
                <a:gd name="connsiteX47" fmla="*/ 2227904 w 2729264"/>
                <a:gd name="connsiteY47" fmla="*/ 1794014 h 3589212"/>
                <a:gd name="connsiteX48" fmla="*/ 2229117 w 2729264"/>
                <a:gd name="connsiteY48" fmla="*/ 1794014 h 3589212"/>
                <a:gd name="connsiteX49" fmla="*/ 2228777 w 2729264"/>
                <a:gd name="connsiteY49" fmla="*/ 1792197 h 3589212"/>
                <a:gd name="connsiteX50" fmla="*/ 2248729 w 2729264"/>
                <a:gd name="connsiteY50" fmla="*/ 1898740 h 3589212"/>
                <a:gd name="connsiteX51" fmla="*/ 2412874 w 2729264"/>
                <a:gd name="connsiteY51" fmla="*/ 2594875 h 3589212"/>
                <a:gd name="connsiteX52" fmla="*/ 2650697 w 2729264"/>
                <a:gd name="connsiteY52" fmla="*/ 3373781 h 3589212"/>
                <a:gd name="connsiteX53" fmla="*/ 2710643 w 2729264"/>
                <a:gd name="connsiteY53" fmla="*/ 3538154 h 3589212"/>
                <a:gd name="connsiteX54" fmla="*/ 2694930 w 2729264"/>
                <a:gd name="connsiteY54" fmla="*/ 3510421 h 3589212"/>
                <a:gd name="connsiteX55" fmla="*/ 1364633 w 2729264"/>
                <a:gd name="connsiteY55" fmla="*/ 3218374 h 3589212"/>
                <a:gd name="connsiteX56" fmla="*/ 34336 w 2729264"/>
                <a:gd name="connsiteY56" fmla="*/ 3510421 h 3589212"/>
                <a:gd name="connsiteX57" fmla="*/ 18617 w 2729264"/>
                <a:gd name="connsiteY57" fmla="*/ 3538163 h 3589212"/>
                <a:gd name="connsiteX58" fmla="*/ 8649 w 2729264"/>
                <a:gd name="connsiteY58" fmla="*/ 3589212 h 3589212"/>
                <a:gd name="connsiteX59" fmla="*/ 0 w 2729264"/>
                <a:gd name="connsiteY59" fmla="*/ 3589212 h 3589212"/>
                <a:gd name="connsiteX60" fmla="*/ 11929 w 2729264"/>
                <a:gd name="connsiteY60" fmla="*/ 3556504 h 3589212"/>
                <a:gd name="connsiteX61" fmla="*/ 6749 w 2729264"/>
                <a:gd name="connsiteY61" fmla="*/ 3584134 h 3589212"/>
                <a:gd name="connsiteX62" fmla="*/ 8649 w 2729264"/>
                <a:gd name="connsiteY62" fmla="*/ 3589212 h 3589212"/>
                <a:gd name="connsiteX63" fmla="*/ 2729264 w 2729264"/>
                <a:gd name="connsiteY63" fmla="*/ 3589212 h 3589212"/>
                <a:gd name="connsiteX64" fmla="*/ 2720616 w 2729264"/>
                <a:gd name="connsiteY64" fmla="*/ 3589212 h 3589212"/>
                <a:gd name="connsiteX65" fmla="*/ 2722517 w 2729264"/>
                <a:gd name="connsiteY65" fmla="*/ 3584134 h 3589212"/>
                <a:gd name="connsiteX66" fmla="*/ 2717339 w 2729264"/>
                <a:gd name="connsiteY66" fmla="*/ 3556515 h 3589212"/>
                <a:gd name="connsiteX67" fmla="*/ 2729264 w 2729264"/>
                <a:gd name="connsiteY67" fmla="*/ 3589212 h 3589212"/>
                <a:gd name="connsiteX0" fmla="*/ 674667 w 2729264"/>
                <a:gd name="connsiteY0" fmla="*/ 0 h 3589212"/>
                <a:gd name="connsiteX1" fmla="*/ 674667 w 2729264"/>
                <a:gd name="connsiteY1" fmla="*/ 1 h 3589212"/>
                <a:gd name="connsiteX2" fmla="*/ 674667 w 2729264"/>
                <a:gd name="connsiteY2" fmla="*/ 0 h 3589212"/>
                <a:gd name="connsiteX3" fmla="*/ 2062612 w 2729264"/>
                <a:gd name="connsiteY3" fmla="*/ 458136 h 3589212"/>
                <a:gd name="connsiteX4" fmla="*/ 2057947 w 2729264"/>
                <a:gd name="connsiteY4" fmla="*/ 383685 h 3589212"/>
                <a:gd name="connsiteX5" fmla="*/ 2057549 w 2729264"/>
                <a:gd name="connsiteY5" fmla="*/ 353342 h 3589212"/>
                <a:gd name="connsiteX6" fmla="*/ 2062612 w 2729264"/>
                <a:gd name="connsiteY6" fmla="*/ 458136 h 3589212"/>
                <a:gd name="connsiteX7" fmla="*/ 641136 w 2729264"/>
                <a:gd name="connsiteY7" fmla="*/ 820262 h 3589212"/>
                <a:gd name="connsiteX8" fmla="*/ 651656 w 2729264"/>
                <a:gd name="connsiteY8" fmla="*/ 697494 h 3589212"/>
                <a:gd name="connsiteX9" fmla="*/ 647879 w 2729264"/>
                <a:gd name="connsiteY9" fmla="*/ 757765 h 3589212"/>
                <a:gd name="connsiteX10" fmla="*/ 641136 w 2729264"/>
                <a:gd name="connsiteY10" fmla="*/ 820262 h 3589212"/>
                <a:gd name="connsiteX11" fmla="*/ 2088129 w 2729264"/>
                <a:gd name="connsiteY11" fmla="*/ 820270 h 3589212"/>
                <a:gd name="connsiteX12" fmla="*/ 2081385 w 2729264"/>
                <a:gd name="connsiteY12" fmla="*/ 757765 h 3589212"/>
                <a:gd name="connsiteX13" fmla="*/ 2077608 w 2729264"/>
                <a:gd name="connsiteY13" fmla="*/ 697489 h 3589212"/>
                <a:gd name="connsiteX14" fmla="*/ 2088129 w 2729264"/>
                <a:gd name="connsiteY14" fmla="*/ 820270 h 3589212"/>
                <a:gd name="connsiteX15" fmla="*/ 600203 w 2729264"/>
                <a:gd name="connsiteY15" fmla="*/ 1185907 h 3589212"/>
                <a:gd name="connsiteX16" fmla="*/ 613996 w 2729264"/>
                <a:gd name="connsiteY16" fmla="*/ 1071790 h 3589212"/>
                <a:gd name="connsiteX17" fmla="*/ 605437 w 2729264"/>
                <a:gd name="connsiteY17" fmla="*/ 1151111 h 3589212"/>
                <a:gd name="connsiteX18" fmla="*/ 600203 w 2729264"/>
                <a:gd name="connsiteY18" fmla="*/ 1185907 h 3589212"/>
                <a:gd name="connsiteX19" fmla="*/ 2129063 w 2729264"/>
                <a:gd name="connsiteY19" fmla="*/ 1185922 h 3589212"/>
                <a:gd name="connsiteX20" fmla="*/ 2123827 w 2729264"/>
                <a:gd name="connsiteY20" fmla="*/ 1151111 h 3589212"/>
                <a:gd name="connsiteX21" fmla="*/ 2115265 w 2729264"/>
                <a:gd name="connsiteY21" fmla="*/ 1071764 h 3589212"/>
                <a:gd name="connsiteX22" fmla="*/ 2129063 w 2729264"/>
                <a:gd name="connsiteY22" fmla="*/ 1185922 h 3589212"/>
                <a:gd name="connsiteX23" fmla="*/ 500147 w 2729264"/>
                <a:gd name="connsiteY23" fmla="*/ 1794014 h 3589212"/>
                <a:gd name="connsiteX24" fmla="*/ 500147 w 2729264"/>
                <a:gd name="connsiteY24" fmla="*/ 1794014 h 3589212"/>
                <a:gd name="connsiteX25" fmla="*/ 500587 w 2729264"/>
                <a:gd name="connsiteY25" fmla="*/ 1791664 h 3589212"/>
                <a:gd name="connsiteX26" fmla="*/ 500587 w 2729264"/>
                <a:gd name="connsiteY26" fmla="*/ 1791665 h 3589212"/>
                <a:gd name="connsiteX27" fmla="*/ 500147 w 2729264"/>
                <a:gd name="connsiteY27" fmla="*/ 1794014 h 3589212"/>
                <a:gd name="connsiteX28" fmla="*/ 18617 w 2729264"/>
                <a:gd name="connsiteY28" fmla="*/ 3538163 h 3589212"/>
                <a:gd name="connsiteX29" fmla="*/ 78567 w 2729264"/>
                <a:gd name="connsiteY29" fmla="*/ 3373781 h 3589212"/>
                <a:gd name="connsiteX30" fmla="*/ 316390 w 2729264"/>
                <a:gd name="connsiteY30" fmla="*/ 2594875 h 3589212"/>
                <a:gd name="connsiteX31" fmla="*/ 480535 w 2729264"/>
                <a:gd name="connsiteY31" fmla="*/ 1898740 h 3589212"/>
                <a:gd name="connsiteX32" fmla="*/ 500147 w 2729264"/>
                <a:gd name="connsiteY32" fmla="*/ 1794014 h 3589212"/>
                <a:gd name="connsiteX33" fmla="*/ 501361 w 2729264"/>
                <a:gd name="connsiteY33" fmla="*/ 1794014 h 3589212"/>
                <a:gd name="connsiteX34" fmla="*/ 500587 w 2729264"/>
                <a:gd name="connsiteY34" fmla="*/ 1791665 h 3589212"/>
                <a:gd name="connsiteX35" fmla="*/ 500751 w 2729264"/>
                <a:gd name="connsiteY35" fmla="*/ 1790790 h 3589212"/>
                <a:gd name="connsiteX36" fmla="*/ 518081 w 2729264"/>
                <a:gd name="connsiteY36" fmla="*/ 1738187 h 3589212"/>
                <a:gd name="connsiteX37" fmla="*/ 1364633 w 2729264"/>
                <a:gd name="connsiteY37" fmla="*/ 1527062 h 3589212"/>
                <a:gd name="connsiteX38" fmla="*/ 2211185 w 2729264"/>
                <a:gd name="connsiteY38" fmla="*/ 1738187 h 3589212"/>
                <a:gd name="connsiteX39" fmla="*/ 2228511 w 2729264"/>
                <a:gd name="connsiteY39" fmla="*/ 1790777 h 3589212"/>
                <a:gd name="connsiteX40" fmla="*/ 2185466 w 2729264"/>
                <a:gd name="connsiteY40" fmla="*/ 1560921 h 3589212"/>
                <a:gd name="connsiteX41" fmla="*/ 2185440 w 2729264"/>
                <a:gd name="connsiteY41" fmla="*/ 1560748 h 3589212"/>
                <a:gd name="connsiteX42" fmla="*/ 2185467 w 2729264"/>
                <a:gd name="connsiteY42" fmla="*/ 1560920 h 3589212"/>
                <a:gd name="connsiteX43" fmla="*/ 2228678 w 2729264"/>
                <a:gd name="connsiteY43" fmla="*/ 1791667 h 3589212"/>
                <a:gd name="connsiteX44" fmla="*/ 2227904 w 2729264"/>
                <a:gd name="connsiteY44" fmla="*/ 1794014 h 3589212"/>
                <a:gd name="connsiteX45" fmla="*/ 2229117 w 2729264"/>
                <a:gd name="connsiteY45" fmla="*/ 1794014 h 3589212"/>
                <a:gd name="connsiteX46" fmla="*/ 2228777 w 2729264"/>
                <a:gd name="connsiteY46" fmla="*/ 1792197 h 3589212"/>
                <a:gd name="connsiteX47" fmla="*/ 2248729 w 2729264"/>
                <a:gd name="connsiteY47" fmla="*/ 1898740 h 3589212"/>
                <a:gd name="connsiteX48" fmla="*/ 2412874 w 2729264"/>
                <a:gd name="connsiteY48" fmla="*/ 2594875 h 3589212"/>
                <a:gd name="connsiteX49" fmla="*/ 2650697 w 2729264"/>
                <a:gd name="connsiteY49" fmla="*/ 3373781 h 3589212"/>
                <a:gd name="connsiteX50" fmla="*/ 2710643 w 2729264"/>
                <a:gd name="connsiteY50" fmla="*/ 3538154 h 3589212"/>
                <a:gd name="connsiteX51" fmla="*/ 2694930 w 2729264"/>
                <a:gd name="connsiteY51" fmla="*/ 3510421 h 3589212"/>
                <a:gd name="connsiteX52" fmla="*/ 1364633 w 2729264"/>
                <a:gd name="connsiteY52" fmla="*/ 3218374 h 3589212"/>
                <a:gd name="connsiteX53" fmla="*/ 34336 w 2729264"/>
                <a:gd name="connsiteY53" fmla="*/ 3510421 h 3589212"/>
                <a:gd name="connsiteX54" fmla="*/ 18617 w 2729264"/>
                <a:gd name="connsiteY54" fmla="*/ 3538163 h 3589212"/>
                <a:gd name="connsiteX55" fmla="*/ 8649 w 2729264"/>
                <a:gd name="connsiteY55" fmla="*/ 3589212 h 3589212"/>
                <a:gd name="connsiteX56" fmla="*/ 0 w 2729264"/>
                <a:gd name="connsiteY56" fmla="*/ 3589212 h 3589212"/>
                <a:gd name="connsiteX57" fmla="*/ 11929 w 2729264"/>
                <a:gd name="connsiteY57" fmla="*/ 3556504 h 3589212"/>
                <a:gd name="connsiteX58" fmla="*/ 6749 w 2729264"/>
                <a:gd name="connsiteY58" fmla="*/ 3584134 h 3589212"/>
                <a:gd name="connsiteX59" fmla="*/ 8649 w 2729264"/>
                <a:gd name="connsiteY59" fmla="*/ 3589212 h 3589212"/>
                <a:gd name="connsiteX60" fmla="*/ 2729264 w 2729264"/>
                <a:gd name="connsiteY60" fmla="*/ 3589212 h 3589212"/>
                <a:gd name="connsiteX61" fmla="*/ 2720616 w 2729264"/>
                <a:gd name="connsiteY61" fmla="*/ 3589212 h 3589212"/>
                <a:gd name="connsiteX62" fmla="*/ 2722517 w 2729264"/>
                <a:gd name="connsiteY62" fmla="*/ 3584134 h 3589212"/>
                <a:gd name="connsiteX63" fmla="*/ 2717339 w 2729264"/>
                <a:gd name="connsiteY63" fmla="*/ 3556515 h 3589212"/>
                <a:gd name="connsiteX64" fmla="*/ 2729264 w 2729264"/>
                <a:gd name="connsiteY64" fmla="*/ 3589212 h 3589212"/>
                <a:gd name="connsiteX0" fmla="*/ 674667 w 2729264"/>
                <a:gd name="connsiteY0" fmla="*/ 0 h 3589212"/>
                <a:gd name="connsiteX1" fmla="*/ 674667 w 2729264"/>
                <a:gd name="connsiteY1" fmla="*/ 1 h 3589212"/>
                <a:gd name="connsiteX2" fmla="*/ 674667 w 2729264"/>
                <a:gd name="connsiteY2" fmla="*/ 0 h 3589212"/>
                <a:gd name="connsiteX3" fmla="*/ 2062612 w 2729264"/>
                <a:gd name="connsiteY3" fmla="*/ 458136 h 3589212"/>
                <a:gd name="connsiteX4" fmla="*/ 2057947 w 2729264"/>
                <a:gd name="connsiteY4" fmla="*/ 383685 h 3589212"/>
                <a:gd name="connsiteX5" fmla="*/ 2057549 w 2729264"/>
                <a:gd name="connsiteY5" fmla="*/ 353342 h 3589212"/>
                <a:gd name="connsiteX6" fmla="*/ 2062612 w 2729264"/>
                <a:gd name="connsiteY6" fmla="*/ 458136 h 3589212"/>
                <a:gd name="connsiteX7" fmla="*/ 641136 w 2729264"/>
                <a:gd name="connsiteY7" fmla="*/ 820262 h 3589212"/>
                <a:gd name="connsiteX8" fmla="*/ 647879 w 2729264"/>
                <a:gd name="connsiteY8" fmla="*/ 757765 h 3589212"/>
                <a:gd name="connsiteX9" fmla="*/ 641136 w 2729264"/>
                <a:gd name="connsiteY9" fmla="*/ 820262 h 3589212"/>
                <a:gd name="connsiteX10" fmla="*/ 2088129 w 2729264"/>
                <a:gd name="connsiteY10" fmla="*/ 820270 h 3589212"/>
                <a:gd name="connsiteX11" fmla="*/ 2081385 w 2729264"/>
                <a:gd name="connsiteY11" fmla="*/ 757765 h 3589212"/>
                <a:gd name="connsiteX12" fmla="*/ 2077608 w 2729264"/>
                <a:gd name="connsiteY12" fmla="*/ 697489 h 3589212"/>
                <a:gd name="connsiteX13" fmla="*/ 2088129 w 2729264"/>
                <a:gd name="connsiteY13" fmla="*/ 820270 h 3589212"/>
                <a:gd name="connsiteX14" fmla="*/ 600203 w 2729264"/>
                <a:gd name="connsiteY14" fmla="*/ 1185907 h 3589212"/>
                <a:gd name="connsiteX15" fmla="*/ 613996 w 2729264"/>
                <a:gd name="connsiteY15" fmla="*/ 1071790 h 3589212"/>
                <a:gd name="connsiteX16" fmla="*/ 605437 w 2729264"/>
                <a:gd name="connsiteY16" fmla="*/ 1151111 h 3589212"/>
                <a:gd name="connsiteX17" fmla="*/ 600203 w 2729264"/>
                <a:gd name="connsiteY17" fmla="*/ 1185907 h 3589212"/>
                <a:gd name="connsiteX18" fmla="*/ 2129063 w 2729264"/>
                <a:gd name="connsiteY18" fmla="*/ 1185922 h 3589212"/>
                <a:gd name="connsiteX19" fmla="*/ 2123827 w 2729264"/>
                <a:gd name="connsiteY19" fmla="*/ 1151111 h 3589212"/>
                <a:gd name="connsiteX20" fmla="*/ 2115265 w 2729264"/>
                <a:gd name="connsiteY20" fmla="*/ 1071764 h 3589212"/>
                <a:gd name="connsiteX21" fmla="*/ 2129063 w 2729264"/>
                <a:gd name="connsiteY21" fmla="*/ 1185922 h 3589212"/>
                <a:gd name="connsiteX22" fmla="*/ 500147 w 2729264"/>
                <a:gd name="connsiteY22" fmla="*/ 1794014 h 3589212"/>
                <a:gd name="connsiteX23" fmla="*/ 500147 w 2729264"/>
                <a:gd name="connsiteY23" fmla="*/ 1794014 h 3589212"/>
                <a:gd name="connsiteX24" fmla="*/ 500587 w 2729264"/>
                <a:gd name="connsiteY24" fmla="*/ 1791664 h 3589212"/>
                <a:gd name="connsiteX25" fmla="*/ 500587 w 2729264"/>
                <a:gd name="connsiteY25" fmla="*/ 1791665 h 3589212"/>
                <a:gd name="connsiteX26" fmla="*/ 500147 w 2729264"/>
                <a:gd name="connsiteY26" fmla="*/ 1794014 h 3589212"/>
                <a:gd name="connsiteX27" fmla="*/ 18617 w 2729264"/>
                <a:gd name="connsiteY27" fmla="*/ 3538163 h 3589212"/>
                <a:gd name="connsiteX28" fmla="*/ 78567 w 2729264"/>
                <a:gd name="connsiteY28" fmla="*/ 3373781 h 3589212"/>
                <a:gd name="connsiteX29" fmla="*/ 316390 w 2729264"/>
                <a:gd name="connsiteY29" fmla="*/ 2594875 h 3589212"/>
                <a:gd name="connsiteX30" fmla="*/ 480535 w 2729264"/>
                <a:gd name="connsiteY30" fmla="*/ 1898740 h 3589212"/>
                <a:gd name="connsiteX31" fmla="*/ 500147 w 2729264"/>
                <a:gd name="connsiteY31" fmla="*/ 1794014 h 3589212"/>
                <a:gd name="connsiteX32" fmla="*/ 501361 w 2729264"/>
                <a:gd name="connsiteY32" fmla="*/ 1794014 h 3589212"/>
                <a:gd name="connsiteX33" fmla="*/ 500587 w 2729264"/>
                <a:gd name="connsiteY33" fmla="*/ 1791665 h 3589212"/>
                <a:gd name="connsiteX34" fmla="*/ 500751 w 2729264"/>
                <a:gd name="connsiteY34" fmla="*/ 1790790 h 3589212"/>
                <a:gd name="connsiteX35" fmla="*/ 518081 w 2729264"/>
                <a:gd name="connsiteY35" fmla="*/ 1738187 h 3589212"/>
                <a:gd name="connsiteX36" fmla="*/ 1364633 w 2729264"/>
                <a:gd name="connsiteY36" fmla="*/ 1527062 h 3589212"/>
                <a:gd name="connsiteX37" fmla="*/ 2211185 w 2729264"/>
                <a:gd name="connsiteY37" fmla="*/ 1738187 h 3589212"/>
                <a:gd name="connsiteX38" fmla="*/ 2228511 w 2729264"/>
                <a:gd name="connsiteY38" fmla="*/ 1790777 h 3589212"/>
                <a:gd name="connsiteX39" fmla="*/ 2185466 w 2729264"/>
                <a:gd name="connsiteY39" fmla="*/ 1560921 h 3589212"/>
                <a:gd name="connsiteX40" fmla="*/ 2185440 w 2729264"/>
                <a:gd name="connsiteY40" fmla="*/ 1560748 h 3589212"/>
                <a:gd name="connsiteX41" fmla="*/ 2185467 w 2729264"/>
                <a:gd name="connsiteY41" fmla="*/ 1560920 h 3589212"/>
                <a:gd name="connsiteX42" fmla="*/ 2228678 w 2729264"/>
                <a:gd name="connsiteY42" fmla="*/ 1791667 h 3589212"/>
                <a:gd name="connsiteX43" fmla="*/ 2227904 w 2729264"/>
                <a:gd name="connsiteY43" fmla="*/ 1794014 h 3589212"/>
                <a:gd name="connsiteX44" fmla="*/ 2229117 w 2729264"/>
                <a:gd name="connsiteY44" fmla="*/ 1794014 h 3589212"/>
                <a:gd name="connsiteX45" fmla="*/ 2228777 w 2729264"/>
                <a:gd name="connsiteY45" fmla="*/ 1792197 h 3589212"/>
                <a:gd name="connsiteX46" fmla="*/ 2248729 w 2729264"/>
                <a:gd name="connsiteY46" fmla="*/ 1898740 h 3589212"/>
                <a:gd name="connsiteX47" fmla="*/ 2412874 w 2729264"/>
                <a:gd name="connsiteY47" fmla="*/ 2594875 h 3589212"/>
                <a:gd name="connsiteX48" fmla="*/ 2650697 w 2729264"/>
                <a:gd name="connsiteY48" fmla="*/ 3373781 h 3589212"/>
                <a:gd name="connsiteX49" fmla="*/ 2710643 w 2729264"/>
                <a:gd name="connsiteY49" fmla="*/ 3538154 h 3589212"/>
                <a:gd name="connsiteX50" fmla="*/ 2694930 w 2729264"/>
                <a:gd name="connsiteY50" fmla="*/ 3510421 h 3589212"/>
                <a:gd name="connsiteX51" fmla="*/ 1364633 w 2729264"/>
                <a:gd name="connsiteY51" fmla="*/ 3218374 h 3589212"/>
                <a:gd name="connsiteX52" fmla="*/ 34336 w 2729264"/>
                <a:gd name="connsiteY52" fmla="*/ 3510421 h 3589212"/>
                <a:gd name="connsiteX53" fmla="*/ 18617 w 2729264"/>
                <a:gd name="connsiteY53" fmla="*/ 3538163 h 3589212"/>
                <a:gd name="connsiteX54" fmla="*/ 8649 w 2729264"/>
                <a:gd name="connsiteY54" fmla="*/ 3589212 h 3589212"/>
                <a:gd name="connsiteX55" fmla="*/ 0 w 2729264"/>
                <a:gd name="connsiteY55" fmla="*/ 3589212 h 3589212"/>
                <a:gd name="connsiteX56" fmla="*/ 11929 w 2729264"/>
                <a:gd name="connsiteY56" fmla="*/ 3556504 h 3589212"/>
                <a:gd name="connsiteX57" fmla="*/ 6749 w 2729264"/>
                <a:gd name="connsiteY57" fmla="*/ 3584134 h 3589212"/>
                <a:gd name="connsiteX58" fmla="*/ 8649 w 2729264"/>
                <a:gd name="connsiteY58" fmla="*/ 3589212 h 3589212"/>
                <a:gd name="connsiteX59" fmla="*/ 2729264 w 2729264"/>
                <a:gd name="connsiteY59" fmla="*/ 3589212 h 3589212"/>
                <a:gd name="connsiteX60" fmla="*/ 2720616 w 2729264"/>
                <a:gd name="connsiteY60" fmla="*/ 3589212 h 3589212"/>
                <a:gd name="connsiteX61" fmla="*/ 2722517 w 2729264"/>
                <a:gd name="connsiteY61" fmla="*/ 3584134 h 3589212"/>
                <a:gd name="connsiteX62" fmla="*/ 2717339 w 2729264"/>
                <a:gd name="connsiteY62" fmla="*/ 3556515 h 3589212"/>
                <a:gd name="connsiteX63" fmla="*/ 2729264 w 2729264"/>
                <a:gd name="connsiteY63" fmla="*/ 3589212 h 3589212"/>
                <a:gd name="connsiteX0" fmla="*/ 674667 w 2729264"/>
                <a:gd name="connsiteY0" fmla="*/ 0 h 3589212"/>
                <a:gd name="connsiteX1" fmla="*/ 674667 w 2729264"/>
                <a:gd name="connsiteY1" fmla="*/ 1 h 3589212"/>
                <a:gd name="connsiteX2" fmla="*/ 674667 w 2729264"/>
                <a:gd name="connsiteY2" fmla="*/ 0 h 3589212"/>
                <a:gd name="connsiteX3" fmla="*/ 2062612 w 2729264"/>
                <a:gd name="connsiteY3" fmla="*/ 458136 h 3589212"/>
                <a:gd name="connsiteX4" fmla="*/ 2057947 w 2729264"/>
                <a:gd name="connsiteY4" fmla="*/ 383685 h 3589212"/>
                <a:gd name="connsiteX5" fmla="*/ 2057549 w 2729264"/>
                <a:gd name="connsiteY5" fmla="*/ 353342 h 3589212"/>
                <a:gd name="connsiteX6" fmla="*/ 2062612 w 2729264"/>
                <a:gd name="connsiteY6" fmla="*/ 458136 h 3589212"/>
                <a:gd name="connsiteX7" fmla="*/ 2088129 w 2729264"/>
                <a:gd name="connsiteY7" fmla="*/ 820270 h 3589212"/>
                <a:gd name="connsiteX8" fmla="*/ 2081385 w 2729264"/>
                <a:gd name="connsiteY8" fmla="*/ 757765 h 3589212"/>
                <a:gd name="connsiteX9" fmla="*/ 2077608 w 2729264"/>
                <a:gd name="connsiteY9" fmla="*/ 697489 h 3589212"/>
                <a:gd name="connsiteX10" fmla="*/ 2088129 w 2729264"/>
                <a:gd name="connsiteY10" fmla="*/ 820270 h 3589212"/>
                <a:gd name="connsiteX11" fmla="*/ 600203 w 2729264"/>
                <a:gd name="connsiteY11" fmla="*/ 1185907 h 3589212"/>
                <a:gd name="connsiteX12" fmla="*/ 613996 w 2729264"/>
                <a:gd name="connsiteY12" fmla="*/ 1071790 h 3589212"/>
                <a:gd name="connsiteX13" fmla="*/ 605437 w 2729264"/>
                <a:gd name="connsiteY13" fmla="*/ 1151111 h 3589212"/>
                <a:gd name="connsiteX14" fmla="*/ 600203 w 2729264"/>
                <a:gd name="connsiteY14" fmla="*/ 1185907 h 3589212"/>
                <a:gd name="connsiteX15" fmla="*/ 2129063 w 2729264"/>
                <a:gd name="connsiteY15" fmla="*/ 1185922 h 3589212"/>
                <a:gd name="connsiteX16" fmla="*/ 2123827 w 2729264"/>
                <a:gd name="connsiteY16" fmla="*/ 1151111 h 3589212"/>
                <a:gd name="connsiteX17" fmla="*/ 2115265 w 2729264"/>
                <a:gd name="connsiteY17" fmla="*/ 1071764 h 3589212"/>
                <a:gd name="connsiteX18" fmla="*/ 2129063 w 2729264"/>
                <a:gd name="connsiteY18" fmla="*/ 1185922 h 3589212"/>
                <a:gd name="connsiteX19" fmla="*/ 500147 w 2729264"/>
                <a:gd name="connsiteY19" fmla="*/ 1794014 h 3589212"/>
                <a:gd name="connsiteX20" fmla="*/ 500147 w 2729264"/>
                <a:gd name="connsiteY20" fmla="*/ 1794014 h 3589212"/>
                <a:gd name="connsiteX21" fmla="*/ 500587 w 2729264"/>
                <a:gd name="connsiteY21" fmla="*/ 1791664 h 3589212"/>
                <a:gd name="connsiteX22" fmla="*/ 500587 w 2729264"/>
                <a:gd name="connsiteY22" fmla="*/ 1791665 h 3589212"/>
                <a:gd name="connsiteX23" fmla="*/ 500147 w 2729264"/>
                <a:gd name="connsiteY23" fmla="*/ 1794014 h 3589212"/>
                <a:gd name="connsiteX24" fmla="*/ 18617 w 2729264"/>
                <a:gd name="connsiteY24" fmla="*/ 3538163 h 3589212"/>
                <a:gd name="connsiteX25" fmla="*/ 78567 w 2729264"/>
                <a:gd name="connsiteY25" fmla="*/ 3373781 h 3589212"/>
                <a:gd name="connsiteX26" fmla="*/ 316390 w 2729264"/>
                <a:gd name="connsiteY26" fmla="*/ 2594875 h 3589212"/>
                <a:gd name="connsiteX27" fmla="*/ 480535 w 2729264"/>
                <a:gd name="connsiteY27" fmla="*/ 1898740 h 3589212"/>
                <a:gd name="connsiteX28" fmla="*/ 500147 w 2729264"/>
                <a:gd name="connsiteY28" fmla="*/ 1794014 h 3589212"/>
                <a:gd name="connsiteX29" fmla="*/ 501361 w 2729264"/>
                <a:gd name="connsiteY29" fmla="*/ 1794014 h 3589212"/>
                <a:gd name="connsiteX30" fmla="*/ 500587 w 2729264"/>
                <a:gd name="connsiteY30" fmla="*/ 1791665 h 3589212"/>
                <a:gd name="connsiteX31" fmla="*/ 500751 w 2729264"/>
                <a:gd name="connsiteY31" fmla="*/ 1790790 h 3589212"/>
                <a:gd name="connsiteX32" fmla="*/ 518081 w 2729264"/>
                <a:gd name="connsiteY32" fmla="*/ 1738187 h 3589212"/>
                <a:gd name="connsiteX33" fmla="*/ 1364633 w 2729264"/>
                <a:gd name="connsiteY33" fmla="*/ 1527062 h 3589212"/>
                <a:gd name="connsiteX34" fmla="*/ 2211185 w 2729264"/>
                <a:gd name="connsiteY34" fmla="*/ 1738187 h 3589212"/>
                <a:gd name="connsiteX35" fmla="*/ 2228511 w 2729264"/>
                <a:gd name="connsiteY35" fmla="*/ 1790777 h 3589212"/>
                <a:gd name="connsiteX36" fmla="*/ 2185466 w 2729264"/>
                <a:gd name="connsiteY36" fmla="*/ 1560921 h 3589212"/>
                <a:gd name="connsiteX37" fmla="*/ 2185440 w 2729264"/>
                <a:gd name="connsiteY37" fmla="*/ 1560748 h 3589212"/>
                <a:gd name="connsiteX38" fmla="*/ 2185467 w 2729264"/>
                <a:gd name="connsiteY38" fmla="*/ 1560920 h 3589212"/>
                <a:gd name="connsiteX39" fmla="*/ 2228678 w 2729264"/>
                <a:gd name="connsiteY39" fmla="*/ 1791667 h 3589212"/>
                <a:gd name="connsiteX40" fmla="*/ 2227904 w 2729264"/>
                <a:gd name="connsiteY40" fmla="*/ 1794014 h 3589212"/>
                <a:gd name="connsiteX41" fmla="*/ 2229117 w 2729264"/>
                <a:gd name="connsiteY41" fmla="*/ 1794014 h 3589212"/>
                <a:gd name="connsiteX42" fmla="*/ 2228777 w 2729264"/>
                <a:gd name="connsiteY42" fmla="*/ 1792197 h 3589212"/>
                <a:gd name="connsiteX43" fmla="*/ 2248729 w 2729264"/>
                <a:gd name="connsiteY43" fmla="*/ 1898740 h 3589212"/>
                <a:gd name="connsiteX44" fmla="*/ 2412874 w 2729264"/>
                <a:gd name="connsiteY44" fmla="*/ 2594875 h 3589212"/>
                <a:gd name="connsiteX45" fmla="*/ 2650697 w 2729264"/>
                <a:gd name="connsiteY45" fmla="*/ 3373781 h 3589212"/>
                <a:gd name="connsiteX46" fmla="*/ 2710643 w 2729264"/>
                <a:gd name="connsiteY46" fmla="*/ 3538154 h 3589212"/>
                <a:gd name="connsiteX47" fmla="*/ 2694930 w 2729264"/>
                <a:gd name="connsiteY47" fmla="*/ 3510421 h 3589212"/>
                <a:gd name="connsiteX48" fmla="*/ 1364633 w 2729264"/>
                <a:gd name="connsiteY48" fmla="*/ 3218374 h 3589212"/>
                <a:gd name="connsiteX49" fmla="*/ 34336 w 2729264"/>
                <a:gd name="connsiteY49" fmla="*/ 3510421 h 3589212"/>
                <a:gd name="connsiteX50" fmla="*/ 18617 w 2729264"/>
                <a:gd name="connsiteY50" fmla="*/ 3538163 h 3589212"/>
                <a:gd name="connsiteX51" fmla="*/ 8649 w 2729264"/>
                <a:gd name="connsiteY51" fmla="*/ 3589212 h 3589212"/>
                <a:gd name="connsiteX52" fmla="*/ 0 w 2729264"/>
                <a:gd name="connsiteY52" fmla="*/ 3589212 h 3589212"/>
                <a:gd name="connsiteX53" fmla="*/ 11929 w 2729264"/>
                <a:gd name="connsiteY53" fmla="*/ 3556504 h 3589212"/>
                <a:gd name="connsiteX54" fmla="*/ 6749 w 2729264"/>
                <a:gd name="connsiteY54" fmla="*/ 3584134 h 3589212"/>
                <a:gd name="connsiteX55" fmla="*/ 8649 w 2729264"/>
                <a:gd name="connsiteY55" fmla="*/ 3589212 h 3589212"/>
                <a:gd name="connsiteX56" fmla="*/ 2729264 w 2729264"/>
                <a:gd name="connsiteY56" fmla="*/ 3589212 h 3589212"/>
                <a:gd name="connsiteX57" fmla="*/ 2720616 w 2729264"/>
                <a:gd name="connsiteY57" fmla="*/ 3589212 h 3589212"/>
                <a:gd name="connsiteX58" fmla="*/ 2722517 w 2729264"/>
                <a:gd name="connsiteY58" fmla="*/ 3584134 h 3589212"/>
                <a:gd name="connsiteX59" fmla="*/ 2717339 w 2729264"/>
                <a:gd name="connsiteY59" fmla="*/ 3556515 h 3589212"/>
                <a:gd name="connsiteX60" fmla="*/ 2729264 w 2729264"/>
                <a:gd name="connsiteY60" fmla="*/ 3589212 h 3589212"/>
                <a:gd name="connsiteX0" fmla="*/ 674667 w 2729264"/>
                <a:gd name="connsiteY0" fmla="*/ 0 h 3589212"/>
                <a:gd name="connsiteX1" fmla="*/ 674667 w 2729264"/>
                <a:gd name="connsiteY1" fmla="*/ 1 h 3589212"/>
                <a:gd name="connsiteX2" fmla="*/ 674667 w 2729264"/>
                <a:gd name="connsiteY2" fmla="*/ 0 h 3589212"/>
                <a:gd name="connsiteX3" fmla="*/ 2062612 w 2729264"/>
                <a:gd name="connsiteY3" fmla="*/ 458136 h 3589212"/>
                <a:gd name="connsiteX4" fmla="*/ 2057947 w 2729264"/>
                <a:gd name="connsiteY4" fmla="*/ 383685 h 3589212"/>
                <a:gd name="connsiteX5" fmla="*/ 2057549 w 2729264"/>
                <a:gd name="connsiteY5" fmla="*/ 353342 h 3589212"/>
                <a:gd name="connsiteX6" fmla="*/ 2062612 w 2729264"/>
                <a:gd name="connsiteY6" fmla="*/ 458136 h 3589212"/>
                <a:gd name="connsiteX7" fmla="*/ 2088129 w 2729264"/>
                <a:gd name="connsiteY7" fmla="*/ 820270 h 3589212"/>
                <a:gd name="connsiteX8" fmla="*/ 2081385 w 2729264"/>
                <a:gd name="connsiteY8" fmla="*/ 757765 h 3589212"/>
                <a:gd name="connsiteX9" fmla="*/ 2077608 w 2729264"/>
                <a:gd name="connsiteY9" fmla="*/ 697489 h 3589212"/>
                <a:gd name="connsiteX10" fmla="*/ 2088129 w 2729264"/>
                <a:gd name="connsiteY10" fmla="*/ 820270 h 3589212"/>
                <a:gd name="connsiteX11" fmla="*/ 600203 w 2729264"/>
                <a:gd name="connsiteY11" fmla="*/ 1185907 h 3589212"/>
                <a:gd name="connsiteX12" fmla="*/ 605437 w 2729264"/>
                <a:gd name="connsiteY12" fmla="*/ 1151111 h 3589212"/>
                <a:gd name="connsiteX13" fmla="*/ 600203 w 2729264"/>
                <a:gd name="connsiteY13" fmla="*/ 1185907 h 3589212"/>
                <a:gd name="connsiteX14" fmla="*/ 2129063 w 2729264"/>
                <a:gd name="connsiteY14" fmla="*/ 1185922 h 3589212"/>
                <a:gd name="connsiteX15" fmla="*/ 2123827 w 2729264"/>
                <a:gd name="connsiteY15" fmla="*/ 1151111 h 3589212"/>
                <a:gd name="connsiteX16" fmla="*/ 2115265 w 2729264"/>
                <a:gd name="connsiteY16" fmla="*/ 1071764 h 3589212"/>
                <a:gd name="connsiteX17" fmla="*/ 2129063 w 2729264"/>
                <a:gd name="connsiteY17" fmla="*/ 1185922 h 3589212"/>
                <a:gd name="connsiteX18" fmla="*/ 500147 w 2729264"/>
                <a:gd name="connsiteY18" fmla="*/ 1794014 h 3589212"/>
                <a:gd name="connsiteX19" fmla="*/ 500147 w 2729264"/>
                <a:gd name="connsiteY19" fmla="*/ 1794014 h 3589212"/>
                <a:gd name="connsiteX20" fmla="*/ 500587 w 2729264"/>
                <a:gd name="connsiteY20" fmla="*/ 1791664 h 3589212"/>
                <a:gd name="connsiteX21" fmla="*/ 500587 w 2729264"/>
                <a:gd name="connsiteY21" fmla="*/ 1791665 h 3589212"/>
                <a:gd name="connsiteX22" fmla="*/ 500147 w 2729264"/>
                <a:gd name="connsiteY22" fmla="*/ 1794014 h 3589212"/>
                <a:gd name="connsiteX23" fmla="*/ 18617 w 2729264"/>
                <a:gd name="connsiteY23" fmla="*/ 3538163 h 3589212"/>
                <a:gd name="connsiteX24" fmla="*/ 78567 w 2729264"/>
                <a:gd name="connsiteY24" fmla="*/ 3373781 h 3589212"/>
                <a:gd name="connsiteX25" fmla="*/ 316390 w 2729264"/>
                <a:gd name="connsiteY25" fmla="*/ 2594875 h 3589212"/>
                <a:gd name="connsiteX26" fmla="*/ 480535 w 2729264"/>
                <a:gd name="connsiteY26" fmla="*/ 1898740 h 3589212"/>
                <a:gd name="connsiteX27" fmla="*/ 500147 w 2729264"/>
                <a:gd name="connsiteY27" fmla="*/ 1794014 h 3589212"/>
                <a:gd name="connsiteX28" fmla="*/ 501361 w 2729264"/>
                <a:gd name="connsiteY28" fmla="*/ 1794014 h 3589212"/>
                <a:gd name="connsiteX29" fmla="*/ 500587 w 2729264"/>
                <a:gd name="connsiteY29" fmla="*/ 1791665 h 3589212"/>
                <a:gd name="connsiteX30" fmla="*/ 500751 w 2729264"/>
                <a:gd name="connsiteY30" fmla="*/ 1790790 h 3589212"/>
                <a:gd name="connsiteX31" fmla="*/ 518081 w 2729264"/>
                <a:gd name="connsiteY31" fmla="*/ 1738187 h 3589212"/>
                <a:gd name="connsiteX32" fmla="*/ 1364633 w 2729264"/>
                <a:gd name="connsiteY32" fmla="*/ 1527062 h 3589212"/>
                <a:gd name="connsiteX33" fmla="*/ 2211185 w 2729264"/>
                <a:gd name="connsiteY33" fmla="*/ 1738187 h 3589212"/>
                <a:gd name="connsiteX34" fmla="*/ 2228511 w 2729264"/>
                <a:gd name="connsiteY34" fmla="*/ 1790777 h 3589212"/>
                <a:gd name="connsiteX35" fmla="*/ 2185466 w 2729264"/>
                <a:gd name="connsiteY35" fmla="*/ 1560921 h 3589212"/>
                <a:gd name="connsiteX36" fmla="*/ 2185440 w 2729264"/>
                <a:gd name="connsiteY36" fmla="*/ 1560748 h 3589212"/>
                <a:gd name="connsiteX37" fmla="*/ 2185467 w 2729264"/>
                <a:gd name="connsiteY37" fmla="*/ 1560920 h 3589212"/>
                <a:gd name="connsiteX38" fmla="*/ 2228678 w 2729264"/>
                <a:gd name="connsiteY38" fmla="*/ 1791667 h 3589212"/>
                <a:gd name="connsiteX39" fmla="*/ 2227904 w 2729264"/>
                <a:gd name="connsiteY39" fmla="*/ 1794014 h 3589212"/>
                <a:gd name="connsiteX40" fmla="*/ 2229117 w 2729264"/>
                <a:gd name="connsiteY40" fmla="*/ 1794014 h 3589212"/>
                <a:gd name="connsiteX41" fmla="*/ 2228777 w 2729264"/>
                <a:gd name="connsiteY41" fmla="*/ 1792197 h 3589212"/>
                <a:gd name="connsiteX42" fmla="*/ 2248729 w 2729264"/>
                <a:gd name="connsiteY42" fmla="*/ 1898740 h 3589212"/>
                <a:gd name="connsiteX43" fmla="*/ 2412874 w 2729264"/>
                <a:gd name="connsiteY43" fmla="*/ 2594875 h 3589212"/>
                <a:gd name="connsiteX44" fmla="*/ 2650697 w 2729264"/>
                <a:gd name="connsiteY44" fmla="*/ 3373781 h 3589212"/>
                <a:gd name="connsiteX45" fmla="*/ 2710643 w 2729264"/>
                <a:gd name="connsiteY45" fmla="*/ 3538154 h 3589212"/>
                <a:gd name="connsiteX46" fmla="*/ 2694930 w 2729264"/>
                <a:gd name="connsiteY46" fmla="*/ 3510421 h 3589212"/>
                <a:gd name="connsiteX47" fmla="*/ 1364633 w 2729264"/>
                <a:gd name="connsiteY47" fmla="*/ 3218374 h 3589212"/>
                <a:gd name="connsiteX48" fmla="*/ 34336 w 2729264"/>
                <a:gd name="connsiteY48" fmla="*/ 3510421 h 3589212"/>
                <a:gd name="connsiteX49" fmla="*/ 18617 w 2729264"/>
                <a:gd name="connsiteY49" fmla="*/ 3538163 h 3589212"/>
                <a:gd name="connsiteX50" fmla="*/ 8649 w 2729264"/>
                <a:gd name="connsiteY50" fmla="*/ 3589212 h 3589212"/>
                <a:gd name="connsiteX51" fmla="*/ 0 w 2729264"/>
                <a:gd name="connsiteY51" fmla="*/ 3589212 h 3589212"/>
                <a:gd name="connsiteX52" fmla="*/ 11929 w 2729264"/>
                <a:gd name="connsiteY52" fmla="*/ 3556504 h 3589212"/>
                <a:gd name="connsiteX53" fmla="*/ 6749 w 2729264"/>
                <a:gd name="connsiteY53" fmla="*/ 3584134 h 3589212"/>
                <a:gd name="connsiteX54" fmla="*/ 8649 w 2729264"/>
                <a:gd name="connsiteY54" fmla="*/ 3589212 h 3589212"/>
                <a:gd name="connsiteX55" fmla="*/ 2729264 w 2729264"/>
                <a:gd name="connsiteY55" fmla="*/ 3589212 h 3589212"/>
                <a:gd name="connsiteX56" fmla="*/ 2720616 w 2729264"/>
                <a:gd name="connsiteY56" fmla="*/ 3589212 h 3589212"/>
                <a:gd name="connsiteX57" fmla="*/ 2722517 w 2729264"/>
                <a:gd name="connsiteY57" fmla="*/ 3584134 h 3589212"/>
                <a:gd name="connsiteX58" fmla="*/ 2717339 w 2729264"/>
                <a:gd name="connsiteY58" fmla="*/ 3556515 h 3589212"/>
                <a:gd name="connsiteX59" fmla="*/ 2729264 w 2729264"/>
                <a:gd name="connsiteY59" fmla="*/ 3589212 h 3589212"/>
                <a:gd name="connsiteX0" fmla="*/ 674667 w 2729264"/>
                <a:gd name="connsiteY0" fmla="*/ 0 h 3589212"/>
                <a:gd name="connsiteX1" fmla="*/ 674667 w 2729264"/>
                <a:gd name="connsiteY1" fmla="*/ 1 h 3589212"/>
                <a:gd name="connsiteX2" fmla="*/ 674667 w 2729264"/>
                <a:gd name="connsiteY2" fmla="*/ 0 h 3589212"/>
                <a:gd name="connsiteX3" fmla="*/ 2062612 w 2729264"/>
                <a:gd name="connsiteY3" fmla="*/ 458136 h 3589212"/>
                <a:gd name="connsiteX4" fmla="*/ 2057947 w 2729264"/>
                <a:gd name="connsiteY4" fmla="*/ 383685 h 3589212"/>
                <a:gd name="connsiteX5" fmla="*/ 2057549 w 2729264"/>
                <a:gd name="connsiteY5" fmla="*/ 353342 h 3589212"/>
                <a:gd name="connsiteX6" fmla="*/ 2062612 w 2729264"/>
                <a:gd name="connsiteY6" fmla="*/ 458136 h 3589212"/>
                <a:gd name="connsiteX7" fmla="*/ 2088129 w 2729264"/>
                <a:gd name="connsiteY7" fmla="*/ 820270 h 3589212"/>
                <a:gd name="connsiteX8" fmla="*/ 2081385 w 2729264"/>
                <a:gd name="connsiteY8" fmla="*/ 757765 h 3589212"/>
                <a:gd name="connsiteX9" fmla="*/ 2077608 w 2729264"/>
                <a:gd name="connsiteY9" fmla="*/ 697489 h 3589212"/>
                <a:gd name="connsiteX10" fmla="*/ 2088129 w 2729264"/>
                <a:gd name="connsiteY10" fmla="*/ 820270 h 3589212"/>
                <a:gd name="connsiteX11" fmla="*/ 2129063 w 2729264"/>
                <a:gd name="connsiteY11" fmla="*/ 1185922 h 3589212"/>
                <a:gd name="connsiteX12" fmla="*/ 2123827 w 2729264"/>
                <a:gd name="connsiteY12" fmla="*/ 1151111 h 3589212"/>
                <a:gd name="connsiteX13" fmla="*/ 2115265 w 2729264"/>
                <a:gd name="connsiteY13" fmla="*/ 1071764 h 3589212"/>
                <a:gd name="connsiteX14" fmla="*/ 2129063 w 2729264"/>
                <a:gd name="connsiteY14" fmla="*/ 1185922 h 3589212"/>
                <a:gd name="connsiteX15" fmla="*/ 500147 w 2729264"/>
                <a:gd name="connsiteY15" fmla="*/ 1794014 h 3589212"/>
                <a:gd name="connsiteX16" fmla="*/ 500147 w 2729264"/>
                <a:gd name="connsiteY16" fmla="*/ 1794014 h 3589212"/>
                <a:gd name="connsiteX17" fmla="*/ 500587 w 2729264"/>
                <a:gd name="connsiteY17" fmla="*/ 1791664 h 3589212"/>
                <a:gd name="connsiteX18" fmla="*/ 500587 w 2729264"/>
                <a:gd name="connsiteY18" fmla="*/ 1791665 h 3589212"/>
                <a:gd name="connsiteX19" fmla="*/ 500147 w 2729264"/>
                <a:gd name="connsiteY19" fmla="*/ 1794014 h 3589212"/>
                <a:gd name="connsiteX20" fmla="*/ 18617 w 2729264"/>
                <a:gd name="connsiteY20" fmla="*/ 3538163 h 3589212"/>
                <a:gd name="connsiteX21" fmla="*/ 78567 w 2729264"/>
                <a:gd name="connsiteY21" fmla="*/ 3373781 h 3589212"/>
                <a:gd name="connsiteX22" fmla="*/ 316390 w 2729264"/>
                <a:gd name="connsiteY22" fmla="*/ 2594875 h 3589212"/>
                <a:gd name="connsiteX23" fmla="*/ 480535 w 2729264"/>
                <a:gd name="connsiteY23" fmla="*/ 1898740 h 3589212"/>
                <a:gd name="connsiteX24" fmla="*/ 500147 w 2729264"/>
                <a:gd name="connsiteY24" fmla="*/ 1794014 h 3589212"/>
                <a:gd name="connsiteX25" fmla="*/ 501361 w 2729264"/>
                <a:gd name="connsiteY25" fmla="*/ 1794014 h 3589212"/>
                <a:gd name="connsiteX26" fmla="*/ 500587 w 2729264"/>
                <a:gd name="connsiteY26" fmla="*/ 1791665 h 3589212"/>
                <a:gd name="connsiteX27" fmla="*/ 500751 w 2729264"/>
                <a:gd name="connsiteY27" fmla="*/ 1790790 h 3589212"/>
                <a:gd name="connsiteX28" fmla="*/ 518081 w 2729264"/>
                <a:gd name="connsiteY28" fmla="*/ 1738187 h 3589212"/>
                <a:gd name="connsiteX29" fmla="*/ 1364633 w 2729264"/>
                <a:gd name="connsiteY29" fmla="*/ 1527062 h 3589212"/>
                <a:gd name="connsiteX30" fmla="*/ 2211185 w 2729264"/>
                <a:gd name="connsiteY30" fmla="*/ 1738187 h 3589212"/>
                <a:gd name="connsiteX31" fmla="*/ 2228511 w 2729264"/>
                <a:gd name="connsiteY31" fmla="*/ 1790777 h 3589212"/>
                <a:gd name="connsiteX32" fmla="*/ 2185466 w 2729264"/>
                <a:gd name="connsiteY32" fmla="*/ 1560921 h 3589212"/>
                <a:gd name="connsiteX33" fmla="*/ 2185440 w 2729264"/>
                <a:gd name="connsiteY33" fmla="*/ 1560748 h 3589212"/>
                <a:gd name="connsiteX34" fmla="*/ 2185467 w 2729264"/>
                <a:gd name="connsiteY34" fmla="*/ 1560920 h 3589212"/>
                <a:gd name="connsiteX35" fmla="*/ 2228678 w 2729264"/>
                <a:gd name="connsiteY35" fmla="*/ 1791667 h 3589212"/>
                <a:gd name="connsiteX36" fmla="*/ 2227904 w 2729264"/>
                <a:gd name="connsiteY36" fmla="*/ 1794014 h 3589212"/>
                <a:gd name="connsiteX37" fmla="*/ 2229117 w 2729264"/>
                <a:gd name="connsiteY37" fmla="*/ 1794014 h 3589212"/>
                <a:gd name="connsiteX38" fmla="*/ 2228777 w 2729264"/>
                <a:gd name="connsiteY38" fmla="*/ 1792197 h 3589212"/>
                <a:gd name="connsiteX39" fmla="*/ 2248729 w 2729264"/>
                <a:gd name="connsiteY39" fmla="*/ 1898740 h 3589212"/>
                <a:gd name="connsiteX40" fmla="*/ 2412874 w 2729264"/>
                <a:gd name="connsiteY40" fmla="*/ 2594875 h 3589212"/>
                <a:gd name="connsiteX41" fmla="*/ 2650697 w 2729264"/>
                <a:gd name="connsiteY41" fmla="*/ 3373781 h 3589212"/>
                <a:gd name="connsiteX42" fmla="*/ 2710643 w 2729264"/>
                <a:gd name="connsiteY42" fmla="*/ 3538154 h 3589212"/>
                <a:gd name="connsiteX43" fmla="*/ 2694930 w 2729264"/>
                <a:gd name="connsiteY43" fmla="*/ 3510421 h 3589212"/>
                <a:gd name="connsiteX44" fmla="*/ 1364633 w 2729264"/>
                <a:gd name="connsiteY44" fmla="*/ 3218374 h 3589212"/>
                <a:gd name="connsiteX45" fmla="*/ 34336 w 2729264"/>
                <a:gd name="connsiteY45" fmla="*/ 3510421 h 3589212"/>
                <a:gd name="connsiteX46" fmla="*/ 18617 w 2729264"/>
                <a:gd name="connsiteY46" fmla="*/ 3538163 h 3589212"/>
                <a:gd name="connsiteX47" fmla="*/ 8649 w 2729264"/>
                <a:gd name="connsiteY47" fmla="*/ 3589212 h 3589212"/>
                <a:gd name="connsiteX48" fmla="*/ 0 w 2729264"/>
                <a:gd name="connsiteY48" fmla="*/ 3589212 h 3589212"/>
                <a:gd name="connsiteX49" fmla="*/ 11929 w 2729264"/>
                <a:gd name="connsiteY49" fmla="*/ 3556504 h 3589212"/>
                <a:gd name="connsiteX50" fmla="*/ 6749 w 2729264"/>
                <a:gd name="connsiteY50" fmla="*/ 3584134 h 3589212"/>
                <a:gd name="connsiteX51" fmla="*/ 8649 w 2729264"/>
                <a:gd name="connsiteY51" fmla="*/ 3589212 h 3589212"/>
                <a:gd name="connsiteX52" fmla="*/ 2729264 w 2729264"/>
                <a:gd name="connsiteY52" fmla="*/ 3589212 h 3589212"/>
                <a:gd name="connsiteX53" fmla="*/ 2720616 w 2729264"/>
                <a:gd name="connsiteY53" fmla="*/ 3589212 h 3589212"/>
                <a:gd name="connsiteX54" fmla="*/ 2722517 w 2729264"/>
                <a:gd name="connsiteY54" fmla="*/ 3584134 h 3589212"/>
                <a:gd name="connsiteX55" fmla="*/ 2717339 w 2729264"/>
                <a:gd name="connsiteY55" fmla="*/ 3556515 h 3589212"/>
                <a:gd name="connsiteX56" fmla="*/ 2729264 w 2729264"/>
                <a:gd name="connsiteY56" fmla="*/ 3589212 h 3589212"/>
                <a:gd name="connsiteX0" fmla="*/ 674667 w 2729264"/>
                <a:gd name="connsiteY0" fmla="*/ 0 h 3589212"/>
                <a:gd name="connsiteX1" fmla="*/ 674667 w 2729264"/>
                <a:gd name="connsiteY1" fmla="*/ 1 h 3589212"/>
                <a:gd name="connsiteX2" fmla="*/ 674667 w 2729264"/>
                <a:gd name="connsiteY2" fmla="*/ 0 h 3589212"/>
                <a:gd name="connsiteX3" fmla="*/ 2062612 w 2729264"/>
                <a:gd name="connsiteY3" fmla="*/ 458136 h 3589212"/>
                <a:gd name="connsiteX4" fmla="*/ 2057947 w 2729264"/>
                <a:gd name="connsiteY4" fmla="*/ 383685 h 3589212"/>
                <a:gd name="connsiteX5" fmla="*/ 2057549 w 2729264"/>
                <a:gd name="connsiteY5" fmla="*/ 353342 h 3589212"/>
                <a:gd name="connsiteX6" fmla="*/ 2062612 w 2729264"/>
                <a:gd name="connsiteY6" fmla="*/ 458136 h 3589212"/>
                <a:gd name="connsiteX7" fmla="*/ 2088129 w 2729264"/>
                <a:gd name="connsiteY7" fmla="*/ 820270 h 3589212"/>
                <a:gd name="connsiteX8" fmla="*/ 2081385 w 2729264"/>
                <a:gd name="connsiteY8" fmla="*/ 757765 h 3589212"/>
                <a:gd name="connsiteX9" fmla="*/ 2077608 w 2729264"/>
                <a:gd name="connsiteY9" fmla="*/ 697489 h 3589212"/>
                <a:gd name="connsiteX10" fmla="*/ 2088129 w 2729264"/>
                <a:gd name="connsiteY10" fmla="*/ 820270 h 3589212"/>
                <a:gd name="connsiteX11" fmla="*/ 2129063 w 2729264"/>
                <a:gd name="connsiteY11" fmla="*/ 1185922 h 3589212"/>
                <a:gd name="connsiteX12" fmla="*/ 2123827 w 2729264"/>
                <a:gd name="connsiteY12" fmla="*/ 1151111 h 3589212"/>
                <a:gd name="connsiteX13" fmla="*/ 2129063 w 2729264"/>
                <a:gd name="connsiteY13" fmla="*/ 1185922 h 3589212"/>
                <a:gd name="connsiteX14" fmla="*/ 500147 w 2729264"/>
                <a:gd name="connsiteY14" fmla="*/ 1794014 h 3589212"/>
                <a:gd name="connsiteX15" fmla="*/ 500147 w 2729264"/>
                <a:gd name="connsiteY15" fmla="*/ 1794014 h 3589212"/>
                <a:gd name="connsiteX16" fmla="*/ 500587 w 2729264"/>
                <a:gd name="connsiteY16" fmla="*/ 1791664 h 3589212"/>
                <a:gd name="connsiteX17" fmla="*/ 500587 w 2729264"/>
                <a:gd name="connsiteY17" fmla="*/ 1791665 h 3589212"/>
                <a:gd name="connsiteX18" fmla="*/ 500147 w 2729264"/>
                <a:gd name="connsiteY18" fmla="*/ 1794014 h 3589212"/>
                <a:gd name="connsiteX19" fmla="*/ 18617 w 2729264"/>
                <a:gd name="connsiteY19" fmla="*/ 3538163 h 3589212"/>
                <a:gd name="connsiteX20" fmla="*/ 78567 w 2729264"/>
                <a:gd name="connsiteY20" fmla="*/ 3373781 h 3589212"/>
                <a:gd name="connsiteX21" fmla="*/ 316390 w 2729264"/>
                <a:gd name="connsiteY21" fmla="*/ 2594875 h 3589212"/>
                <a:gd name="connsiteX22" fmla="*/ 480535 w 2729264"/>
                <a:gd name="connsiteY22" fmla="*/ 1898740 h 3589212"/>
                <a:gd name="connsiteX23" fmla="*/ 500147 w 2729264"/>
                <a:gd name="connsiteY23" fmla="*/ 1794014 h 3589212"/>
                <a:gd name="connsiteX24" fmla="*/ 501361 w 2729264"/>
                <a:gd name="connsiteY24" fmla="*/ 1794014 h 3589212"/>
                <a:gd name="connsiteX25" fmla="*/ 500587 w 2729264"/>
                <a:gd name="connsiteY25" fmla="*/ 1791665 h 3589212"/>
                <a:gd name="connsiteX26" fmla="*/ 500751 w 2729264"/>
                <a:gd name="connsiteY26" fmla="*/ 1790790 h 3589212"/>
                <a:gd name="connsiteX27" fmla="*/ 518081 w 2729264"/>
                <a:gd name="connsiteY27" fmla="*/ 1738187 h 3589212"/>
                <a:gd name="connsiteX28" fmla="*/ 1364633 w 2729264"/>
                <a:gd name="connsiteY28" fmla="*/ 1527062 h 3589212"/>
                <a:gd name="connsiteX29" fmla="*/ 2211185 w 2729264"/>
                <a:gd name="connsiteY29" fmla="*/ 1738187 h 3589212"/>
                <a:gd name="connsiteX30" fmla="*/ 2228511 w 2729264"/>
                <a:gd name="connsiteY30" fmla="*/ 1790777 h 3589212"/>
                <a:gd name="connsiteX31" fmla="*/ 2185466 w 2729264"/>
                <a:gd name="connsiteY31" fmla="*/ 1560921 h 3589212"/>
                <a:gd name="connsiteX32" fmla="*/ 2185440 w 2729264"/>
                <a:gd name="connsiteY32" fmla="*/ 1560748 h 3589212"/>
                <a:gd name="connsiteX33" fmla="*/ 2185467 w 2729264"/>
                <a:gd name="connsiteY33" fmla="*/ 1560920 h 3589212"/>
                <a:gd name="connsiteX34" fmla="*/ 2228678 w 2729264"/>
                <a:gd name="connsiteY34" fmla="*/ 1791667 h 3589212"/>
                <a:gd name="connsiteX35" fmla="*/ 2227904 w 2729264"/>
                <a:gd name="connsiteY35" fmla="*/ 1794014 h 3589212"/>
                <a:gd name="connsiteX36" fmla="*/ 2229117 w 2729264"/>
                <a:gd name="connsiteY36" fmla="*/ 1794014 h 3589212"/>
                <a:gd name="connsiteX37" fmla="*/ 2228777 w 2729264"/>
                <a:gd name="connsiteY37" fmla="*/ 1792197 h 3589212"/>
                <a:gd name="connsiteX38" fmla="*/ 2248729 w 2729264"/>
                <a:gd name="connsiteY38" fmla="*/ 1898740 h 3589212"/>
                <a:gd name="connsiteX39" fmla="*/ 2412874 w 2729264"/>
                <a:gd name="connsiteY39" fmla="*/ 2594875 h 3589212"/>
                <a:gd name="connsiteX40" fmla="*/ 2650697 w 2729264"/>
                <a:gd name="connsiteY40" fmla="*/ 3373781 h 3589212"/>
                <a:gd name="connsiteX41" fmla="*/ 2710643 w 2729264"/>
                <a:gd name="connsiteY41" fmla="*/ 3538154 h 3589212"/>
                <a:gd name="connsiteX42" fmla="*/ 2694930 w 2729264"/>
                <a:gd name="connsiteY42" fmla="*/ 3510421 h 3589212"/>
                <a:gd name="connsiteX43" fmla="*/ 1364633 w 2729264"/>
                <a:gd name="connsiteY43" fmla="*/ 3218374 h 3589212"/>
                <a:gd name="connsiteX44" fmla="*/ 34336 w 2729264"/>
                <a:gd name="connsiteY44" fmla="*/ 3510421 h 3589212"/>
                <a:gd name="connsiteX45" fmla="*/ 18617 w 2729264"/>
                <a:gd name="connsiteY45" fmla="*/ 3538163 h 3589212"/>
                <a:gd name="connsiteX46" fmla="*/ 8649 w 2729264"/>
                <a:gd name="connsiteY46" fmla="*/ 3589212 h 3589212"/>
                <a:gd name="connsiteX47" fmla="*/ 0 w 2729264"/>
                <a:gd name="connsiteY47" fmla="*/ 3589212 h 3589212"/>
                <a:gd name="connsiteX48" fmla="*/ 11929 w 2729264"/>
                <a:gd name="connsiteY48" fmla="*/ 3556504 h 3589212"/>
                <a:gd name="connsiteX49" fmla="*/ 6749 w 2729264"/>
                <a:gd name="connsiteY49" fmla="*/ 3584134 h 3589212"/>
                <a:gd name="connsiteX50" fmla="*/ 8649 w 2729264"/>
                <a:gd name="connsiteY50" fmla="*/ 3589212 h 3589212"/>
                <a:gd name="connsiteX51" fmla="*/ 2729264 w 2729264"/>
                <a:gd name="connsiteY51" fmla="*/ 3589212 h 3589212"/>
                <a:gd name="connsiteX52" fmla="*/ 2720616 w 2729264"/>
                <a:gd name="connsiteY52" fmla="*/ 3589212 h 3589212"/>
                <a:gd name="connsiteX53" fmla="*/ 2722517 w 2729264"/>
                <a:gd name="connsiteY53" fmla="*/ 3584134 h 3589212"/>
                <a:gd name="connsiteX54" fmla="*/ 2717339 w 2729264"/>
                <a:gd name="connsiteY54" fmla="*/ 3556515 h 3589212"/>
                <a:gd name="connsiteX55" fmla="*/ 2729264 w 2729264"/>
                <a:gd name="connsiteY55" fmla="*/ 3589212 h 3589212"/>
                <a:gd name="connsiteX0" fmla="*/ 674667 w 2729264"/>
                <a:gd name="connsiteY0" fmla="*/ 0 h 3589212"/>
                <a:gd name="connsiteX1" fmla="*/ 674667 w 2729264"/>
                <a:gd name="connsiteY1" fmla="*/ 1 h 3589212"/>
                <a:gd name="connsiteX2" fmla="*/ 674667 w 2729264"/>
                <a:gd name="connsiteY2" fmla="*/ 0 h 3589212"/>
                <a:gd name="connsiteX3" fmla="*/ 2062612 w 2729264"/>
                <a:gd name="connsiteY3" fmla="*/ 458136 h 3589212"/>
                <a:gd name="connsiteX4" fmla="*/ 2057947 w 2729264"/>
                <a:gd name="connsiteY4" fmla="*/ 383685 h 3589212"/>
                <a:gd name="connsiteX5" fmla="*/ 2057549 w 2729264"/>
                <a:gd name="connsiteY5" fmla="*/ 353342 h 3589212"/>
                <a:gd name="connsiteX6" fmla="*/ 2062612 w 2729264"/>
                <a:gd name="connsiteY6" fmla="*/ 458136 h 3589212"/>
                <a:gd name="connsiteX7" fmla="*/ 2088129 w 2729264"/>
                <a:gd name="connsiteY7" fmla="*/ 820270 h 3589212"/>
                <a:gd name="connsiteX8" fmla="*/ 2081385 w 2729264"/>
                <a:gd name="connsiteY8" fmla="*/ 757765 h 3589212"/>
                <a:gd name="connsiteX9" fmla="*/ 2077608 w 2729264"/>
                <a:gd name="connsiteY9" fmla="*/ 697489 h 3589212"/>
                <a:gd name="connsiteX10" fmla="*/ 2088129 w 2729264"/>
                <a:gd name="connsiteY10" fmla="*/ 820270 h 3589212"/>
                <a:gd name="connsiteX11" fmla="*/ 500147 w 2729264"/>
                <a:gd name="connsiteY11" fmla="*/ 1794014 h 3589212"/>
                <a:gd name="connsiteX12" fmla="*/ 500147 w 2729264"/>
                <a:gd name="connsiteY12" fmla="*/ 1794014 h 3589212"/>
                <a:gd name="connsiteX13" fmla="*/ 500587 w 2729264"/>
                <a:gd name="connsiteY13" fmla="*/ 1791664 h 3589212"/>
                <a:gd name="connsiteX14" fmla="*/ 500587 w 2729264"/>
                <a:gd name="connsiteY14" fmla="*/ 1791665 h 3589212"/>
                <a:gd name="connsiteX15" fmla="*/ 500147 w 2729264"/>
                <a:gd name="connsiteY15" fmla="*/ 1794014 h 3589212"/>
                <a:gd name="connsiteX16" fmla="*/ 18617 w 2729264"/>
                <a:gd name="connsiteY16" fmla="*/ 3538163 h 3589212"/>
                <a:gd name="connsiteX17" fmla="*/ 78567 w 2729264"/>
                <a:gd name="connsiteY17" fmla="*/ 3373781 h 3589212"/>
                <a:gd name="connsiteX18" fmla="*/ 316390 w 2729264"/>
                <a:gd name="connsiteY18" fmla="*/ 2594875 h 3589212"/>
                <a:gd name="connsiteX19" fmla="*/ 480535 w 2729264"/>
                <a:gd name="connsiteY19" fmla="*/ 1898740 h 3589212"/>
                <a:gd name="connsiteX20" fmla="*/ 500147 w 2729264"/>
                <a:gd name="connsiteY20" fmla="*/ 1794014 h 3589212"/>
                <a:gd name="connsiteX21" fmla="*/ 501361 w 2729264"/>
                <a:gd name="connsiteY21" fmla="*/ 1794014 h 3589212"/>
                <a:gd name="connsiteX22" fmla="*/ 500587 w 2729264"/>
                <a:gd name="connsiteY22" fmla="*/ 1791665 h 3589212"/>
                <a:gd name="connsiteX23" fmla="*/ 500751 w 2729264"/>
                <a:gd name="connsiteY23" fmla="*/ 1790790 h 3589212"/>
                <a:gd name="connsiteX24" fmla="*/ 518081 w 2729264"/>
                <a:gd name="connsiteY24" fmla="*/ 1738187 h 3589212"/>
                <a:gd name="connsiteX25" fmla="*/ 1364633 w 2729264"/>
                <a:gd name="connsiteY25" fmla="*/ 1527062 h 3589212"/>
                <a:gd name="connsiteX26" fmla="*/ 2211185 w 2729264"/>
                <a:gd name="connsiteY26" fmla="*/ 1738187 h 3589212"/>
                <a:gd name="connsiteX27" fmla="*/ 2228511 w 2729264"/>
                <a:gd name="connsiteY27" fmla="*/ 1790777 h 3589212"/>
                <a:gd name="connsiteX28" fmla="*/ 2185466 w 2729264"/>
                <a:gd name="connsiteY28" fmla="*/ 1560921 h 3589212"/>
                <a:gd name="connsiteX29" fmla="*/ 2185440 w 2729264"/>
                <a:gd name="connsiteY29" fmla="*/ 1560748 h 3589212"/>
                <a:gd name="connsiteX30" fmla="*/ 2185467 w 2729264"/>
                <a:gd name="connsiteY30" fmla="*/ 1560920 h 3589212"/>
                <a:gd name="connsiteX31" fmla="*/ 2228678 w 2729264"/>
                <a:gd name="connsiteY31" fmla="*/ 1791667 h 3589212"/>
                <a:gd name="connsiteX32" fmla="*/ 2227904 w 2729264"/>
                <a:gd name="connsiteY32" fmla="*/ 1794014 h 3589212"/>
                <a:gd name="connsiteX33" fmla="*/ 2229117 w 2729264"/>
                <a:gd name="connsiteY33" fmla="*/ 1794014 h 3589212"/>
                <a:gd name="connsiteX34" fmla="*/ 2228777 w 2729264"/>
                <a:gd name="connsiteY34" fmla="*/ 1792197 h 3589212"/>
                <a:gd name="connsiteX35" fmla="*/ 2248729 w 2729264"/>
                <a:gd name="connsiteY35" fmla="*/ 1898740 h 3589212"/>
                <a:gd name="connsiteX36" fmla="*/ 2412874 w 2729264"/>
                <a:gd name="connsiteY36" fmla="*/ 2594875 h 3589212"/>
                <a:gd name="connsiteX37" fmla="*/ 2650697 w 2729264"/>
                <a:gd name="connsiteY37" fmla="*/ 3373781 h 3589212"/>
                <a:gd name="connsiteX38" fmla="*/ 2710643 w 2729264"/>
                <a:gd name="connsiteY38" fmla="*/ 3538154 h 3589212"/>
                <a:gd name="connsiteX39" fmla="*/ 2694930 w 2729264"/>
                <a:gd name="connsiteY39" fmla="*/ 3510421 h 3589212"/>
                <a:gd name="connsiteX40" fmla="*/ 1364633 w 2729264"/>
                <a:gd name="connsiteY40" fmla="*/ 3218374 h 3589212"/>
                <a:gd name="connsiteX41" fmla="*/ 34336 w 2729264"/>
                <a:gd name="connsiteY41" fmla="*/ 3510421 h 3589212"/>
                <a:gd name="connsiteX42" fmla="*/ 18617 w 2729264"/>
                <a:gd name="connsiteY42" fmla="*/ 3538163 h 3589212"/>
                <a:gd name="connsiteX43" fmla="*/ 8649 w 2729264"/>
                <a:gd name="connsiteY43" fmla="*/ 3589212 h 3589212"/>
                <a:gd name="connsiteX44" fmla="*/ 0 w 2729264"/>
                <a:gd name="connsiteY44" fmla="*/ 3589212 h 3589212"/>
                <a:gd name="connsiteX45" fmla="*/ 11929 w 2729264"/>
                <a:gd name="connsiteY45" fmla="*/ 3556504 h 3589212"/>
                <a:gd name="connsiteX46" fmla="*/ 6749 w 2729264"/>
                <a:gd name="connsiteY46" fmla="*/ 3584134 h 3589212"/>
                <a:gd name="connsiteX47" fmla="*/ 8649 w 2729264"/>
                <a:gd name="connsiteY47" fmla="*/ 3589212 h 3589212"/>
                <a:gd name="connsiteX48" fmla="*/ 2729264 w 2729264"/>
                <a:gd name="connsiteY48" fmla="*/ 3589212 h 3589212"/>
                <a:gd name="connsiteX49" fmla="*/ 2720616 w 2729264"/>
                <a:gd name="connsiteY49" fmla="*/ 3589212 h 3589212"/>
                <a:gd name="connsiteX50" fmla="*/ 2722517 w 2729264"/>
                <a:gd name="connsiteY50" fmla="*/ 3584134 h 3589212"/>
                <a:gd name="connsiteX51" fmla="*/ 2717339 w 2729264"/>
                <a:gd name="connsiteY51" fmla="*/ 3556515 h 3589212"/>
                <a:gd name="connsiteX52" fmla="*/ 2729264 w 2729264"/>
                <a:gd name="connsiteY52" fmla="*/ 3589212 h 3589212"/>
                <a:gd name="connsiteX0" fmla="*/ 674667 w 2729264"/>
                <a:gd name="connsiteY0" fmla="*/ 0 h 3589212"/>
                <a:gd name="connsiteX1" fmla="*/ 674667 w 2729264"/>
                <a:gd name="connsiteY1" fmla="*/ 1 h 3589212"/>
                <a:gd name="connsiteX2" fmla="*/ 674667 w 2729264"/>
                <a:gd name="connsiteY2" fmla="*/ 0 h 3589212"/>
                <a:gd name="connsiteX3" fmla="*/ 2062612 w 2729264"/>
                <a:gd name="connsiteY3" fmla="*/ 458136 h 3589212"/>
                <a:gd name="connsiteX4" fmla="*/ 2057947 w 2729264"/>
                <a:gd name="connsiteY4" fmla="*/ 383685 h 3589212"/>
                <a:gd name="connsiteX5" fmla="*/ 2057549 w 2729264"/>
                <a:gd name="connsiteY5" fmla="*/ 353342 h 3589212"/>
                <a:gd name="connsiteX6" fmla="*/ 2062612 w 2729264"/>
                <a:gd name="connsiteY6" fmla="*/ 458136 h 3589212"/>
                <a:gd name="connsiteX7" fmla="*/ 2077608 w 2729264"/>
                <a:gd name="connsiteY7" fmla="*/ 697489 h 3589212"/>
                <a:gd name="connsiteX8" fmla="*/ 2081385 w 2729264"/>
                <a:gd name="connsiteY8" fmla="*/ 757765 h 3589212"/>
                <a:gd name="connsiteX9" fmla="*/ 2077608 w 2729264"/>
                <a:gd name="connsiteY9" fmla="*/ 697489 h 3589212"/>
                <a:gd name="connsiteX10" fmla="*/ 500147 w 2729264"/>
                <a:gd name="connsiteY10" fmla="*/ 1794014 h 3589212"/>
                <a:gd name="connsiteX11" fmla="*/ 500147 w 2729264"/>
                <a:gd name="connsiteY11" fmla="*/ 1794014 h 3589212"/>
                <a:gd name="connsiteX12" fmla="*/ 500587 w 2729264"/>
                <a:gd name="connsiteY12" fmla="*/ 1791664 h 3589212"/>
                <a:gd name="connsiteX13" fmla="*/ 500587 w 2729264"/>
                <a:gd name="connsiteY13" fmla="*/ 1791665 h 3589212"/>
                <a:gd name="connsiteX14" fmla="*/ 500147 w 2729264"/>
                <a:gd name="connsiteY14" fmla="*/ 1794014 h 3589212"/>
                <a:gd name="connsiteX15" fmla="*/ 18617 w 2729264"/>
                <a:gd name="connsiteY15" fmla="*/ 3538163 h 3589212"/>
                <a:gd name="connsiteX16" fmla="*/ 78567 w 2729264"/>
                <a:gd name="connsiteY16" fmla="*/ 3373781 h 3589212"/>
                <a:gd name="connsiteX17" fmla="*/ 316390 w 2729264"/>
                <a:gd name="connsiteY17" fmla="*/ 2594875 h 3589212"/>
                <a:gd name="connsiteX18" fmla="*/ 480535 w 2729264"/>
                <a:gd name="connsiteY18" fmla="*/ 1898740 h 3589212"/>
                <a:gd name="connsiteX19" fmla="*/ 500147 w 2729264"/>
                <a:gd name="connsiteY19" fmla="*/ 1794014 h 3589212"/>
                <a:gd name="connsiteX20" fmla="*/ 501361 w 2729264"/>
                <a:gd name="connsiteY20" fmla="*/ 1794014 h 3589212"/>
                <a:gd name="connsiteX21" fmla="*/ 500587 w 2729264"/>
                <a:gd name="connsiteY21" fmla="*/ 1791665 h 3589212"/>
                <a:gd name="connsiteX22" fmla="*/ 500751 w 2729264"/>
                <a:gd name="connsiteY22" fmla="*/ 1790790 h 3589212"/>
                <a:gd name="connsiteX23" fmla="*/ 518081 w 2729264"/>
                <a:gd name="connsiteY23" fmla="*/ 1738187 h 3589212"/>
                <a:gd name="connsiteX24" fmla="*/ 1364633 w 2729264"/>
                <a:gd name="connsiteY24" fmla="*/ 1527062 h 3589212"/>
                <a:gd name="connsiteX25" fmla="*/ 2211185 w 2729264"/>
                <a:gd name="connsiteY25" fmla="*/ 1738187 h 3589212"/>
                <a:gd name="connsiteX26" fmla="*/ 2228511 w 2729264"/>
                <a:gd name="connsiteY26" fmla="*/ 1790777 h 3589212"/>
                <a:gd name="connsiteX27" fmla="*/ 2185466 w 2729264"/>
                <a:gd name="connsiteY27" fmla="*/ 1560921 h 3589212"/>
                <a:gd name="connsiteX28" fmla="*/ 2185440 w 2729264"/>
                <a:gd name="connsiteY28" fmla="*/ 1560748 h 3589212"/>
                <a:gd name="connsiteX29" fmla="*/ 2185467 w 2729264"/>
                <a:gd name="connsiteY29" fmla="*/ 1560920 h 3589212"/>
                <a:gd name="connsiteX30" fmla="*/ 2228678 w 2729264"/>
                <a:gd name="connsiteY30" fmla="*/ 1791667 h 3589212"/>
                <a:gd name="connsiteX31" fmla="*/ 2227904 w 2729264"/>
                <a:gd name="connsiteY31" fmla="*/ 1794014 h 3589212"/>
                <a:gd name="connsiteX32" fmla="*/ 2229117 w 2729264"/>
                <a:gd name="connsiteY32" fmla="*/ 1794014 h 3589212"/>
                <a:gd name="connsiteX33" fmla="*/ 2228777 w 2729264"/>
                <a:gd name="connsiteY33" fmla="*/ 1792197 h 3589212"/>
                <a:gd name="connsiteX34" fmla="*/ 2248729 w 2729264"/>
                <a:gd name="connsiteY34" fmla="*/ 1898740 h 3589212"/>
                <a:gd name="connsiteX35" fmla="*/ 2412874 w 2729264"/>
                <a:gd name="connsiteY35" fmla="*/ 2594875 h 3589212"/>
                <a:gd name="connsiteX36" fmla="*/ 2650697 w 2729264"/>
                <a:gd name="connsiteY36" fmla="*/ 3373781 h 3589212"/>
                <a:gd name="connsiteX37" fmla="*/ 2710643 w 2729264"/>
                <a:gd name="connsiteY37" fmla="*/ 3538154 h 3589212"/>
                <a:gd name="connsiteX38" fmla="*/ 2694930 w 2729264"/>
                <a:gd name="connsiteY38" fmla="*/ 3510421 h 3589212"/>
                <a:gd name="connsiteX39" fmla="*/ 1364633 w 2729264"/>
                <a:gd name="connsiteY39" fmla="*/ 3218374 h 3589212"/>
                <a:gd name="connsiteX40" fmla="*/ 34336 w 2729264"/>
                <a:gd name="connsiteY40" fmla="*/ 3510421 h 3589212"/>
                <a:gd name="connsiteX41" fmla="*/ 18617 w 2729264"/>
                <a:gd name="connsiteY41" fmla="*/ 3538163 h 3589212"/>
                <a:gd name="connsiteX42" fmla="*/ 8649 w 2729264"/>
                <a:gd name="connsiteY42" fmla="*/ 3589212 h 3589212"/>
                <a:gd name="connsiteX43" fmla="*/ 0 w 2729264"/>
                <a:gd name="connsiteY43" fmla="*/ 3589212 h 3589212"/>
                <a:gd name="connsiteX44" fmla="*/ 11929 w 2729264"/>
                <a:gd name="connsiteY44" fmla="*/ 3556504 h 3589212"/>
                <a:gd name="connsiteX45" fmla="*/ 6749 w 2729264"/>
                <a:gd name="connsiteY45" fmla="*/ 3584134 h 3589212"/>
                <a:gd name="connsiteX46" fmla="*/ 8649 w 2729264"/>
                <a:gd name="connsiteY46" fmla="*/ 3589212 h 3589212"/>
                <a:gd name="connsiteX47" fmla="*/ 2729264 w 2729264"/>
                <a:gd name="connsiteY47" fmla="*/ 3589212 h 3589212"/>
                <a:gd name="connsiteX48" fmla="*/ 2720616 w 2729264"/>
                <a:gd name="connsiteY48" fmla="*/ 3589212 h 3589212"/>
                <a:gd name="connsiteX49" fmla="*/ 2722517 w 2729264"/>
                <a:gd name="connsiteY49" fmla="*/ 3584134 h 3589212"/>
                <a:gd name="connsiteX50" fmla="*/ 2717339 w 2729264"/>
                <a:gd name="connsiteY50" fmla="*/ 3556515 h 3589212"/>
                <a:gd name="connsiteX51" fmla="*/ 2729264 w 2729264"/>
                <a:gd name="connsiteY51" fmla="*/ 3589212 h 3589212"/>
                <a:gd name="connsiteX0" fmla="*/ 674667 w 2729264"/>
                <a:gd name="connsiteY0" fmla="*/ 0 h 3589212"/>
                <a:gd name="connsiteX1" fmla="*/ 674667 w 2729264"/>
                <a:gd name="connsiteY1" fmla="*/ 1 h 3589212"/>
                <a:gd name="connsiteX2" fmla="*/ 674667 w 2729264"/>
                <a:gd name="connsiteY2" fmla="*/ 0 h 3589212"/>
                <a:gd name="connsiteX3" fmla="*/ 2062612 w 2729264"/>
                <a:gd name="connsiteY3" fmla="*/ 458136 h 3589212"/>
                <a:gd name="connsiteX4" fmla="*/ 2057947 w 2729264"/>
                <a:gd name="connsiteY4" fmla="*/ 383685 h 3589212"/>
                <a:gd name="connsiteX5" fmla="*/ 2057549 w 2729264"/>
                <a:gd name="connsiteY5" fmla="*/ 353342 h 3589212"/>
                <a:gd name="connsiteX6" fmla="*/ 2062612 w 2729264"/>
                <a:gd name="connsiteY6" fmla="*/ 458136 h 3589212"/>
                <a:gd name="connsiteX7" fmla="*/ 500147 w 2729264"/>
                <a:gd name="connsiteY7" fmla="*/ 1794014 h 3589212"/>
                <a:gd name="connsiteX8" fmla="*/ 500147 w 2729264"/>
                <a:gd name="connsiteY8" fmla="*/ 1794014 h 3589212"/>
                <a:gd name="connsiteX9" fmla="*/ 500587 w 2729264"/>
                <a:gd name="connsiteY9" fmla="*/ 1791664 h 3589212"/>
                <a:gd name="connsiteX10" fmla="*/ 500587 w 2729264"/>
                <a:gd name="connsiteY10" fmla="*/ 1791665 h 3589212"/>
                <a:gd name="connsiteX11" fmla="*/ 500147 w 2729264"/>
                <a:gd name="connsiteY11" fmla="*/ 1794014 h 3589212"/>
                <a:gd name="connsiteX12" fmla="*/ 18617 w 2729264"/>
                <a:gd name="connsiteY12" fmla="*/ 3538163 h 3589212"/>
                <a:gd name="connsiteX13" fmla="*/ 78567 w 2729264"/>
                <a:gd name="connsiteY13" fmla="*/ 3373781 h 3589212"/>
                <a:gd name="connsiteX14" fmla="*/ 316390 w 2729264"/>
                <a:gd name="connsiteY14" fmla="*/ 2594875 h 3589212"/>
                <a:gd name="connsiteX15" fmla="*/ 480535 w 2729264"/>
                <a:gd name="connsiteY15" fmla="*/ 1898740 h 3589212"/>
                <a:gd name="connsiteX16" fmla="*/ 500147 w 2729264"/>
                <a:gd name="connsiteY16" fmla="*/ 1794014 h 3589212"/>
                <a:gd name="connsiteX17" fmla="*/ 501361 w 2729264"/>
                <a:gd name="connsiteY17" fmla="*/ 1794014 h 3589212"/>
                <a:gd name="connsiteX18" fmla="*/ 500587 w 2729264"/>
                <a:gd name="connsiteY18" fmla="*/ 1791665 h 3589212"/>
                <a:gd name="connsiteX19" fmla="*/ 500751 w 2729264"/>
                <a:gd name="connsiteY19" fmla="*/ 1790790 h 3589212"/>
                <a:gd name="connsiteX20" fmla="*/ 518081 w 2729264"/>
                <a:gd name="connsiteY20" fmla="*/ 1738187 h 3589212"/>
                <a:gd name="connsiteX21" fmla="*/ 1364633 w 2729264"/>
                <a:gd name="connsiteY21" fmla="*/ 1527062 h 3589212"/>
                <a:gd name="connsiteX22" fmla="*/ 2211185 w 2729264"/>
                <a:gd name="connsiteY22" fmla="*/ 1738187 h 3589212"/>
                <a:gd name="connsiteX23" fmla="*/ 2228511 w 2729264"/>
                <a:gd name="connsiteY23" fmla="*/ 1790777 h 3589212"/>
                <a:gd name="connsiteX24" fmla="*/ 2185466 w 2729264"/>
                <a:gd name="connsiteY24" fmla="*/ 1560921 h 3589212"/>
                <a:gd name="connsiteX25" fmla="*/ 2185440 w 2729264"/>
                <a:gd name="connsiteY25" fmla="*/ 1560748 h 3589212"/>
                <a:gd name="connsiteX26" fmla="*/ 2185467 w 2729264"/>
                <a:gd name="connsiteY26" fmla="*/ 1560920 h 3589212"/>
                <a:gd name="connsiteX27" fmla="*/ 2228678 w 2729264"/>
                <a:gd name="connsiteY27" fmla="*/ 1791667 h 3589212"/>
                <a:gd name="connsiteX28" fmla="*/ 2227904 w 2729264"/>
                <a:gd name="connsiteY28" fmla="*/ 1794014 h 3589212"/>
                <a:gd name="connsiteX29" fmla="*/ 2229117 w 2729264"/>
                <a:gd name="connsiteY29" fmla="*/ 1794014 h 3589212"/>
                <a:gd name="connsiteX30" fmla="*/ 2228777 w 2729264"/>
                <a:gd name="connsiteY30" fmla="*/ 1792197 h 3589212"/>
                <a:gd name="connsiteX31" fmla="*/ 2248729 w 2729264"/>
                <a:gd name="connsiteY31" fmla="*/ 1898740 h 3589212"/>
                <a:gd name="connsiteX32" fmla="*/ 2412874 w 2729264"/>
                <a:gd name="connsiteY32" fmla="*/ 2594875 h 3589212"/>
                <a:gd name="connsiteX33" fmla="*/ 2650697 w 2729264"/>
                <a:gd name="connsiteY33" fmla="*/ 3373781 h 3589212"/>
                <a:gd name="connsiteX34" fmla="*/ 2710643 w 2729264"/>
                <a:gd name="connsiteY34" fmla="*/ 3538154 h 3589212"/>
                <a:gd name="connsiteX35" fmla="*/ 2694930 w 2729264"/>
                <a:gd name="connsiteY35" fmla="*/ 3510421 h 3589212"/>
                <a:gd name="connsiteX36" fmla="*/ 1364633 w 2729264"/>
                <a:gd name="connsiteY36" fmla="*/ 3218374 h 3589212"/>
                <a:gd name="connsiteX37" fmla="*/ 34336 w 2729264"/>
                <a:gd name="connsiteY37" fmla="*/ 3510421 h 3589212"/>
                <a:gd name="connsiteX38" fmla="*/ 18617 w 2729264"/>
                <a:gd name="connsiteY38" fmla="*/ 3538163 h 3589212"/>
                <a:gd name="connsiteX39" fmla="*/ 8649 w 2729264"/>
                <a:gd name="connsiteY39" fmla="*/ 3589212 h 3589212"/>
                <a:gd name="connsiteX40" fmla="*/ 0 w 2729264"/>
                <a:gd name="connsiteY40" fmla="*/ 3589212 h 3589212"/>
                <a:gd name="connsiteX41" fmla="*/ 11929 w 2729264"/>
                <a:gd name="connsiteY41" fmla="*/ 3556504 h 3589212"/>
                <a:gd name="connsiteX42" fmla="*/ 6749 w 2729264"/>
                <a:gd name="connsiteY42" fmla="*/ 3584134 h 3589212"/>
                <a:gd name="connsiteX43" fmla="*/ 8649 w 2729264"/>
                <a:gd name="connsiteY43" fmla="*/ 3589212 h 3589212"/>
                <a:gd name="connsiteX44" fmla="*/ 2729264 w 2729264"/>
                <a:gd name="connsiteY44" fmla="*/ 3589212 h 3589212"/>
                <a:gd name="connsiteX45" fmla="*/ 2720616 w 2729264"/>
                <a:gd name="connsiteY45" fmla="*/ 3589212 h 3589212"/>
                <a:gd name="connsiteX46" fmla="*/ 2722517 w 2729264"/>
                <a:gd name="connsiteY46" fmla="*/ 3584134 h 3589212"/>
                <a:gd name="connsiteX47" fmla="*/ 2717339 w 2729264"/>
                <a:gd name="connsiteY47" fmla="*/ 3556515 h 3589212"/>
                <a:gd name="connsiteX48" fmla="*/ 2729264 w 2729264"/>
                <a:gd name="connsiteY48" fmla="*/ 3589212 h 3589212"/>
                <a:gd name="connsiteX0" fmla="*/ 674667 w 2729264"/>
                <a:gd name="connsiteY0" fmla="*/ 0 h 3589212"/>
                <a:gd name="connsiteX1" fmla="*/ 674667 w 2729264"/>
                <a:gd name="connsiteY1" fmla="*/ 1 h 3589212"/>
                <a:gd name="connsiteX2" fmla="*/ 674667 w 2729264"/>
                <a:gd name="connsiteY2" fmla="*/ 0 h 3589212"/>
                <a:gd name="connsiteX3" fmla="*/ 2057549 w 2729264"/>
                <a:gd name="connsiteY3" fmla="*/ 353342 h 3589212"/>
                <a:gd name="connsiteX4" fmla="*/ 2057947 w 2729264"/>
                <a:gd name="connsiteY4" fmla="*/ 383685 h 3589212"/>
                <a:gd name="connsiteX5" fmla="*/ 2057549 w 2729264"/>
                <a:gd name="connsiteY5" fmla="*/ 353342 h 3589212"/>
                <a:gd name="connsiteX6" fmla="*/ 500147 w 2729264"/>
                <a:gd name="connsiteY6" fmla="*/ 1794014 h 3589212"/>
                <a:gd name="connsiteX7" fmla="*/ 500147 w 2729264"/>
                <a:gd name="connsiteY7" fmla="*/ 1794014 h 3589212"/>
                <a:gd name="connsiteX8" fmla="*/ 500587 w 2729264"/>
                <a:gd name="connsiteY8" fmla="*/ 1791664 h 3589212"/>
                <a:gd name="connsiteX9" fmla="*/ 500587 w 2729264"/>
                <a:gd name="connsiteY9" fmla="*/ 1791665 h 3589212"/>
                <a:gd name="connsiteX10" fmla="*/ 500147 w 2729264"/>
                <a:gd name="connsiteY10" fmla="*/ 1794014 h 3589212"/>
                <a:gd name="connsiteX11" fmla="*/ 18617 w 2729264"/>
                <a:gd name="connsiteY11" fmla="*/ 3538163 h 3589212"/>
                <a:gd name="connsiteX12" fmla="*/ 78567 w 2729264"/>
                <a:gd name="connsiteY12" fmla="*/ 3373781 h 3589212"/>
                <a:gd name="connsiteX13" fmla="*/ 316390 w 2729264"/>
                <a:gd name="connsiteY13" fmla="*/ 2594875 h 3589212"/>
                <a:gd name="connsiteX14" fmla="*/ 480535 w 2729264"/>
                <a:gd name="connsiteY14" fmla="*/ 1898740 h 3589212"/>
                <a:gd name="connsiteX15" fmla="*/ 500147 w 2729264"/>
                <a:gd name="connsiteY15" fmla="*/ 1794014 h 3589212"/>
                <a:gd name="connsiteX16" fmla="*/ 501361 w 2729264"/>
                <a:gd name="connsiteY16" fmla="*/ 1794014 h 3589212"/>
                <a:gd name="connsiteX17" fmla="*/ 500587 w 2729264"/>
                <a:gd name="connsiteY17" fmla="*/ 1791665 h 3589212"/>
                <a:gd name="connsiteX18" fmla="*/ 500751 w 2729264"/>
                <a:gd name="connsiteY18" fmla="*/ 1790790 h 3589212"/>
                <a:gd name="connsiteX19" fmla="*/ 518081 w 2729264"/>
                <a:gd name="connsiteY19" fmla="*/ 1738187 h 3589212"/>
                <a:gd name="connsiteX20" fmla="*/ 1364633 w 2729264"/>
                <a:gd name="connsiteY20" fmla="*/ 1527062 h 3589212"/>
                <a:gd name="connsiteX21" fmla="*/ 2211185 w 2729264"/>
                <a:gd name="connsiteY21" fmla="*/ 1738187 h 3589212"/>
                <a:gd name="connsiteX22" fmla="*/ 2228511 w 2729264"/>
                <a:gd name="connsiteY22" fmla="*/ 1790777 h 3589212"/>
                <a:gd name="connsiteX23" fmla="*/ 2185466 w 2729264"/>
                <a:gd name="connsiteY23" fmla="*/ 1560921 h 3589212"/>
                <a:gd name="connsiteX24" fmla="*/ 2185440 w 2729264"/>
                <a:gd name="connsiteY24" fmla="*/ 1560748 h 3589212"/>
                <a:gd name="connsiteX25" fmla="*/ 2185467 w 2729264"/>
                <a:gd name="connsiteY25" fmla="*/ 1560920 h 3589212"/>
                <a:gd name="connsiteX26" fmla="*/ 2228678 w 2729264"/>
                <a:gd name="connsiteY26" fmla="*/ 1791667 h 3589212"/>
                <a:gd name="connsiteX27" fmla="*/ 2227904 w 2729264"/>
                <a:gd name="connsiteY27" fmla="*/ 1794014 h 3589212"/>
                <a:gd name="connsiteX28" fmla="*/ 2229117 w 2729264"/>
                <a:gd name="connsiteY28" fmla="*/ 1794014 h 3589212"/>
                <a:gd name="connsiteX29" fmla="*/ 2228777 w 2729264"/>
                <a:gd name="connsiteY29" fmla="*/ 1792197 h 3589212"/>
                <a:gd name="connsiteX30" fmla="*/ 2248729 w 2729264"/>
                <a:gd name="connsiteY30" fmla="*/ 1898740 h 3589212"/>
                <a:gd name="connsiteX31" fmla="*/ 2412874 w 2729264"/>
                <a:gd name="connsiteY31" fmla="*/ 2594875 h 3589212"/>
                <a:gd name="connsiteX32" fmla="*/ 2650697 w 2729264"/>
                <a:gd name="connsiteY32" fmla="*/ 3373781 h 3589212"/>
                <a:gd name="connsiteX33" fmla="*/ 2710643 w 2729264"/>
                <a:gd name="connsiteY33" fmla="*/ 3538154 h 3589212"/>
                <a:gd name="connsiteX34" fmla="*/ 2694930 w 2729264"/>
                <a:gd name="connsiteY34" fmla="*/ 3510421 h 3589212"/>
                <a:gd name="connsiteX35" fmla="*/ 1364633 w 2729264"/>
                <a:gd name="connsiteY35" fmla="*/ 3218374 h 3589212"/>
                <a:gd name="connsiteX36" fmla="*/ 34336 w 2729264"/>
                <a:gd name="connsiteY36" fmla="*/ 3510421 h 3589212"/>
                <a:gd name="connsiteX37" fmla="*/ 18617 w 2729264"/>
                <a:gd name="connsiteY37" fmla="*/ 3538163 h 3589212"/>
                <a:gd name="connsiteX38" fmla="*/ 8649 w 2729264"/>
                <a:gd name="connsiteY38" fmla="*/ 3589212 h 3589212"/>
                <a:gd name="connsiteX39" fmla="*/ 0 w 2729264"/>
                <a:gd name="connsiteY39" fmla="*/ 3589212 h 3589212"/>
                <a:gd name="connsiteX40" fmla="*/ 11929 w 2729264"/>
                <a:gd name="connsiteY40" fmla="*/ 3556504 h 3589212"/>
                <a:gd name="connsiteX41" fmla="*/ 6749 w 2729264"/>
                <a:gd name="connsiteY41" fmla="*/ 3584134 h 3589212"/>
                <a:gd name="connsiteX42" fmla="*/ 8649 w 2729264"/>
                <a:gd name="connsiteY42" fmla="*/ 3589212 h 3589212"/>
                <a:gd name="connsiteX43" fmla="*/ 2729264 w 2729264"/>
                <a:gd name="connsiteY43" fmla="*/ 3589212 h 3589212"/>
                <a:gd name="connsiteX44" fmla="*/ 2720616 w 2729264"/>
                <a:gd name="connsiteY44" fmla="*/ 3589212 h 3589212"/>
                <a:gd name="connsiteX45" fmla="*/ 2722517 w 2729264"/>
                <a:gd name="connsiteY45" fmla="*/ 3584134 h 3589212"/>
                <a:gd name="connsiteX46" fmla="*/ 2717339 w 2729264"/>
                <a:gd name="connsiteY46" fmla="*/ 3556515 h 3589212"/>
                <a:gd name="connsiteX47" fmla="*/ 2729264 w 2729264"/>
                <a:gd name="connsiteY47" fmla="*/ 3589212 h 3589212"/>
                <a:gd name="connsiteX0" fmla="*/ 674667 w 2729264"/>
                <a:gd name="connsiteY0" fmla="*/ 0 h 3589212"/>
                <a:gd name="connsiteX1" fmla="*/ 674667 w 2729264"/>
                <a:gd name="connsiteY1" fmla="*/ 1 h 3589212"/>
                <a:gd name="connsiteX2" fmla="*/ 674667 w 2729264"/>
                <a:gd name="connsiteY2" fmla="*/ 0 h 3589212"/>
                <a:gd name="connsiteX3" fmla="*/ 500147 w 2729264"/>
                <a:gd name="connsiteY3" fmla="*/ 1794014 h 3589212"/>
                <a:gd name="connsiteX4" fmla="*/ 500147 w 2729264"/>
                <a:gd name="connsiteY4" fmla="*/ 1794014 h 3589212"/>
                <a:gd name="connsiteX5" fmla="*/ 500587 w 2729264"/>
                <a:gd name="connsiteY5" fmla="*/ 1791664 h 3589212"/>
                <a:gd name="connsiteX6" fmla="*/ 500587 w 2729264"/>
                <a:gd name="connsiteY6" fmla="*/ 1791665 h 3589212"/>
                <a:gd name="connsiteX7" fmla="*/ 500147 w 2729264"/>
                <a:gd name="connsiteY7" fmla="*/ 1794014 h 3589212"/>
                <a:gd name="connsiteX8" fmla="*/ 18617 w 2729264"/>
                <a:gd name="connsiteY8" fmla="*/ 3538163 h 3589212"/>
                <a:gd name="connsiteX9" fmla="*/ 78567 w 2729264"/>
                <a:gd name="connsiteY9" fmla="*/ 3373781 h 3589212"/>
                <a:gd name="connsiteX10" fmla="*/ 316390 w 2729264"/>
                <a:gd name="connsiteY10" fmla="*/ 2594875 h 3589212"/>
                <a:gd name="connsiteX11" fmla="*/ 480535 w 2729264"/>
                <a:gd name="connsiteY11" fmla="*/ 1898740 h 3589212"/>
                <a:gd name="connsiteX12" fmla="*/ 500147 w 2729264"/>
                <a:gd name="connsiteY12" fmla="*/ 1794014 h 3589212"/>
                <a:gd name="connsiteX13" fmla="*/ 501361 w 2729264"/>
                <a:gd name="connsiteY13" fmla="*/ 1794014 h 3589212"/>
                <a:gd name="connsiteX14" fmla="*/ 500587 w 2729264"/>
                <a:gd name="connsiteY14" fmla="*/ 1791665 h 3589212"/>
                <a:gd name="connsiteX15" fmla="*/ 500751 w 2729264"/>
                <a:gd name="connsiteY15" fmla="*/ 1790790 h 3589212"/>
                <a:gd name="connsiteX16" fmla="*/ 518081 w 2729264"/>
                <a:gd name="connsiteY16" fmla="*/ 1738187 h 3589212"/>
                <a:gd name="connsiteX17" fmla="*/ 1364633 w 2729264"/>
                <a:gd name="connsiteY17" fmla="*/ 1527062 h 3589212"/>
                <a:gd name="connsiteX18" fmla="*/ 2211185 w 2729264"/>
                <a:gd name="connsiteY18" fmla="*/ 1738187 h 3589212"/>
                <a:gd name="connsiteX19" fmla="*/ 2228511 w 2729264"/>
                <a:gd name="connsiteY19" fmla="*/ 1790777 h 3589212"/>
                <a:gd name="connsiteX20" fmla="*/ 2185466 w 2729264"/>
                <a:gd name="connsiteY20" fmla="*/ 1560921 h 3589212"/>
                <a:gd name="connsiteX21" fmla="*/ 2185440 w 2729264"/>
                <a:gd name="connsiteY21" fmla="*/ 1560748 h 3589212"/>
                <a:gd name="connsiteX22" fmla="*/ 2185467 w 2729264"/>
                <a:gd name="connsiteY22" fmla="*/ 1560920 h 3589212"/>
                <a:gd name="connsiteX23" fmla="*/ 2228678 w 2729264"/>
                <a:gd name="connsiteY23" fmla="*/ 1791667 h 3589212"/>
                <a:gd name="connsiteX24" fmla="*/ 2227904 w 2729264"/>
                <a:gd name="connsiteY24" fmla="*/ 1794014 h 3589212"/>
                <a:gd name="connsiteX25" fmla="*/ 2229117 w 2729264"/>
                <a:gd name="connsiteY25" fmla="*/ 1794014 h 3589212"/>
                <a:gd name="connsiteX26" fmla="*/ 2228777 w 2729264"/>
                <a:gd name="connsiteY26" fmla="*/ 1792197 h 3589212"/>
                <a:gd name="connsiteX27" fmla="*/ 2248729 w 2729264"/>
                <a:gd name="connsiteY27" fmla="*/ 1898740 h 3589212"/>
                <a:gd name="connsiteX28" fmla="*/ 2412874 w 2729264"/>
                <a:gd name="connsiteY28" fmla="*/ 2594875 h 3589212"/>
                <a:gd name="connsiteX29" fmla="*/ 2650697 w 2729264"/>
                <a:gd name="connsiteY29" fmla="*/ 3373781 h 3589212"/>
                <a:gd name="connsiteX30" fmla="*/ 2710643 w 2729264"/>
                <a:gd name="connsiteY30" fmla="*/ 3538154 h 3589212"/>
                <a:gd name="connsiteX31" fmla="*/ 2694930 w 2729264"/>
                <a:gd name="connsiteY31" fmla="*/ 3510421 h 3589212"/>
                <a:gd name="connsiteX32" fmla="*/ 1364633 w 2729264"/>
                <a:gd name="connsiteY32" fmla="*/ 3218374 h 3589212"/>
                <a:gd name="connsiteX33" fmla="*/ 34336 w 2729264"/>
                <a:gd name="connsiteY33" fmla="*/ 3510421 h 3589212"/>
                <a:gd name="connsiteX34" fmla="*/ 18617 w 2729264"/>
                <a:gd name="connsiteY34" fmla="*/ 3538163 h 3589212"/>
                <a:gd name="connsiteX35" fmla="*/ 8649 w 2729264"/>
                <a:gd name="connsiteY35" fmla="*/ 3589212 h 3589212"/>
                <a:gd name="connsiteX36" fmla="*/ 0 w 2729264"/>
                <a:gd name="connsiteY36" fmla="*/ 3589212 h 3589212"/>
                <a:gd name="connsiteX37" fmla="*/ 11929 w 2729264"/>
                <a:gd name="connsiteY37" fmla="*/ 3556504 h 3589212"/>
                <a:gd name="connsiteX38" fmla="*/ 6749 w 2729264"/>
                <a:gd name="connsiteY38" fmla="*/ 3584134 h 3589212"/>
                <a:gd name="connsiteX39" fmla="*/ 8649 w 2729264"/>
                <a:gd name="connsiteY39" fmla="*/ 3589212 h 3589212"/>
                <a:gd name="connsiteX40" fmla="*/ 2729264 w 2729264"/>
                <a:gd name="connsiteY40" fmla="*/ 3589212 h 3589212"/>
                <a:gd name="connsiteX41" fmla="*/ 2720616 w 2729264"/>
                <a:gd name="connsiteY41" fmla="*/ 3589212 h 3589212"/>
                <a:gd name="connsiteX42" fmla="*/ 2722517 w 2729264"/>
                <a:gd name="connsiteY42" fmla="*/ 3584134 h 3589212"/>
                <a:gd name="connsiteX43" fmla="*/ 2717339 w 2729264"/>
                <a:gd name="connsiteY43" fmla="*/ 3556515 h 3589212"/>
                <a:gd name="connsiteX44" fmla="*/ 2729264 w 2729264"/>
                <a:gd name="connsiteY44" fmla="*/ 3589212 h 3589212"/>
                <a:gd name="connsiteX0" fmla="*/ 500147 w 2729264"/>
                <a:gd name="connsiteY0" fmla="*/ 266952 h 2062150"/>
                <a:gd name="connsiteX1" fmla="*/ 500147 w 2729264"/>
                <a:gd name="connsiteY1" fmla="*/ 266952 h 2062150"/>
                <a:gd name="connsiteX2" fmla="*/ 500587 w 2729264"/>
                <a:gd name="connsiteY2" fmla="*/ 264602 h 2062150"/>
                <a:gd name="connsiteX3" fmla="*/ 500587 w 2729264"/>
                <a:gd name="connsiteY3" fmla="*/ 264603 h 2062150"/>
                <a:gd name="connsiteX4" fmla="*/ 500147 w 2729264"/>
                <a:gd name="connsiteY4" fmla="*/ 266952 h 2062150"/>
                <a:gd name="connsiteX5" fmla="*/ 18617 w 2729264"/>
                <a:gd name="connsiteY5" fmla="*/ 2011101 h 2062150"/>
                <a:gd name="connsiteX6" fmla="*/ 78567 w 2729264"/>
                <a:gd name="connsiteY6" fmla="*/ 1846719 h 2062150"/>
                <a:gd name="connsiteX7" fmla="*/ 316390 w 2729264"/>
                <a:gd name="connsiteY7" fmla="*/ 1067813 h 2062150"/>
                <a:gd name="connsiteX8" fmla="*/ 480535 w 2729264"/>
                <a:gd name="connsiteY8" fmla="*/ 371678 h 2062150"/>
                <a:gd name="connsiteX9" fmla="*/ 500147 w 2729264"/>
                <a:gd name="connsiteY9" fmla="*/ 266952 h 2062150"/>
                <a:gd name="connsiteX10" fmla="*/ 501361 w 2729264"/>
                <a:gd name="connsiteY10" fmla="*/ 266952 h 2062150"/>
                <a:gd name="connsiteX11" fmla="*/ 500587 w 2729264"/>
                <a:gd name="connsiteY11" fmla="*/ 264603 h 2062150"/>
                <a:gd name="connsiteX12" fmla="*/ 500751 w 2729264"/>
                <a:gd name="connsiteY12" fmla="*/ 263728 h 2062150"/>
                <a:gd name="connsiteX13" fmla="*/ 518081 w 2729264"/>
                <a:gd name="connsiteY13" fmla="*/ 211125 h 2062150"/>
                <a:gd name="connsiteX14" fmla="*/ 1364633 w 2729264"/>
                <a:gd name="connsiteY14" fmla="*/ 0 h 2062150"/>
                <a:gd name="connsiteX15" fmla="*/ 2211185 w 2729264"/>
                <a:gd name="connsiteY15" fmla="*/ 211125 h 2062150"/>
                <a:gd name="connsiteX16" fmla="*/ 2228511 w 2729264"/>
                <a:gd name="connsiteY16" fmla="*/ 263715 h 2062150"/>
                <a:gd name="connsiteX17" fmla="*/ 2185466 w 2729264"/>
                <a:gd name="connsiteY17" fmla="*/ 33859 h 2062150"/>
                <a:gd name="connsiteX18" fmla="*/ 2185440 w 2729264"/>
                <a:gd name="connsiteY18" fmla="*/ 33686 h 2062150"/>
                <a:gd name="connsiteX19" fmla="*/ 2185467 w 2729264"/>
                <a:gd name="connsiteY19" fmla="*/ 33858 h 2062150"/>
                <a:gd name="connsiteX20" fmla="*/ 2228678 w 2729264"/>
                <a:gd name="connsiteY20" fmla="*/ 264605 h 2062150"/>
                <a:gd name="connsiteX21" fmla="*/ 2227904 w 2729264"/>
                <a:gd name="connsiteY21" fmla="*/ 266952 h 2062150"/>
                <a:gd name="connsiteX22" fmla="*/ 2229117 w 2729264"/>
                <a:gd name="connsiteY22" fmla="*/ 266952 h 2062150"/>
                <a:gd name="connsiteX23" fmla="*/ 2228777 w 2729264"/>
                <a:gd name="connsiteY23" fmla="*/ 265135 h 2062150"/>
                <a:gd name="connsiteX24" fmla="*/ 2248729 w 2729264"/>
                <a:gd name="connsiteY24" fmla="*/ 371678 h 2062150"/>
                <a:gd name="connsiteX25" fmla="*/ 2412874 w 2729264"/>
                <a:gd name="connsiteY25" fmla="*/ 1067813 h 2062150"/>
                <a:gd name="connsiteX26" fmla="*/ 2650697 w 2729264"/>
                <a:gd name="connsiteY26" fmla="*/ 1846719 h 2062150"/>
                <a:gd name="connsiteX27" fmla="*/ 2710643 w 2729264"/>
                <a:gd name="connsiteY27" fmla="*/ 2011092 h 2062150"/>
                <a:gd name="connsiteX28" fmla="*/ 2694930 w 2729264"/>
                <a:gd name="connsiteY28" fmla="*/ 1983359 h 2062150"/>
                <a:gd name="connsiteX29" fmla="*/ 1364633 w 2729264"/>
                <a:gd name="connsiteY29" fmla="*/ 1691312 h 2062150"/>
                <a:gd name="connsiteX30" fmla="*/ 34336 w 2729264"/>
                <a:gd name="connsiteY30" fmla="*/ 1983359 h 2062150"/>
                <a:gd name="connsiteX31" fmla="*/ 18617 w 2729264"/>
                <a:gd name="connsiteY31" fmla="*/ 2011101 h 2062150"/>
                <a:gd name="connsiteX32" fmla="*/ 8649 w 2729264"/>
                <a:gd name="connsiteY32" fmla="*/ 2062150 h 2062150"/>
                <a:gd name="connsiteX33" fmla="*/ 0 w 2729264"/>
                <a:gd name="connsiteY33" fmla="*/ 2062150 h 2062150"/>
                <a:gd name="connsiteX34" fmla="*/ 11929 w 2729264"/>
                <a:gd name="connsiteY34" fmla="*/ 2029442 h 2062150"/>
                <a:gd name="connsiteX35" fmla="*/ 6749 w 2729264"/>
                <a:gd name="connsiteY35" fmla="*/ 2057072 h 2062150"/>
                <a:gd name="connsiteX36" fmla="*/ 8649 w 2729264"/>
                <a:gd name="connsiteY36" fmla="*/ 2062150 h 2062150"/>
                <a:gd name="connsiteX37" fmla="*/ 2729264 w 2729264"/>
                <a:gd name="connsiteY37" fmla="*/ 2062150 h 2062150"/>
                <a:gd name="connsiteX38" fmla="*/ 2720616 w 2729264"/>
                <a:gd name="connsiteY38" fmla="*/ 2062150 h 2062150"/>
                <a:gd name="connsiteX39" fmla="*/ 2722517 w 2729264"/>
                <a:gd name="connsiteY39" fmla="*/ 2057072 h 2062150"/>
                <a:gd name="connsiteX40" fmla="*/ 2717339 w 2729264"/>
                <a:gd name="connsiteY40" fmla="*/ 2029453 h 2062150"/>
                <a:gd name="connsiteX41" fmla="*/ 2729264 w 2729264"/>
                <a:gd name="connsiteY41" fmla="*/ 2062150 h 2062150"/>
                <a:gd name="connsiteX0" fmla="*/ 500147 w 2729264"/>
                <a:gd name="connsiteY0" fmla="*/ 266952 h 2062150"/>
                <a:gd name="connsiteX1" fmla="*/ 500147 w 2729264"/>
                <a:gd name="connsiteY1" fmla="*/ 266952 h 2062150"/>
                <a:gd name="connsiteX2" fmla="*/ 500587 w 2729264"/>
                <a:gd name="connsiteY2" fmla="*/ 264602 h 2062150"/>
                <a:gd name="connsiteX3" fmla="*/ 500587 w 2729264"/>
                <a:gd name="connsiteY3" fmla="*/ 264603 h 2062150"/>
                <a:gd name="connsiteX4" fmla="*/ 500147 w 2729264"/>
                <a:gd name="connsiteY4" fmla="*/ 266952 h 2062150"/>
                <a:gd name="connsiteX5" fmla="*/ 18617 w 2729264"/>
                <a:gd name="connsiteY5" fmla="*/ 2011101 h 2062150"/>
                <a:gd name="connsiteX6" fmla="*/ 78567 w 2729264"/>
                <a:gd name="connsiteY6" fmla="*/ 1846719 h 2062150"/>
                <a:gd name="connsiteX7" fmla="*/ 316390 w 2729264"/>
                <a:gd name="connsiteY7" fmla="*/ 1067813 h 2062150"/>
                <a:gd name="connsiteX8" fmla="*/ 480535 w 2729264"/>
                <a:gd name="connsiteY8" fmla="*/ 371678 h 2062150"/>
                <a:gd name="connsiteX9" fmla="*/ 500147 w 2729264"/>
                <a:gd name="connsiteY9" fmla="*/ 266952 h 2062150"/>
                <a:gd name="connsiteX10" fmla="*/ 501361 w 2729264"/>
                <a:gd name="connsiteY10" fmla="*/ 266952 h 2062150"/>
                <a:gd name="connsiteX11" fmla="*/ 500587 w 2729264"/>
                <a:gd name="connsiteY11" fmla="*/ 264603 h 2062150"/>
                <a:gd name="connsiteX12" fmla="*/ 500751 w 2729264"/>
                <a:gd name="connsiteY12" fmla="*/ 263728 h 2062150"/>
                <a:gd name="connsiteX13" fmla="*/ 518081 w 2729264"/>
                <a:gd name="connsiteY13" fmla="*/ 211125 h 2062150"/>
                <a:gd name="connsiteX14" fmla="*/ 1364633 w 2729264"/>
                <a:gd name="connsiteY14" fmla="*/ 0 h 2062150"/>
                <a:gd name="connsiteX15" fmla="*/ 2211185 w 2729264"/>
                <a:gd name="connsiteY15" fmla="*/ 211125 h 2062150"/>
                <a:gd name="connsiteX16" fmla="*/ 2228511 w 2729264"/>
                <a:gd name="connsiteY16" fmla="*/ 263715 h 2062150"/>
                <a:gd name="connsiteX17" fmla="*/ 2185466 w 2729264"/>
                <a:gd name="connsiteY17" fmla="*/ 33859 h 2062150"/>
                <a:gd name="connsiteX18" fmla="*/ 2185440 w 2729264"/>
                <a:gd name="connsiteY18" fmla="*/ 33686 h 2062150"/>
                <a:gd name="connsiteX19" fmla="*/ 2228678 w 2729264"/>
                <a:gd name="connsiteY19" fmla="*/ 264605 h 2062150"/>
                <a:gd name="connsiteX20" fmla="*/ 2227904 w 2729264"/>
                <a:gd name="connsiteY20" fmla="*/ 266952 h 2062150"/>
                <a:gd name="connsiteX21" fmla="*/ 2229117 w 2729264"/>
                <a:gd name="connsiteY21" fmla="*/ 266952 h 2062150"/>
                <a:gd name="connsiteX22" fmla="*/ 2228777 w 2729264"/>
                <a:gd name="connsiteY22" fmla="*/ 265135 h 2062150"/>
                <a:gd name="connsiteX23" fmla="*/ 2248729 w 2729264"/>
                <a:gd name="connsiteY23" fmla="*/ 371678 h 2062150"/>
                <a:gd name="connsiteX24" fmla="*/ 2412874 w 2729264"/>
                <a:gd name="connsiteY24" fmla="*/ 1067813 h 2062150"/>
                <a:gd name="connsiteX25" fmla="*/ 2650697 w 2729264"/>
                <a:gd name="connsiteY25" fmla="*/ 1846719 h 2062150"/>
                <a:gd name="connsiteX26" fmla="*/ 2710643 w 2729264"/>
                <a:gd name="connsiteY26" fmla="*/ 2011092 h 2062150"/>
                <a:gd name="connsiteX27" fmla="*/ 2694930 w 2729264"/>
                <a:gd name="connsiteY27" fmla="*/ 1983359 h 2062150"/>
                <a:gd name="connsiteX28" fmla="*/ 1364633 w 2729264"/>
                <a:gd name="connsiteY28" fmla="*/ 1691312 h 2062150"/>
                <a:gd name="connsiteX29" fmla="*/ 34336 w 2729264"/>
                <a:gd name="connsiteY29" fmla="*/ 1983359 h 2062150"/>
                <a:gd name="connsiteX30" fmla="*/ 18617 w 2729264"/>
                <a:gd name="connsiteY30" fmla="*/ 2011101 h 2062150"/>
                <a:gd name="connsiteX31" fmla="*/ 8649 w 2729264"/>
                <a:gd name="connsiteY31" fmla="*/ 2062150 h 2062150"/>
                <a:gd name="connsiteX32" fmla="*/ 0 w 2729264"/>
                <a:gd name="connsiteY32" fmla="*/ 2062150 h 2062150"/>
                <a:gd name="connsiteX33" fmla="*/ 11929 w 2729264"/>
                <a:gd name="connsiteY33" fmla="*/ 2029442 h 2062150"/>
                <a:gd name="connsiteX34" fmla="*/ 6749 w 2729264"/>
                <a:gd name="connsiteY34" fmla="*/ 2057072 h 2062150"/>
                <a:gd name="connsiteX35" fmla="*/ 8649 w 2729264"/>
                <a:gd name="connsiteY35" fmla="*/ 2062150 h 2062150"/>
                <a:gd name="connsiteX36" fmla="*/ 2729264 w 2729264"/>
                <a:gd name="connsiteY36" fmla="*/ 2062150 h 2062150"/>
                <a:gd name="connsiteX37" fmla="*/ 2720616 w 2729264"/>
                <a:gd name="connsiteY37" fmla="*/ 2062150 h 2062150"/>
                <a:gd name="connsiteX38" fmla="*/ 2722517 w 2729264"/>
                <a:gd name="connsiteY38" fmla="*/ 2057072 h 2062150"/>
                <a:gd name="connsiteX39" fmla="*/ 2717339 w 2729264"/>
                <a:gd name="connsiteY39" fmla="*/ 2029453 h 2062150"/>
                <a:gd name="connsiteX40" fmla="*/ 2729264 w 2729264"/>
                <a:gd name="connsiteY40" fmla="*/ 2062150 h 2062150"/>
                <a:gd name="connsiteX0" fmla="*/ 500147 w 2729264"/>
                <a:gd name="connsiteY0" fmla="*/ 266952 h 2062150"/>
                <a:gd name="connsiteX1" fmla="*/ 500147 w 2729264"/>
                <a:gd name="connsiteY1" fmla="*/ 266952 h 2062150"/>
                <a:gd name="connsiteX2" fmla="*/ 500587 w 2729264"/>
                <a:gd name="connsiteY2" fmla="*/ 264602 h 2062150"/>
                <a:gd name="connsiteX3" fmla="*/ 500587 w 2729264"/>
                <a:gd name="connsiteY3" fmla="*/ 264603 h 2062150"/>
                <a:gd name="connsiteX4" fmla="*/ 500147 w 2729264"/>
                <a:gd name="connsiteY4" fmla="*/ 266952 h 2062150"/>
                <a:gd name="connsiteX5" fmla="*/ 18617 w 2729264"/>
                <a:gd name="connsiteY5" fmla="*/ 2011101 h 2062150"/>
                <a:gd name="connsiteX6" fmla="*/ 78567 w 2729264"/>
                <a:gd name="connsiteY6" fmla="*/ 1846719 h 2062150"/>
                <a:gd name="connsiteX7" fmla="*/ 316390 w 2729264"/>
                <a:gd name="connsiteY7" fmla="*/ 1067813 h 2062150"/>
                <a:gd name="connsiteX8" fmla="*/ 480535 w 2729264"/>
                <a:gd name="connsiteY8" fmla="*/ 371678 h 2062150"/>
                <a:gd name="connsiteX9" fmla="*/ 500147 w 2729264"/>
                <a:gd name="connsiteY9" fmla="*/ 266952 h 2062150"/>
                <a:gd name="connsiteX10" fmla="*/ 501361 w 2729264"/>
                <a:gd name="connsiteY10" fmla="*/ 266952 h 2062150"/>
                <a:gd name="connsiteX11" fmla="*/ 500587 w 2729264"/>
                <a:gd name="connsiteY11" fmla="*/ 264603 h 2062150"/>
                <a:gd name="connsiteX12" fmla="*/ 500751 w 2729264"/>
                <a:gd name="connsiteY12" fmla="*/ 263728 h 2062150"/>
                <a:gd name="connsiteX13" fmla="*/ 518081 w 2729264"/>
                <a:gd name="connsiteY13" fmla="*/ 211125 h 2062150"/>
                <a:gd name="connsiteX14" fmla="*/ 1364633 w 2729264"/>
                <a:gd name="connsiteY14" fmla="*/ 0 h 2062150"/>
                <a:gd name="connsiteX15" fmla="*/ 2211185 w 2729264"/>
                <a:gd name="connsiteY15" fmla="*/ 211125 h 2062150"/>
                <a:gd name="connsiteX16" fmla="*/ 2228511 w 2729264"/>
                <a:gd name="connsiteY16" fmla="*/ 263715 h 2062150"/>
                <a:gd name="connsiteX17" fmla="*/ 2185466 w 2729264"/>
                <a:gd name="connsiteY17" fmla="*/ 33859 h 2062150"/>
                <a:gd name="connsiteX18" fmla="*/ 2228678 w 2729264"/>
                <a:gd name="connsiteY18" fmla="*/ 264605 h 2062150"/>
                <a:gd name="connsiteX19" fmla="*/ 2227904 w 2729264"/>
                <a:gd name="connsiteY19" fmla="*/ 266952 h 2062150"/>
                <a:gd name="connsiteX20" fmla="*/ 2229117 w 2729264"/>
                <a:gd name="connsiteY20" fmla="*/ 266952 h 2062150"/>
                <a:gd name="connsiteX21" fmla="*/ 2228777 w 2729264"/>
                <a:gd name="connsiteY21" fmla="*/ 265135 h 2062150"/>
                <a:gd name="connsiteX22" fmla="*/ 2248729 w 2729264"/>
                <a:gd name="connsiteY22" fmla="*/ 371678 h 2062150"/>
                <a:gd name="connsiteX23" fmla="*/ 2412874 w 2729264"/>
                <a:gd name="connsiteY23" fmla="*/ 1067813 h 2062150"/>
                <a:gd name="connsiteX24" fmla="*/ 2650697 w 2729264"/>
                <a:gd name="connsiteY24" fmla="*/ 1846719 h 2062150"/>
                <a:gd name="connsiteX25" fmla="*/ 2710643 w 2729264"/>
                <a:gd name="connsiteY25" fmla="*/ 2011092 h 2062150"/>
                <a:gd name="connsiteX26" fmla="*/ 2694930 w 2729264"/>
                <a:gd name="connsiteY26" fmla="*/ 1983359 h 2062150"/>
                <a:gd name="connsiteX27" fmla="*/ 1364633 w 2729264"/>
                <a:gd name="connsiteY27" fmla="*/ 1691312 h 2062150"/>
                <a:gd name="connsiteX28" fmla="*/ 34336 w 2729264"/>
                <a:gd name="connsiteY28" fmla="*/ 1983359 h 2062150"/>
                <a:gd name="connsiteX29" fmla="*/ 18617 w 2729264"/>
                <a:gd name="connsiteY29" fmla="*/ 2011101 h 2062150"/>
                <a:gd name="connsiteX30" fmla="*/ 8649 w 2729264"/>
                <a:gd name="connsiteY30" fmla="*/ 2062150 h 2062150"/>
                <a:gd name="connsiteX31" fmla="*/ 0 w 2729264"/>
                <a:gd name="connsiteY31" fmla="*/ 2062150 h 2062150"/>
                <a:gd name="connsiteX32" fmla="*/ 11929 w 2729264"/>
                <a:gd name="connsiteY32" fmla="*/ 2029442 h 2062150"/>
                <a:gd name="connsiteX33" fmla="*/ 6749 w 2729264"/>
                <a:gd name="connsiteY33" fmla="*/ 2057072 h 2062150"/>
                <a:gd name="connsiteX34" fmla="*/ 8649 w 2729264"/>
                <a:gd name="connsiteY34" fmla="*/ 2062150 h 2062150"/>
                <a:gd name="connsiteX35" fmla="*/ 2729264 w 2729264"/>
                <a:gd name="connsiteY35" fmla="*/ 2062150 h 2062150"/>
                <a:gd name="connsiteX36" fmla="*/ 2720616 w 2729264"/>
                <a:gd name="connsiteY36" fmla="*/ 2062150 h 2062150"/>
                <a:gd name="connsiteX37" fmla="*/ 2722517 w 2729264"/>
                <a:gd name="connsiteY37" fmla="*/ 2057072 h 2062150"/>
                <a:gd name="connsiteX38" fmla="*/ 2717339 w 2729264"/>
                <a:gd name="connsiteY38" fmla="*/ 2029453 h 2062150"/>
                <a:gd name="connsiteX39" fmla="*/ 2729264 w 2729264"/>
                <a:gd name="connsiteY39" fmla="*/ 2062150 h 2062150"/>
                <a:gd name="connsiteX0" fmla="*/ 500147 w 2729264"/>
                <a:gd name="connsiteY0" fmla="*/ 266952 h 2062150"/>
                <a:gd name="connsiteX1" fmla="*/ 500147 w 2729264"/>
                <a:gd name="connsiteY1" fmla="*/ 266952 h 2062150"/>
                <a:gd name="connsiteX2" fmla="*/ 500587 w 2729264"/>
                <a:gd name="connsiteY2" fmla="*/ 264602 h 2062150"/>
                <a:gd name="connsiteX3" fmla="*/ 500587 w 2729264"/>
                <a:gd name="connsiteY3" fmla="*/ 264603 h 2062150"/>
                <a:gd name="connsiteX4" fmla="*/ 500147 w 2729264"/>
                <a:gd name="connsiteY4" fmla="*/ 266952 h 2062150"/>
                <a:gd name="connsiteX5" fmla="*/ 18617 w 2729264"/>
                <a:gd name="connsiteY5" fmla="*/ 2011101 h 2062150"/>
                <a:gd name="connsiteX6" fmla="*/ 78567 w 2729264"/>
                <a:gd name="connsiteY6" fmla="*/ 1846719 h 2062150"/>
                <a:gd name="connsiteX7" fmla="*/ 316390 w 2729264"/>
                <a:gd name="connsiteY7" fmla="*/ 1067813 h 2062150"/>
                <a:gd name="connsiteX8" fmla="*/ 480535 w 2729264"/>
                <a:gd name="connsiteY8" fmla="*/ 371678 h 2062150"/>
                <a:gd name="connsiteX9" fmla="*/ 500147 w 2729264"/>
                <a:gd name="connsiteY9" fmla="*/ 266952 h 2062150"/>
                <a:gd name="connsiteX10" fmla="*/ 501361 w 2729264"/>
                <a:gd name="connsiteY10" fmla="*/ 266952 h 2062150"/>
                <a:gd name="connsiteX11" fmla="*/ 500587 w 2729264"/>
                <a:gd name="connsiteY11" fmla="*/ 264603 h 2062150"/>
                <a:gd name="connsiteX12" fmla="*/ 500751 w 2729264"/>
                <a:gd name="connsiteY12" fmla="*/ 263728 h 2062150"/>
                <a:gd name="connsiteX13" fmla="*/ 518081 w 2729264"/>
                <a:gd name="connsiteY13" fmla="*/ 211125 h 2062150"/>
                <a:gd name="connsiteX14" fmla="*/ 1364633 w 2729264"/>
                <a:gd name="connsiteY14" fmla="*/ 0 h 2062150"/>
                <a:gd name="connsiteX15" fmla="*/ 2211185 w 2729264"/>
                <a:gd name="connsiteY15" fmla="*/ 211125 h 2062150"/>
                <a:gd name="connsiteX16" fmla="*/ 2228511 w 2729264"/>
                <a:gd name="connsiteY16" fmla="*/ 263715 h 2062150"/>
                <a:gd name="connsiteX17" fmla="*/ 2228678 w 2729264"/>
                <a:gd name="connsiteY17" fmla="*/ 264605 h 2062150"/>
                <a:gd name="connsiteX18" fmla="*/ 2227904 w 2729264"/>
                <a:gd name="connsiteY18" fmla="*/ 266952 h 2062150"/>
                <a:gd name="connsiteX19" fmla="*/ 2229117 w 2729264"/>
                <a:gd name="connsiteY19" fmla="*/ 266952 h 2062150"/>
                <a:gd name="connsiteX20" fmla="*/ 2228777 w 2729264"/>
                <a:gd name="connsiteY20" fmla="*/ 265135 h 2062150"/>
                <a:gd name="connsiteX21" fmla="*/ 2248729 w 2729264"/>
                <a:gd name="connsiteY21" fmla="*/ 371678 h 2062150"/>
                <a:gd name="connsiteX22" fmla="*/ 2412874 w 2729264"/>
                <a:gd name="connsiteY22" fmla="*/ 1067813 h 2062150"/>
                <a:gd name="connsiteX23" fmla="*/ 2650697 w 2729264"/>
                <a:gd name="connsiteY23" fmla="*/ 1846719 h 2062150"/>
                <a:gd name="connsiteX24" fmla="*/ 2710643 w 2729264"/>
                <a:gd name="connsiteY24" fmla="*/ 2011092 h 2062150"/>
                <a:gd name="connsiteX25" fmla="*/ 2694930 w 2729264"/>
                <a:gd name="connsiteY25" fmla="*/ 1983359 h 2062150"/>
                <a:gd name="connsiteX26" fmla="*/ 1364633 w 2729264"/>
                <a:gd name="connsiteY26" fmla="*/ 1691312 h 2062150"/>
                <a:gd name="connsiteX27" fmla="*/ 34336 w 2729264"/>
                <a:gd name="connsiteY27" fmla="*/ 1983359 h 2062150"/>
                <a:gd name="connsiteX28" fmla="*/ 18617 w 2729264"/>
                <a:gd name="connsiteY28" fmla="*/ 2011101 h 2062150"/>
                <a:gd name="connsiteX29" fmla="*/ 8649 w 2729264"/>
                <a:gd name="connsiteY29" fmla="*/ 2062150 h 2062150"/>
                <a:gd name="connsiteX30" fmla="*/ 0 w 2729264"/>
                <a:gd name="connsiteY30" fmla="*/ 2062150 h 2062150"/>
                <a:gd name="connsiteX31" fmla="*/ 11929 w 2729264"/>
                <a:gd name="connsiteY31" fmla="*/ 2029442 h 2062150"/>
                <a:gd name="connsiteX32" fmla="*/ 6749 w 2729264"/>
                <a:gd name="connsiteY32" fmla="*/ 2057072 h 2062150"/>
                <a:gd name="connsiteX33" fmla="*/ 8649 w 2729264"/>
                <a:gd name="connsiteY33" fmla="*/ 2062150 h 2062150"/>
                <a:gd name="connsiteX34" fmla="*/ 2729264 w 2729264"/>
                <a:gd name="connsiteY34" fmla="*/ 2062150 h 2062150"/>
                <a:gd name="connsiteX35" fmla="*/ 2720616 w 2729264"/>
                <a:gd name="connsiteY35" fmla="*/ 2062150 h 2062150"/>
                <a:gd name="connsiteX36" fmla="*/ 2722517 w 2729264"/>
                <a:gd name="connsiteY36" fmla="*/ 2057072 h 2062150"/>
                <a:gd name="connsiteX37" fmla="*/ 2717339 w 2729264"/>
                <a:gd name="connsiteY37" fmla="*/ 2029453 h 2062150"/>
                <a:gd name="connsiteX38" fmla="*/ 2729264 w 2729264"/>
                <a:gd name="connsiteY38" fmla="*/ 2062150 h 206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729264" h="2062150">
                  <a:moveTo>
                    <a:pt x="500147" y="266952"/>
                  </a:moveTo>
                  <a:lnTo>
                    <a:pt x="500147" y="266952"/>
                  </a:lnTo>
                  <a:cubicBezTo>
                    <a:pt x="500294" y="266169"/>
                    <a:pt x="500440" y="265385"/>
                    <a:pt x="500587" y="264602"/>
                  </a:cubicBezTo>
                  <a:lnTo>
                    <a:pt x="500587" y="264603"/>
                  </a:lnTo>
                  <a:cubicBezTo>
                    <a:pt x="500440" y="265386"/>
                    <a:pt x="500294" y="266169"/>
                    <a:pt x="500147" y="266952"/>
                  </a:cubicBezTo>
                  <a:close/>
                  <a:moveTo>
                    <a:pt x="18617" y="2011101"/>
                  </a:moveTo>
                  <a:lnTo>
                    <a:pt x="78567" y="1846719"/>
                  </a:lnTo>
                  <a:cubicBezTo>
                    <a:pt x="164423" y="1597547"/>
                    <a:pt x="244229" y="1337120"/>
                    <a:pt x="316390" y="1067813"/>
                  </a:cubicBezTo>
                  <a:cubicBezTo>
                    <a:pt x="379531" y="832170"/>
                    <a:pt x="434202" y="599487"/>
                    <a:pt x="480535" y="371678"/>
                  </a:cubicBezTo>
                  <a:lnTo>
                    <a:pt x="500147" y="266952"/>
                  </a:lnTo>
                  <a:lnTo>
                    <a:pt x="501361" y="266952"/>
                  </a:lnTo>
                  <a:lnTo>
                    <a:pt x="500587" y="264603"/>
                  </a:lnTo>
                  <a:cubicBezTo>
                    <a:pt x="500642" y="264311"/>
                    <a:pt x="500696" y="264020"/>
                    <a:pt x="500751" y="263728"/>
                  </a:cubicBezTo>
                  <a:lnTo>
                    <a:pt x="518081" y="211125"/>
                  </a:lnTo>
                  <a:cubicBezTo>
                    <a:pt x="598655" y="90636"/>
                    <a:pt x="947053" y="0"/>
                    <a:pt x="1364633" y="0"/>
                  </a:cubicBezTo>
                  <a:cubicBezTo>
                    <a:pt x="1782213" y="0"/>
                    <a:pt x="2130611" y="90636"/>
                    <a:pt x="2211185" y="211125"/>
                  </a:cubicBezTo>
                  <a:lnTo>
                    <a:pt x="2228511" y="263715"/>
                  </a:lnTo>
                  <a:cubicBezTo>
                    <a:pt x="2228567" y="264012"/>
                    <a:pt x="2228622" y="264308"/>
                    <a:pt x="2228678" y="264605"/>
                  </a:cubicBezTo>
                  <a:lnTo>
                    <a:pt x="2227904" y="266952"/>
                  </a:lnTo>
                  <a:lnTo>
                    <a:pt x="2229117" y="266952"/>
                  </a:lnTo>
                  <a:cubicBezTo>
                    <a:pt x="2229004" y="266346"/>
                    <a:pt x="2228890" y="265741"/>
                    <a:pt x="2228777" y="265135"/>
                  </a:cubicBezTo>
                  <a:lnTo>
                    <a:pt x="2248729" y="371678"/>
                  </a:lnTo>
                  <a:cubicBezTo>
                    <a:pt x="2295062" y="599487"/>
                    <a:pt x="2349734" y="832170"/>
                    <a:pt x="2412874" y="1067813"/>
                  </a:cubicBezTo>
                  <a:cubicBezTo>
                    <a:pt x="2485034" y="1337120"/>
                    <a:pt x="2564841" y="1597547"/>
                    <a:pt x="2650697" y="1846719"/>
                  </a:cubicBezTo>
                  <a:lnTo>
                    <a:pt x="2710643" y="2011092"/>
                  </a:lnTo>
                  <a:lnTo>
                    <a:pt x="2694930" y="1983359"/>
                  </a:lnTo>
                  <a:cubicBezTo>
                    <a:pt x="2568312" y="1816688"/>
                    <a:pt x="2020830" y="1691312"/>
                    <a:pt x="1364633" y="1691312"/>
                  </a:cubicBezTo>
                  <a:cubicBezTo>
                    <a:pt x="708436" y="1691312"/>
                    <a:pt x="160954" y="1816688"/>
                    <a:pt x="34336" y="1983359"/>
                  </a:cubicBezTo>
                  <a:lnTo>
                    <a:pt x="18617" y="2011101"/>
                  </a:lnTo>
                  <a:close/>
                  <a:moveTo>
                    <a:pt x="8649" y="2062150"/>
                  </a:moveTo>
                  <a:lnTo>
                    <a:pt x="0" y="2062150"/>
                  </a:lnTo>
                  <a:lnTo>
                    <a:pt x="11929" y="2029442"/>
                  </a:lnTo>
                  <a:lnTo>
                    <a:pt x="6749" y="2057072"/>
                  </a:lnTo>
                  <a:lnTo>
                    <a:pt x="8649" y="2062150"/>
                  </a:lnTo>
                  <a:close/>
                  <a:moveTo>
                    <a:pt x="2729264" y="2062150"/>
                  </a:moveTo>
                  <a:lnTo>
                    <a:pt x="2720616" y="2062150"/>
                  </a:lnTo>
                  <a:lnTo>
                    <a:pt x="2722517" y="2057072"/>
                  </a:lnTo>
                  <a:lnTo>
                    <a:pt x="2717339" y="2029453"/>
                  </a:lnTo>
                  <a:lnTo>
                    <a:pt x="2729264" y="2062150"/>
                  </a:lnTo>
                  <a:close/>
                </a:path>
              </a:pathLst>
            </a:custGeom>
            <a:solidFill>
              <a:srgbClr val="FA79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0" name="Freeform 89"/>
            <p:cNvSpPr/>
            <p:nvPr/>
          </p:nvSpPr>
          <p:spPr>
            <a:xfrm rot="10800000">
              <a:off x="3768683" y="4370530"/>
              <a:ext cx="1606966" cy="1492367"/>
            </a:xfrm>
            <a:custGeom>
              <a:avLst/>
              <a:gdLst>
                <a:gd name="connsiteX0" fmla="*/ 603 w 1728970"/>
                <a:gd name="connsiteY0" fmla="*/ 1995175 h 1998398"/>
                <a:gd name="connsiteX1" fmla="*/ 43650 w 1728970"/>
                <a:gd name="connsiteY1" fmla="*/ 1765305 h 1998398"/>
                <a:gd name="connsiteX2" fmla="*/ 175794 w 1728970"/>
                <a:gd name="connsiteY2" fmla="*/ 236055 h 1998398"/>
                <a:gd name="connsiteX3" fmla="*/ 174520 w 1728970"/>
                <a:gd name="connsiteY3" fmla="*/ 204385 h 1998398"/>
                <a:gd name="connsiteX4" fmla="*/ 174114 w 1728970"/>
                <a:gd name="connsiteY4" fmla="*/ 203200 h 1998398"/>
                <a:gd name="connsiteX5" fmla="*/ 864486 w 1728970"/>
                <a:gd name="connsiteY5" fmla="*/ 0 h 1998398"/>
                <a:gd name="connsiteX6" fmla="*/ 1554858 w 1728970"/>
                <a:gd name="connsiteY6" fmla="*/ 203200 h 1998398"/>
                <a:gd name="connsiteX7" fmla="*/ 1554450 w 1728970"/>
                <a:gd name="connsiteY7" fmla="*/ 204391 h 1998398"/>
                <a:gd name="connsiteX8" fmla="*/ 1553176 w 1728970"/>
                <a:gd name="connsiteY8" fmla="*/ 236055 h 1998398"/>
                <a:gd name="connsiteX9" fmla="*/ 1685319 w 1728970"/>
                <a:gd name="connsiteY9" fmla="*/ 1765305 h 1998398"/>
                <a:gd name="connsiteX10" fmla="*/ 1728364 w 1728970"/>
                <a:gd name="connsiteY10" fmla="*/ 1995161 h 1998398"/>
                <a:gd name="connsiteX11" fmla="*/ 1711038 w 1728970"/>
                <a:gd name="connsiteY11" fmla="*/ 1942571 h 1998398"/>
                <a:gd name="connsiteX12" fmla="*/ 864486 w 1728970"/>
                <a:gd name="connsiteY12" fmla="*/ 1731446 h 1998398"/>
                <a:gd name="connsiteX13" fmla="*/ 17934 w 1728970"/>
                <a:gd name="connsiteY13" fmla="*/ 1942571 h 1998398"/>
                <a:gd name="connsiteX14" fmla="*/ 1214 w 1728970"/>
                <a:gd name="connsiteY14" fmla="*/ 1998398 h 1998398"/>
                <a:gd name="connsiteX15" fmla="*/ 0 w 1728970"/>
                <a:gd name="connsiteY15" fmla="*/ 1998398 h 1998398"/>
                <a:gd name="connsiteX16" fmla="*/ 440 w 1728970"/>
                <a:gd name="connsiteY16" fmla="*/ 1996048 h 1998398"/>
                <a:gd name="connsiteX17" fmla="*/ 1728970 w 1728970"/>
                <a:gd name="connsiteY17" fmla="*/ 1998398 h 1998398"/>
                <a:gd name="connsiteX18" fmla="*/ 1727757 w 1728970"/>
                <a:gd name="connsiteY18" fmla="*/ 1998398 h 1998398"/>
                <a:gd name="connsiteX19" fmla="*/ 1728531 w 1728970"/>
                <a:gd name="connsiteY19" fmla="*/ 1996051 h 1998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28970" h="1998398">
                  <a:moveTo>
                    <a:pt x="603" y="1995175"/>
                  </a:moveTo>
                  <a:lnTo>
                    <a:pt x="43650" y="1765305"/>
                  </a:lnTo>
                  <a:cubicBezTo>
                    <a:pt x="138720" y="1209160"/>
                    <a:pt x="182085" y="689450"/>
                    <a:pt x="175794" y="236055"/>
                  </a:cubicBezTo>
                  <a:lnTo>
                    <a:pt x="174520" y="204385"/>
                  </a:lnTo>
                  <a:lnTo>
                    <a:pt x="174114" y="203200"/>
                  </a:lnTo>
                  <a:cubicBezTo>
                    <a:pt x="174114" y="90976"/>
                    <a:pt x="483204" y="0"/>
                    <a:pt x="864486" y="0"/>
                  </a:cubicBezTo>
                  <a:cubicBezTo>
                    <a:pt x="1245768" y="0"/>
                    <a:pt x="1554858" y="90976"/>
                    <a:pt x="1554858" y="203200"/>
                  </a:cubicBezTo>
                  <a:lnTo>
                    <a:pt x="1554450" y="204391"/>
                  </a:lnTo>
                  <a:lnTo>
                    <a:pt x="1553176" y="236055"/>
                  </a:lnTo>
                  <a:cubicBezTo>
                    <a:pt x="1546885" y="689450"/>
                    <a:pt x="1590250" y="1209160"/>
                    <a:pt x="1685319" y="1765305"/>
                  </a:cubicBezTo>
                  <a:lnTo>
                    <a:pt x="1728364" y="1995161"/>
                  </a:lnTo>
                  <a:lnTo>
                    <a:pt x="1711038" y="1942571"/>
                  </a:lnTo>
                  <a:cubicBezTo>
                    <a:pt x="1630464" y="1822082"/>
                    <a:pt x="1282066" y="1731446"/>
                    <a:pt x="864486" y="1731446"/>
                  </a:cubicBezTo>
                  <a:cubicBezTo>
                    <a:pt x="446906" y="1731446"/>
                    <a:pt x="98508" y="1822082"/>
                    <a:pt x="17934" y="1942571"/>
                  </a:cubicBezTo>
                  <a:close/>
                  <a:moveTo>
                    <a:pt x="1214" y="1998398"/>
                  </a:moveTo>
                  <a:lnTo>
                    <a:pt x="0" y="1998398"/>
                  </a:lnTo>
                  <a:lnTo>
                    <a:pt x="440" y="1996048"/>
                  </a:lnTo>
                  <a:close/>
                  <a:moveTo>
                    <a:pt x="1728970" y="1998398"/>
                  </a:moveTo>
                  <a:lnTo>
                    <a:pt x="1727757" y="1998398"/>
                  </a:lnTo>
                  <a:lnTo>
                    <a:pt x="1728531" y="1996051"/>
                  </a:lnTo>
                  <a:close/>
                </a:path>
              </a:pathLst>
            </a:custGeom>
            <a:solidFill>
              <a:srgbClr val="0499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1" name="Oval 90"/>
            <p:cNvSpPr/>
            <p:nvPr/>
          </p:nvSpPr>
          <p:spPr>
            <a:xfrm>
              <a:off x="2464473" y="1391481"/>
              <a:ext cx="4215384" cy="606984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2" name="Oval 91"/>
            <p:cNvSpPr/>
            <p:nvPr/>
          </p:nvSpPr>
          <p:spPr>
            <a:xfrm>
              <a:off x="3080983" y="1759433"/>
              <a:ext cx="2982030" cy="511101"/>
            </a:xfrm>
            <a:prstGeom prst="ellipse">
              <a:avLst/>
            </a:prstGeom>
            <a:solidFill>
              <a:srgbClr val="7A032D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3" name="Freeform 92"/>
            <p:cNvSpPr/>
            <p:nvPr/>
          </p:nvSpPr>
          <p:spPr>
            <a:xfrm rot="10800000">
              <a:off x="2521104" y="1761972"/>
              <a:ext cx="4102125" cy="1544871"/>
            </a:xfrm>
            <a:custGeom>
              <a:avLst/>
              <a:gdLst>
                <a:gd name="connsiteX0" fmla="*/ 902318 w 4413566"/>
                <a:gd name="connsiteY0" fmla="*/ 253197 h 2116040"/>
                <a:gd name="connsiteX1" fmla="*/ 920718 w 4413566"/>
                <a:gd name="connsiteY1" fmla="*/ 202743 h 2116040"/>
                <a:gd name="connsiteX2" fmla="*/ 986572 w 4413566"/>
                <a:gd name="connsiteY2" fmla="*/ 0 h 2116040"/>
                <a:gd name="connsiteX3" fmla="*/ 986572 w 4413566"/>
                <a:gd name="connsiteY3" fmla="*/ 0 h 2116040"/>
                <a:gd name="connsiteX4" fmla="*/ 920718 w 4413566"/>
                <a:gd name="connsiteY4" fmla="*/ 202743 h 2116040"/>
                <a:gd name="connsiteX5" fmla="*/ 0 w 4413566"/>
                <a:gd name="connsiteY5" fmla="*/ 2116040 h 2116040"/>
                <a:gd name="connsiteX6" fmla="*/ 27790 w 4413566"/>
                <a:gd name="connsiteY6" fmla="*/ 2077314 h 2116040"/>
                <a:gd name="connsiteX7" fmla="*/ 787596 w 4413566"/>
                <a:gd name="connsiteY7" fmla="*/ 567764 h 2116040"/>
                <a:gd name="connsiteX8" fmla="*/ 842151 w 4413566"/>
                <a:gd name="connsiteY8" fmla="*/ 418174 h 2116040"/>
                <a:gd name="connsiteX9" fmla="*/ 850800 w 4413566"/>
                <a:gd name="connsiteY9" fmla="*/ 418174 h 2116040"/>
                <a:gd name="connsiteX10" fmla="*/ 848900 w 4413566"/>
                <a:gd name="connsiteY10" fmla="*/ 413096 h 2116040"/>
                <a:gd name="connsiteX11" fmla="*/ 854080 w 4413566"/>
                <a:gd name="connsiteY11" fmla="*/ 385466 h 2116040"/>
                <a:gd name="connsiteX12" fmla="*/ 843595 w 4413566"/>
                <a:gd name="connsiteY12" fmla="*/ 414215 h 2116040"/>
                <a:gd name="connsiteX13" fmla="*/ 860769 w 4413566"/>
                <a:gd name="connsiteY13" fmla="*/ 367123 h 2116040"/>
                <a:gd name="connsiteX14" fmla="*/ 876487 w 4413566"/>
                <a:gd name="connsiteY14" fmla="*/ 339383 h 2116040"/>
                <a:gd name="connsiteX15" fmla="*/ 2206784 w 4413566"/>
                <a:gd name="connsiteY15" fmla="*/ 47336 h 2116040"/>
                <a:gd name="connsiteX16" fmla="*/ 3537081 w 4413566"/>
                <a:gd name="connsiteY16" fmla="*/ 339383 h 2116040"/>
                <a:gd name="connsiteX17" fmla="*/ 3552794 w 4413566"/>
                <a:gd name="connsiteY17" fmla="*/ 367116 h 2116040"/>
                <a:gd name="connsiteX18" fmla="*/ 3492848 w 4413566"/>
                <a:gd name="connsiteY18" fmla="*/ 202743 h 2116040"/>
                <a:gd name="connsiteX19" fmla="*/ 3426994 w 4413566"/>
                <a:gd name="connsiteY19" fmla="*/ 0 h 2116040"/>
                <a:gd name="connsiteX20" fmla="*/ 3426994 w 4413566"/>
                <a:gd name="connsiteY20" fmla="*/ 0 h 2116040"/>
                <a:gd name="connsiteX21" fmla="*/ 3492848 w 4413566"/>
                <a:gd name="connsiteY21" fmla="*/ 202743 h 2116040"/>
                <a:gd name="connsiteX22" fmla="*/ 3570858 w 4413566"/>
                <a:gd name="connsiteY22" fmla="*/ 416646 h 2116040"/>
                <a:gd name="connsiteX23" fmla="*/ 3559490 w 4413566"/>
                <a:gd name="connsiteY23" fmla="*/ 385477 h 2116040"/>
                <a:gd name="connsiteX24" fmla="*/ 3564668 w 4413566"/>
                <a:gd name="connsiteY24" fmla="*/ 413096 h 2116040"/>
                <a:gd name="connsiteX25" fmla="*/ 3562767 w 4413566"/>
                <a:gd name="connsiteY25" fmla="*/ 418174 h 2116040"/>
                <a:gd name="connsiteX26" fmla="*/ 3571415 w 4413566"/>
                <a:gd name="connsiteY26" fmla="*/ 418174 h 2116040"/>
                <a:gd name="connsiteX27" fmla="*/ 3625970 w 4413566"/>
                <a:gd name="connsiteY27" fmla="*/ 567764 h 2116040"/>
                <a:gd name="connsiteX28" fmla="*/ 4385777 w 4413566"/>
                <a:gd name="connsiteY28" fmla="*/ 2077314 h 2116040"/>
                <a:gd name="connsiteX29" fmla="*/ 4413566 w 4413566"/>
                <a:gd name="connsiteY29" fmla="*/ 2116038 h 2116040"/>
                <a:gd name="connsiteX30" fmla="*/ 4372544 w 4413566"/>
                <a:gd name="connsiteY30" fmla="*/ 2087447 h 2116040"/>
                <a:gd name="connsiteX31" fmla="*/ 2206784 w 4413566"/>
                <a:gd name="connsiteY31" fmla="*/ 1801898 h 2116040"/>
                <a:gd name="connsiteX32" fmla="*/ 41024 w 4413566"/>
                <a:gd name="connsiteY32" fmla="*/ 2087447 h 2116040"/>
                <a:gd name="connsiteX0" fmla="*/ 902318 w 4413566"/>
                <a:gd name="connsiteY0" fmla="*/ 253197 h 2116040"/>
                <a:gd name="connsiteX1" fmla="*/ 920718 w 4413566"/>
                <a:gd name="connsiteY1" fmla="*/ 202743 h 2116040"/>
                <a:gd name="connsiteX2" fmla="*/ 986572 w 4413566"/>
                <a:gd name="connsiteY2" fmla="*/ 0 h 2116040"/>
                <a:gd name="connsiteX3" fmla="*/ 986572 w 4413566"/>
                <a:gd name="connsiteY3" fmla="*/ 0 h 2116040"/>
                <a:gd name="connsiteX4" fmla="*/ 920718 w 4413566"/>
                <a:gd name="connsiteY4" fmla="*/ 202743 h 2116040"/>
                <a:gd name="connsiteX5" fmla="*/ 902318 w 4413566"/>
                <a:gd name="connsiteY5" fmla="*/ 253197 h 2116040"/>
                <a:gd name="connsiteX6" fmla="*/ 0 w 4413566"/>
                <a:gd name="connsiteY6" fmla="*/ 2116040 h 2116040"/>
                <a:gd name="connsiteX7" fmla="*/ 27790 w 4413566"/>
                <a:gd name="connsiteY7" fmla="*/ 2077314 h 2116040"/>
                <a:gd name="connsiteX8" fmla="*/ 787596 w 4413566"/>
                <a:gd name="connsiteY8" fmla="*/ 567764 h 2116040"/>
                <a:gd name="connsiteX9" fmla="*/ 842151 w 4413566"/>
                <a:gd name="connsiteY9" fmla="*/ 418174 h 2116040"/>
                <a:gd name="connsiteX10" fmla="*/ 850800 w 4413566"/>
                <a:gd name="connsiteY10" fmla="*/ 418174 h 2116040"/>
                <a:gd name="connsiteX11" fmla="*/ 848900 w 4413566"/>
                <a:gd name="connsiteY11" fmla="*/ 413096 h 2116040"/>
                <a:gd name="connsiteX12" fmla="*/ 854080 w 4413566"/>
                <a:gd name="connsiteY12" fmla="*/ 385466 h 2116040"/>
                <a:gd name="connsiteX13" fmla="*/ 843595 w 4413566"/>
                <a:gd name="connsiteY13" fmla="*/ 414215 h 2116040"/>
                <a:gd name="connsiteX14" fmla="*/ 860769 w 4413566"/>
                <a:gd name="connsiteY14" fmla="*/ 367123 h 2116040"/>
                <a:gd name="connsiteX15" fmla="*/ 876487 w 4413566"/>
                <a:gd name="connsiteY15" fmla="*/ 339383 h 2116040"/>
                <a:gd name="connsiteX16" fmla="*/ 2206784 w 4413566"/>
                <a:gd name="connsiteY16" fmla="*/ 47336 h 2116040"/>
                <a:gd name="connsiteX17" fmla="*/ 3537081 w 4413566"/>
                <a:gd name="connsiteY17" fmla="*/ 339383 h 2116040"/>
                <a:gd name="connsiteX18" fmla="*/ 3552794 w 4413566"/>
                <a:gd name="connsiteY18" fmla="*/ 367116 h 2116040"/>
                <a:gd name="connsiteX19" fmla="*/ 3492848 w 4413566"/>
                <a:gd name="connsiteY19" fmla="*/ 202743 h 2116040"/>
                <a:gd name="connsiteX20" fmla="*/ 3426994 w 4413566"/>
                <a:gd name="connsiteY20" fmla="*/ 0 h 2116040"/>
                <a:gd name="connsiteX21" fmla="*/ 3492848 w 4413566"/>
                <a:gd name="connsiteY21" fmla="*/ 202743 h 2116040"/>
                <a:gd name="connsiteX22" fmla="*/ 3570858 w 4413566"/>
                <a:gd name="connsiteY22" fmla="*/ 416646 h 2116040"/>
                <a:gd name="connsiteX23" fmla="*/ 3559490 w 4413566"/>
                <a:gd name="connsiteY23" fmla="*/ 385477 h 2116040"/>
                <a:gd name="connsiteX24" fmla="*/ 3564668 w 4413566"/>
                <a:gd name="connsiteY24" fmla="*/ 413096 h 2116040"/>
                <a:gd name="connsiteX25" fmla="*/ 3562767 w 4413566"/>
                <a:gd name="connsiteY25" fmla="*/ 418174 h 2116040"/>
                <a:gd name="connsiteX26" fmla="*/ 3571415 w 4413566"/>
                <a:gd name="connsiteY26" fmla="*/ 418174 h 2116040"/>
                <a:gd name="connsiteX27" fmla="*/ 3625970 w 4413566"/>
                <a:gd name="connsiteY27" fmla="*/ 567764 h 2116040"/>
                <a:gd name="connsiteX28" fmla="*/ 4385777 w 4413566"/>
                <a:gd name="connsiteY28" fmla="*/ 2077314 h 2116040"/>
                <a:gd name="connsiteX29" fmla="*/ 4413566 w 4413566"/>
                <a:gd name="connsiteY29" fmla="*/ 2116038 h 2116040"/>
                <a:gd name="connsiteX30" fmla="*/ 4372544 w 4413566"/>
                <a:gd name="connsiteY30" fmla="*/ 2087447 h 2116040"/>
                <a:gd name="connsiteX31" fmla="*/ 2206784 w 4413566"/>
                <a:gd name="connsiteY31" fmla="*/ 1801898 h 2116040"/>
                <a:gd name="connsiteX32" fmla="*/ 41024 w 4413566"/>
                <a:gd name="connsiteY32" fmla="*/ 2087447 h 2116040"/>
                <a:gd name="connsiteX33" fmla="*/ 0 w 4413566"/>
                <a:gd name="connsiteY33" fmla="*/ 2116040 h 2116040"/>
                <a:gd name="connsiteX0" fmla="*/ 902318 w 4413566"/>
                <a:gd name="connsiteY0" fmla="*/ 253197 h 2116040"/>
                <a:gd name="connsiteX1" fmla="*/ 920718 w 4413566"/>
                <a:gd name="connsiteY1" fmla="*/ 202743 h 2116040"/>
                <a:gd name="connsiteX2" fmla="*/ 986572 w 4413566"/>
                <a:gd name="connsiteY2" fmla="*/ 0 h 2116040"/>
                <a:gd name="connsiteX3" fmla="*/ 986572 w 4413566"/>
                <a:gd name="connsiteY3" fmla="*/ 0 h 2116040"/>
                <a:gd name="connsiteX4" fmla="*/ 920718 w 4413566"/>
                <a:gd name="connsiteY4" fmla="*/ 202743 h 2116040"/>
                <a:gd name="connsiteX5" fmla="*/ 902318 w 4413566"/>
                <a:gd name="connsiteY5" fmla="*/ 253197 h 2116040"/>
                <a:gd name="connsiteX6" fmla="*/ 0 w 4413566"/>
                <a:gd name="connsiteY6" fmla="*/ 2116040 h 2116040"/>
                <a:gd name="connsiteX7" fmla="*/ 27790 w 4413566"/>
                <a:gd name="connsiteY7" fmla="*/ 2077314 h 2116040"/>
                <a:gd name="connsiteX8" fmla="*/ 787596 w 4413566"/>
                <a:gd name="connsiteY8" fmla="*/ 567764 h 2116040"/>
                <a:gd name="connsiteX9" fmla="*/ 842151 w 4413566"/>
                <a:gd name="connsiteY9" fmla="*/ 418174 h 2116040"/>
                <a:gd name="connsiteX10" fmla="*/ 850800 w 4413566"/>
                <a:gd name="connsiteY10" fmla="*/ 418174 h 2116040"/>
                <a:gd name="connsiteX11" fmla="*/ 848900 w 4413566"/>
                <a:gd name="connsiteY11" fmla="*/ 413096 h 2116040"/>
                <a:gd name="connsiteX12" fmla="*/ 854080 w 4413566"/>
                <a:gd name="connsiteY12" fmla="*/ 385466 h 2116040"/>
                <a:gd name="connsiteX13" fmla="*/ 843595 w 4413566"/>
                <a:gd name="connsiteY13" fmla="*/ 414215 h 2116040"/>
                <a:gd name="connsiteX14" fmla="*/ 860769 w 4413566"/>
                <a:gd name="connsiteY14" fmla="*/ 367123 h 2116040"/>
                <a:gd name="connsiteX15" fmla="*/ 876487 w 4413566"/>
                <a:gd name="connsiteY15" fmla="*/ 339383 h 2116040"/>
                <a:gd name="connsiteX16" fmla="*/ 2206784 w 4413566"/>
                <a:gd name="connsiteY16" fmla="*/ 47336 h 2116040"/>
                <a:gd name="connsiteX17" fmla="*/ 3537081 w 4413566"/>
                <a:gd name="connsiteY17" fmla="*/ 339383 h 2116040"/>
                <a:gd name="connsiteX18" fmla="*/ 3552794 w 4413566"/>
                <a:gd name="connsiteY18" fmla="*/ 367116 h 2116040"/>
                <a:gd name="connsiteX19" fmla="*/ 3492848 w 4413566"/>
                <a:gd name="connsiteY19" fmla="*/ 202743 h 2116040"/>
                <a:gd name="connsiteX20" fmla="*/ 3492848 w 4413566"/>
                <a:gd name="connsiteY20" fmla="*/ 202743 h 2116040"/>
                <a:gd name="connsiteX21" fmla="*/ 3570858 w 4413566"/>
                <a:gd name="connsiteY21" fmla="*/ 416646 h 2116040"/>
                <a:gd name="connsiteX22" fmla="*/ 3559490 w 4413566"/>
                <a:gd name="connsiteY22" fmla="*/ 385477 h 2116040"/>
                <a:gd name="connsiteX23" fmla="*/ 3564668 w 4413566"/>
                <a:gd name="connsiteY23" fmla="*/ 413096 h 2116040"/>
                <a:gd name="connsiteX24" fmla="*/ 3562767 w 4413566"/>
                <a:gd name="connsiteY24" fmla="*/ 418174 h 2116040"/>
                <a:gd name="connsiteX25" fmla="*/ 3571415 w 4413566"/>
                <a:gd name="connsiteY25" fmla="*/ 418174 h 2116040"/>
                <a:gd name="connsiteX26" fmla="*/ 3625970 w 4413566"/>
                <a:gd name="connsiteY26" fmla="*/ 567764 h 2116040"/>
                <a:gd name="connsiteX27" fmla="*/ 4385777 w 4413566"/>
                <a:gd name="connsiteY27" fmla="*/ 2077314 h 2116040"/>
                <a:gd name="connsiteX28" fmla="*/ 4413566 w 4413566"/>
                <a:gd name="connsiteY28" fmla="*/ 2116038 h 2116040"/>
                <a:gd name="connsiteX29" fmla="*/ 4372544 w 4413566"/>
                <a:gd name="connsiteY29" fmla="*/ 2087447 h 2116040"/>
                <a:gd name="connsiteX30" fmla="*/ 2206784 w 4413566"/>
                <a:gd name="connsiteY30" fmla="*/ 1801898 h 2116040"/>
                <a:gd name="connsiteX31" fmla="*/ 41024 w 4413566"/>
                <a:gd name="connsiteY31" fmla="*/ 2087447 h 2116040"/>
                <a:gd name="connsiteX32" fmla="*/ 0 w 4413566"/>
                <a:gd name="connsiteY32" fmla="*/ 2116040 h 2116040"/>
                <a:gd name="connsiteX0" fmla="*/ 902318 w 4413566"/>
                <a:gd name="connsiteY0" fmla="*/ 253197 h 2116040"/>
                <a:gd name="connsiteX1" fmla="*/ 920718 w 4413566"/>
                <a:gd name="connsiteY1" fmla="*/ 202743 h 2116040"/>
                <a:gd name="connsiteX2" fmla="*/ 986572 w 4413566"/>
                <a:gd name="connsiteY2" fmla="*/ 0 h 2116040"/>
                <a:gd name="connsiteX3" fmla="*/ 986572 w 4413566"/>
                <a:gd name="connsiteY3" fmla="*/ 0 h 2116040"/>
                <a:gd name="connsiteX4" fmla="*/ 920718 w 4413566"/>
                <a:gd name="connsiteY4" fmla="*/ 202743 h 2116040"/>
                <a:gd name="connsiteX5" fmla="*/ 902318 w 4413566"/>
                <a:gd name="connsiteY5" fmla="*/ 253197 h 2116040"/>
                <a:gd name="connsiteX6" fmla="*/ 0 w 4413566"/>
                <a:gd name="connsiteY6" fmla="*/ 2116040 h 2116040"/>
                <a:gd name="connsiteX7" fmla="*/ 27790 w 4413566"/>
                <a:gd name="connsiteY7" fmla="*/ 2077314 h 2116040"/>
                <a:gd name="connsiteX8" fmla="*/ 787596 w 4413566"/>
                <a:gd name="connsiteY8" fmla="*/ 567764 h 2116040"/>
                <a:gd name="connsiteX9" fmla="*/ 842151 w 4413566"/>
                <a:gd name="connsiteY9" fmla="*/ 418174 h 2116040"/>
                <a:gd name="connsiteX10" fmla="*/ 850800 w 4413566"/>
                <a:gd name="connsiteY10" fmla="*/ 418174 h 2116040"/>
                <a:gd name="connsiteX11" fmla="*/ 848900 w 4413566"/>
                <a:gd name="connsiteY11" fmla="*/ 413096 h 2116040"/>
                <a:gd name="connsiteX12" fmla="*/ 854080 w 4413566"/>
                <a:gd name="connsiteY12" fmla="*/ 385466 h 2116040"/>
                <a:gd name="connsiteX13" fmla="*/ 843595 w 4413566"/>
                <a:gd name="connsiteY13" fmla="*/ 414215 h 2116040"/>
                <a:gd name="connsiteX14" fmla="*/ 860769 w 4413566"/>
                <a:gd name="connsiteY14" fmla="*/ 367123 h 2116040"/>
                <a:gd name="connsiteX15" fmla="*/ 876487 w 4413566"/>
                <a:gd name="connsiteY15" fmla="*/ 339383 h 2116040"/>
                <a:gd name="connsiteX16" fmla="*/ 2206784 w 4413566"/>
                <a:gd name="connsiteY16" fmla="*/ 47336 h 2116040"/>
                <a:gd name="connsiteX17" fmla="*/ 3537081 w 4413566"/>
                <a:gd name="connsiteY17" fmla="*/ 339383 h 2116040"/>
                <a:gd name="connsiteX18" fmla="*/ 3552794 w 4413566"/>
                <a:gd name="connsiteY18" fmla="*/ 367116 h 2116040"/>
                <a:gd name="connsiteX19" fmla="*/ 3492848 w 4413566"/>
                <a:gd name="connsiteY19" fmla="*/ 202743 h 2116040"/>
                <a:gd name="connsiteX20" fmla="*/ 3570858 w 4413566"/>
                <a:gd name="connsiteY20" fmla="*/ 416646 h 2116040"/>
                <a:gd name="connsiteX21" fmla="*/ 3559490 w 4413566"/>
                <a:gd name="connsiteY21" fmla="*/ 385477 h 2116040"/>
                <a:gd name="connsiteX22" fmla="*/ 3564668 w 4413566"/>
                <a:gd name="connsiteY22" fmla="*/ 413096 h 2116040"/>
                <a:gd name="connsiteX23" fmla="*/ 3562767 w 4413566"/>
                <a:gd name="connsiteY23" fmla="*/ 418174 h 2116040"/>
                <a:gd name="connsiteX24" fmla="*/ 3571415 w 4413566"/>
                <a:gd name="connsiteY24" fmla="*/ 418174 h 2116040"/>
                <a:gd name="connsiteX25" fmla="*/ 3625970 w 4413566"/>
                <a:gd name="connsiteY25" fmla="*/ 567764 h 2116040"/>
                <a:gd name="connsiteX26" fmla="*/ 4385777 w 4413566"/>
                <a:gd name="connsiteY26" fmla="*/ 2077314 h 2116040"/>
                <a:gd name="connsiteX27" fmla="*/ 4413566 w 4413566"/>
                <a:gd name="connsiteY27" fmla="*/ 2116038 h 2116040"/>
                <a:gd name="connsiteX28" fmla="*/ 4372544 w 4413566"/>
                <a:gd name="connsiteY28" fmla="*/ 2087447 h 2116040"/>
                <a:gd name="connsiteX29" fmla="*/ 2206784 w 4413566"/>
                <a:gd name="connsiteY29" fmla="*/ 1801898 h 2116040"/>
                <a:gd name="connsiteX30" fmla="*/ 41024 w 4413566"/>
                <a:gd name="connsiteY30" fmla="*/ 2087447 h 2116040"/>
                <a:gd name="connsiteX31" fmla="*/ 0 w 4413566"/>
                <a:gd name="connsiteY31" fmla="*/ 2116040 h 2116040"/>
                <a:gd name="connsiteX0" fmla="*/ 902318 w 4413566"/>
                <a:gd name="connsiteY0" fmla="*/ 253197 h 2116040"/>
                <a:gd name="connsiteX1" fmla="*/ 920718 w 4413566"/>
                <a:gd name="connsiteY1" fmla="*/ 202743 h 2116040"/>
                <a:gd name="connsiteX2" fmla="*/ 986572 w 4413566"/>
                <a:gd name="connsiteY2" fmla="*/ 0 h 2116040"/>
                <a:gd name="connsiteX3" fmla="*/ 986572 w 4413566"/>
                <a:gd name="connsiteY3" fmla="*/ 0 h 2116040"/>
                <a:gd name="connsiteX4" fmla="*/ 920718 w 4413566"/>
                <a:gd name="connsiteY4" fmla="*/ 202743 h 2116040"/>
                <a:gd name="connsiteX5" fmla="*/ 902318 w 4413566"/>
                <a:gd name="connsiteY5" fmla="*/ 253197 h 2116040"/>
                <a:gd name="connsiteX6" fmla="*/ 0 w 4413566"/>
                <a:gd name="connsiteY6" fmla="*/ 2116040 h 2116040"/>
                <a:gd name="connsiteX7" fmla="*/ 27790 w 4413566"/>
                <a:gd name="connsiteY7" fmla="*/ 2077314 h 2116040"/>
                <a:gd name="connsiteX8" fmla="*/ 787596 w 4413566"/>
                <a:gd name="connsiteY8" fmla="*/ 567764 h 2116040"/>
                <a:gd name="connsiteX9" fmla="*/ 842151 w 4413566"/>
                <a:gd name="connsiteY9" fmla="*/ 418174 h 2116040"/>
                <a:gd name="connsiteX10" fmla="*/ 850800 w 4413566"/>
                <a:gd name="connsiteY10" fmla="*/ 418174 h 2116040"/>
                <a:gd name="connsiteX11" fmla="*/ 848900 w 4413566"/>
                <a:gd name="connsiteY11" fmla="*/ 413096 h 2116040"/>
                <a:gd name="connsiteX12" fmla="*/ 854080 w 4413566"/>
                <a:gd name="connsiteY12" fmla="*/ 385466 h 2116040"/>
                <a:gd name="connsiteX13" fmla="*/ 843595 w 4413566"/>
                <a:gd name="connsiteY13" fmla="*/ 414215 h 2116040"/>
                <a:gd name="connsiteX14" fmla="*/ 860769 w 4413566"/>
                <a:gd name="connsiteY14" fmla="*/ 367123 h 2116040"/>
                <a:gd name="connsiteX15" fmla="*/ 876487 w 4413566"/>
                <a:gd name="connsiteY15" fmla="*/ 339383 h 2116040"/>
                <a:gd name="connsiteX16" fmla="*/ 2206784 w 4413566"/>
                <a:gd name="connsiteY16" fmla="*/ 47336 h 2116040"/>
                <a:gd name="connsiteX17" fmla="*/ 3537081 w 4413566"/>
                <a:gd name="connsiteY17" fmla="*/ 339383 h 2116040"/>
                <a:gd name="connsiteX18" fmla="*/ 3552794 w 4413566"/>
                <a:gd name="connsiteY18" fmla="*/ 367116 h 2116040"/>
                <a:gd name="connsiteX19" fmla="*/ 3570858 w 4413566"/>
                <a:gd name="connsiteY19" fmla="*/ 416646 h 2116040"/>
                <a:gd name="connsiteX20" fmla="*/ 3559490 w 4413566"/>
                <a:gd name="connsiteY20" fmla="*/ 385477 h 2116040"/>
                <a:gd name="connsiteX21" fmla="*/ 3564668 w 4413566"/>
                <a:gd name="connsiteY21" fmla="*/ 413096 h 2116040"/>
                <a:gd name="connsiteX22" fmla="*/ 3562767 w 4413566"/>
                <a:gd name="connsiteY22" fmla="*/ 418174 h 2116040"/>
                <a:gd name="connsiteX23" fmla="*/ 3571415 w 4413566"/>
                <a:gd name="connsiteY23" fmla="*/ 418174 h 2116040"/>
                <a:gd name="connsiteX24" fmla="*/ 3625970 w 4413566"/>
                <a:gd name="connsiteY24" fmla="*/ 567764 h 2116040"/>
                <a:gd name="connsiteX25" fmla="*/ 4385777 w 4413566"/>
                <a:gd name="connsiteY25" fmla="*/ 2077314 h 2116040"/>
                <a:gd name="connsiteX26" fmla="*/ 4413566 w 4413566"/>
                <a:gd name="connsiteY26" fmla="*/ 2116038 h 2116040"/>
                <a:gd name="connsiteX27" fmla="*/ 4372544 w 4413566"/>
                <a:gd name="connsiteY27" fmla="*/ 2087447 h 2116040"/>
                <a:gd name="connsiteX28" fmla="*/ 2206784 w 4413566"/>
                <a:gd name="connsiteY28" fmla="*/ 1801898 h 2116040"/>
                <a:gd name="connsiteX29" fmla="*/ 41024 w 4413566"/>
                <a:gd name="connsiteY29" fmla="*/ 2087447 h 2116040"/>
                <a:gd name="connsiteX30" fmla="*/ 0 w 4413566"/>
                <a:gd name="connsiteY30" fmla="*/ 2116040 h 2116040"/>
                <a:gd name="connsiteX0" fmla="*/ 902318 w 4413566"/>
                <a:gd name="connsiteY0" fmla="*/ 253197 h 2116040"/>
                <a:gd name="connsiteX1" fmla="*/ 920718 w 4413566"/>
                <a:gd name="connsiteY1" fmla="*/ 202743 h 2116040"/>
                <a:gd name="connsiteX2" fmla="*/ 986572 w 4413566"/>
                <a:gd name="connsiteY2" fmla="*/ 0 h 2116040"/>
                <a:gd name="connsiteX3" fmla="*/ 920718 w 4413566"/>
                <a:gd name="connsiteY3" fmla="*/ 202743 h 2116040"/>
                <a:gd name="connsiteX4" fmla="*/ 902318 w 4413566"/>
                <a:gd name="connsiteY4" fmla="*/ 253197 h 2116040"/>
                <a:gd name="connsiteX5" fmla="*/ 0 w 4413566"/>
                <a:gd name="connsiteY5" fmla="*/ 2116040 h 2116040"/>
                <a:gd name="connsiteX6" fmla="*/ 27790 w 4413566"/>
                <a:gd name="connsiteY6" fmla="*/ 2077314 h 2116040"/>
                <a:gd name="connsiteX7" fmla="*/ 787596 w 4413566"/>
                <a:gd name="connsiteY7" fmla="*/ 567764 h 2116040"/>
                <a:gd name="connsiteX8" fmla="*/ 842151 w 4413566"/>
                <a:gd name="connsiteY8" fmla="*/ 418174 h 2116040"/>
                <a:gd name="connsiteX9" fmla="*/ 850800 w 4413566"/>
                <a:gd name="connsiteY9" fmla="*/ 418174 h 2116040"/>
                <a:gd name="connsiteX10" fmla="*/ 848900 w 4413566"/>
                <a:gd name="connsiteY10" fmla="*/ 413096 h 2116040"/>
                <a:gd name="connsiteX11" fmla="*/ 854080 w 4413566"/>
                <a:gd name="connsiteY11" fmla="*/ 385466 h 2116040"/>
                <a:gd name="connsiteX12" fmla="*/ 843595 w 4413566"/>
                <a:gd name="connsiteY12" fmla="*/ 414215 h 2116040"/>
                <a:gd name="connsiteX13" fmla="*/ 860769 w 4413566"/>
                <a:gd name="connsiteY13" fmla="*/ 367123 h 2116040"/>
                <a:gd name="connsiteX14" fmla="*/ 876487 w 4413566"/>
                <a:gd name="connsiteY14" fmla="*/ 339383 h 2116040"/>
                <a:gd name="connsiteX15" fmla="*/ 2206784 w 4413566"/>
                <a:gd name="connsiteY15" fmla="*/ 47336 h 2116040"/>
                <a:gd name="connsiteX16" fmla="*/ 3537081 w 4413566"/>
                <a:gd name="connsiteY16" fmla="*/ 339383 h 2116040"/>
                <a:gd name="connsiteX17" fmla="*/ 3552794 w 4413566"/>
                <a:gd name="connsiteY17" fmla="*/ 367116 h 2116040"/>
                <a:gd name="connsiteX18" fmla="*/ 3570858 w 4413566"/>
                <a:gd name="connsiteY18" fmla="*/ 416646 h 2116040"/>
                <a:gd name="connsiteX19" fmla="*/ 3559490 w 4413566"/>
                <a:gd name="connsiteY19" fmla="*/ 385477 h 2116040"/>
                <a:gd name="connsiteX20" fmla="*/ 3564668 w 4413566"/>
                <a:gd name="connsiteY20" fmla="*/ 413096 h 2116040"/>
                <a:gd name="connsiteX21" fmla="*/ 3562767 w 4413566"/>
                <a:gd name="connsiteY21" fmla="*/ 418174 h 2116040"/>
                <a:gd name="connsiteX22" fmla="*/ 3571415 w 4413566"/>
                <a:gd name="connsiteY22" fmla="*/ 418174 h 2116040"/>
                <a:gd name="connsiteX23" fmla="*/ 3625970 w 4413566"/>
                <a:gd name="connsiteY23" fmla="*/ 567764 h 2116040"/>
                <a:gd name="connsiteX24" fmla="*/ 4385777 w 4413566"/>
                <a:gd name="connsiteY24" fmla="*/ 2077314 h 2116040"/>
                <a:gd name="connsiteX25" fmla="*/ 4413566 w 4413566"/>
                <a:gd name="connsiteY25" fmla="*/ 2116038 h 2116040"/>
                <a:gd name="connsiteX26" fmla="*/ 4372544 w 4413566"/>
                <a:gd name="connsiteY26" fmla="*/ 2087447 h 2116040"/>
                <a:gd name="connsiteX27" fmla="*/ 2206784 w 4413566"/>
                <a:gd name="connsiteY27" fmla="*/ 1801898 h 2116040"/>
                <a:gd name="connsiteX28" fmla="*/ 41024 w 4413566"/>
                <a:gd name="connsiteY28" fmla="*/ 2087447 h 2116040"/>
                <a:gd name="connsiteX29" fmla="*/ 0 w 4413566"/>
                <a:gd name="connsiteY29" fmla="*/ 2116040 h 2116040"/>
                <a:gd name="connsiteX0" fmla="*/ 902318 w 4413566"/>
                <a:gd name="connsiteY0" fmla="*/ 205861 h 2068704"/>
                <a:gd name="connsiteX1" fmla="*/ 920718 w 4413566"/>
                <a:gd name="connsiteY1" fmla="*/ 155407 h 2068704"/>
                <a:gd name="connsiteX2" fmla="*/ 920718 w 4413566"/>
                <a:gd name="connsiteY2" fmla="*/ 155407 h 2068704"/>
                <a:gd name="connsiteX3" fmla="*/ 902318 w 4413566"/>
                <a:gd name="connsiteY3" fmla="*/ 205861 h 2068704"/>
                <a:gd name="connsiteX4" fmla="*/ 0 w 4413566"/>
                <a:gd name="connsiteY4" fmla="*/ 2068704 h 2068704"/>
                <a:gd name="connsiteX5" fmla="*/ 27790 w 4413566"/>
                <a:gd name="connsiteY5" fmla="*/ 2029978 h 2068704"/>
                <a:gd name="connsiteX6" fmla="*/ 787596 w 4413566"/>
                <a:gd name="connsiteY6" fmla="*/ 520428 h 2068704"/>
                <a:gd name="connsiteX7" fmla="*/ 842151 w 4413566"/>
                <a:gd name="connsiteY7" fmla="*/ 370838 h 2068704"/>
                <a:gd name="connsiteX8" fmla="*/ 850800 w 4413566"/>
                <a:gd name="connsiteY8" fmla="*/ 370838 h 2068704"/>
                <a:gd name="connsiteX9" fmla="*/ 848900 w 4413566"/>
                <a:gd name="connsiteY9" fmla="*/ 365760 h 2068704"/>
                <a:gd name="connsiteX10" fmla="*/ 854080 w 4413566"/>
                <a:gd name="connsiteY10" fmla="*/ 338130 h 2068704"/>
                <a:gd name="connsiteX11" fmla="*/ 843595 w 4413566"/>
                <a:gd name="connsiteY11" fmla="*/ 366879 h 2068704"/>
                <a:gd name="connsiteX12" fmla="*/ 860769 w 4413566"/>
                <a:gd name="connsiteY12" fmla="*/ 319787 h 2068704"/>
                <a:gd name="connsiteX13" fmla="*/ 876487 w 4413566"/>
                <a:gd name="connsiteY13" fmla="*/ 292047 h 2068704"/>
                <a:gd name="connsiteX14" fmla="*/ 2206784 w 4413566"/>
                <a:gd name="connsiteY14" fmla="*/ 0 h 2068704"/>
                <a:gd name="connsiteX15" fmla="*/ 3537081 w 4413566"/>
                <a:gd name="connsiteY15" fmla="*/ 292047 h 2068704"/>
                <a:gd name="connsiteX16" fmla="*/ 3552794 w 4413566"/>
                <a:gd name="connsiteY16" fmla="*/ 319780 h 2068704"/>
                <a:gd name="connsiteX17" fmla="*/ 3570858 w 4413566"/>
                <a:gd name="connsiteY17" fmla="*/ 369310 h 2068704"/>
                <a:gd name="connsiteX18" fmla="*/ 3559490 w 4413566"/>
                <a:gd name="connsiteY18" fmla="*/ 338141 h 2068704"/>
                <a:gd name="connsiteX19" fmla="*/ 3564668 w 4413566"/>
                <a:gd name="connsiteY19" fmla="*/ 365760 h 2068704"/>
                <a:gd name="connsiteX20" fmla="*/ 3562767 w 4413566"/>
                <a:gd name="connsiteY20" fmla="*/ 370838 h 2068704"/>
                <a:gd name="connsiteX21" fmla="*/ 3571415 w 4413566"/>
                <a:gd name="connsiteY21" fmla="*/ 370838 h 2068704"/>
                <a:gd name="connsiteX22" fmla="*/ 3625970 w 4413566"/>
                <a:gd name="connsiteY22" fmla="*/ 520428 h 2068704"/>
                <a:gd name="connsiteX23" fmla="*/ 4385777 w 4413566"/>
                <a:gd name="connsiteY23" fmla="*/ 2029978 h 2068704"/>
                <a:gd name="connsiteX24" fmla="*/ 4413566 w 4413566"/>
                <a:gd name="connsiteY24" fmla="*/ 2068702 h 2068704"/>
                <a:gd name="connsiteX25" fmla="*/ 4372544 w 4413566"/>
                <a:gd name="connsiteY25" fmla="*/ 2040111 h 2068704"/>
                <a:gd name="connsiteX26" fmla="*/ 2206784 w 4413566"/>
                <a:gd name="connsiteY26" fmla="*/ 1754562 h 2068704"/>
                <a:gd name="connsiteX27" fmla="*/ 41024 w 4413566"/>
                <a:gd name="connsiteY27" fmla="*/ 2040111 h 2068704"/>
                <a:gd name="connsiteX28" fmla="*/ 0 w 4413566"/>
                <a:gd name="connsiteY28" fmla="*/ 2068704 h 2068704"/>
                <a:gd name="connsiteX0" fmla="*/ 902318 w 4413566"/>
                <a:gd name="connsiteY0" fmla="*/ 205861 h 2068704"/>
                <a:gd name="connsiteX1" fmla="*/ 920718 w 4413566"/>
                <a:gd name="connsiteY1" fmla="*/ 155407 h 2068704"/>
                <a:gd name="connsiteX2" fmla="*/ 902318 w 4413566"/>
                <a:gd name="connsiteY2" fmla="*/ 205861 h 2068704"/>
                <a:gd name="connsiteX3" fmla="*/ 0 w 4413566"/>
                <a:gd name="connsiteY3" fmla="*/ 2068704 h 2068704"/>
                <a:gd name="connsiteX4" fmla="*/ 27790 w 4413566"/>
                <a:gd name="connsiteY4" fmla="*/ 2029978 h 2068704"/>
                <a:gd name="connsiteX5" fmla="*/ 787596 w 4413566"/>
                <a:gd name="connsiteY5" fmla="*/ 520428 h 2068704"/>
                <a:gd name="connsiteX6" fmla="*/ 842151 w 4413566"/>
                <a:gd name="connsiteY6" fmla="*/ 370838 h 2068704"/>
                <a:gd name="connsiteX7" fmla="*/ 850800 w 4413566"/>
                <a:gd name="connsiteY7" fmla="*/ 370838 h 2068704"/>
                <a:gd name="connsiteX8" fmla="*/ 848900 w 4413566"/>
                <a:gd name="connsiteY8" fmla="*/ 365760 h 2068704"/>
                <a:gd name="connsiteX9" fmla="*/ 854080 w 4413566"/>
                <a:gd name="connsiteY9" fmla="*/ 338130 h 2068704"/>
                <a:gd name="connsiteX10" fmla="*/ 843595 w 4413566"/>
                <a:gd name="connsiteY10" fmla="*/ 366879 h 2068704"/>
                <a:gd name="connsiteX11" fmla="*/ 860769 w 4413566"/>
                <a:gd name="connsiteY11" fmla="*/ 319787 h 2068704"/>
                <a:gd name="connsiteX12" fmla="*/ 876487 w 4413566"/>
                <a:gd name="connsiteY12" fmla="*/ 292047 h 2068704"/>
                <a:gd name="connsiteX13" fmla="*/ 2206784 w 4413566"/>
                <a:gd name="connsiteY13" fmla="*/ 0 h 2068704"/>
                <a:gd name="connsiteX14" fmla="*/ 3537081 w 4413566"/>
                <a:gd name="connsiteY14" fmla="*/ 292047 h 2068704"/>
                <a:gd name="connsiteX15" fmla="*/ 3552794 w 4413566"/>
                <a:gd name="connsiteY15" fmla="*/ 319780 h 2068704"/>
                <a:gd name="connsiteX16" fmla="*/ 3570858 w 4413566"/>
                <a:gd name="connsiteY16" fmla="*/ 369310 h 2068704"/>
                <a:gd name="connsiteX17" fmla="*/ 3559490 w 4413566"/>
                <a:gd name="connsiteY17" fmla="*/ 338141 h 2068704"/>
                <a:gd name="connsiteX18" fmla="*/ 3564668 w 4413566"/>
                <a:gd name="connsiteY18" fmla="*/ 365760 h 2068704"/>
                <a:gd name="connsiteX19" fmla="*/ 3562767 w 4413566"/>
                <a:gd name="connsiteY19" fmla="*/ 370838 h 2068704"/>
                <a:gd name="connsiteX20" fmla="*/ 3571415 w 4413566"/>
                <a:gd name="connsiteY20" fmla="*/ 370838 h 2068704"/>
                <a:gd name="connsiteX21" fmla="*/ 3625970 w 4413566"/>
                <a:gd name="connsiteY21" fmla="*/ 520428 h 2068704"/>
                <a:gd name="connsiteX22" fmla="*/ 4385777 w 4413566"/>
                <a:gd name="connsiteY22" fmla="*/ 2029978 h 2068704"/>
                <a:gd name="connsiteX23" fmla="*/ 4413566 w 4413566"/>
                <a:gd name="connsiteY23" fmla="*/ 2068702 h 2068704"/>
                <a:gd name="connsiteX24" fmla="*/ 4372544 w 4413566"/>
                <a:gd name="connsiteY24" fmla="*/ 2040111 h 2068704"/>
                <a:gd name="connsiteX25" fmla="*/ 2206784 w 4413566"/>
                <a:gd name="connsiteY25" fmla="*/ 1754562 h 2068704"/>
                <a:gd name="connsiteX26" fmla="*/ 41024 w 4413566"/>
                <a:gd name="connsiteY26" fmla="*/ 2040111 h 2068704"/>
                <a:gd name="connsiteX27" fmla="*/ 0 w 4413566"/>
                <a:gd name="connsiteY27" fmla="*/ 2068704 h 2068704"/>
                <a:gd name="connsiteX0" fmla="*/ 902318 w 4413566"/>
                <a:gd name="connsiteY0" fmla="*/ 205861 h 2068704"/>
                <a:gd name="connsiteX1" fmla="*/ 920718 w 4413566"/>
                <a:gd name="connsiteY1" fmla="*/ 155407 h 2068704"/>
                <a:gd name="connsiteX2" fmla="*/ 902318 w 4413566"/>
                <a:gd name="connsiteY2" fmla="*/ 205861 h 2068704"/>
                <a:gd name="connsiteX3" fmla="*/ 0 w 4413566"/>
                <a:gd name="connsiteY3" fmla="*/ 2068704 h 2068704"/>
                <a:gd name="connsiteX4" fmla="*/ 27790 w 4413566"/>
                <a:gd name="connsiteY4" fmla="*/ 2029978 h 2068704"/>
                <a:gd name="connsiteX5" fmla="*/ 787596 w 4413566"/>
                <a:gd name="connsiteY5" fmla="*/ 520428 h 2068704"/>
                <a:gd name="connsiteX6" fmla="*/ 842151 w 4413566"/>
                <a:gd name="connsiteY6" fmla="*/ 370838 h 2068704"/>
                <a:gd name="connsiteX7" fmla="*/ 850800 w 4413566"/>
                <a:gd name="connsiteY7" fmla="*/ 370838 h 2068704"/>
                <a:gd name="connsiteX8" fmla="*/ 848900 w 4413566"/>
                <a:gd name="connsiteY8" fmla="*/ 365760 h 2068704"/>
                <a:gd name="connsiteX9" fmla="*/ 854080 w 4413566"/>
                <a:gd name="connsiteY9" fmla="*/ 338130 h 2068704"/>
                <a:gd name="connsiteX10" fmla="*/ 860769 w 4413566"/>
                <a:gd name="connsiteY10" fmla="*/ 319787 h 2068704"/>
                <a:gd name="connsiteX11" fmla="*/ 876487 w 4413566"/>
                <a:gd name="connsiteY11" fmla="*/ 292047 h 2068704"/>
                <a:gd name="connsiteX12" fmla="*/ 2206784 w 4413566"/>
                <a:gd name="connsiteY12" fmla="*/ 0 h 2068704"/>
                <a:gd name="connsiteX13" fmla="*/ 3537081 w 4413566"/>
                <a:gd name="connsiteY13" fmla="*/ 292047 h 2068704"/>
                <a:gd name="connsiteX14" fmla="*/ 3552794 w 4413566"/>
                <a:gd name="connsiteY14" fmla="*/ 319780 h 2068704"/>
                <a:gd name="connsiteX15" fmla="*/ 3570858 w 4413566"/>
                <a:gd name="connsiteY15" fmla="*/ 369310 h 2068704"/>
                <a:gd name="connsiteX16" fmla="*/ 3559490 w 4413566"/>
                <a:gd name="connsiteY16" fmla="*/ 338141 h 2068704"/>
                <a:gd name="connsiteX17" fmla="*/ 3564668 w 4413566"/>
                <a:gd name="connsiteY17" fmla="*/ 365760 h 2068704"/>
                <a:gd name="connsiteX18" fmla="*/ 3562767 w 4413566"/>
                <a:gd name="connsiteY18" fmla="*/ 370838 h 2068704"/>
                <a:gd name="connsiteX19" fmla="*/ 3571415 w 4413566"/>
                <a:gd name="connsiteY19" fmla="*/ 370838 h 2068704"/>
                <a:gd name="connsiteX20" fmla="*/ 3625970 w 4413566"/>
                <a:gd name="connsiteY20" fmla="*/ 520428 h 2068704"/>
                <a:gd name="connsiteX21" fmla="*/ 4385777 w 4413566"/>
                <a:gd name="connsiteY21" fmla="*/ 2029978 h 2068704"/>
                <a:gd name="connsiteX22" fmla="*/ 4413566 w 4413566"/>
                <a:gd name="connsiteY22" fmla="*/ 2068702 h 2068704"/>
                <a:gd name="connsiteX23" fmla="*/ 4372544 w 4413566"/>
                <a:gd name="connsiteY23" fmla="*/ 2040111 h 2068704"/>
                <a:gd name="connsiteX24" fmla="*/ 2206784 w 4413566"/>
                <a:gd name="connsiteY24" fmla="*/ 1754562 h 2068704"/>
                <a:gd name="connsiteX25" fmla="*/ 41024 w 4413566"/>
                <a:gd name="connsiteY25" fmla="*/ 2040111 h 2068704"/>
                <a:gd name="connsiteX26" fmla="*/ 0 w 4413566"/>
                <a:gd name="connsiteY26" fmla="*/ 2068704 h 2068704"/>
                <a:gd name="connsiteX0" fmla="*/ 0 w 4413566"/>
                <a:gd name="connsiteY0" fmla="*/ 2068704 h 2068704"/>
                <a:gd name="connsiteX1" fmla="*/ 27790 w 4413566"/>
                <a:gd name="connsiteY1" fmla="*/ 2029978 h 2068704"/>
                <a:gd name="connsiteX2" fmla="*/ 787596 w 4413566"/>
                <a:gd name="connsiteY2" fmla="*/ 520428 h 2068704"/>
                <a:gd name="connsiteX3" fmla="*/ 842151 w 4413566"/>
                <a:gd name="connsiteY3" fmla="*/ 370838 h 2068704"/>
                <a:gd name="connsiteX4" fmla="*/ 850800 w 4413566"/>
                <a:gd name="connsiteY4" fmla="*/ 370838 h 2068704"/>
                <a:gd name="connsiteX5" fmla="*/ 848900 w 4413566"/>
                <a:gd name="connsiteY5" fmla="*/ 365760 h 2068704"/>
                <a:gd name="connsiteX6" fmla="*/ 854080 w 4413566"/>
                <a:gd name="connsiteY6" fmla="*/ 338130 h 2068704"/>
                <a:gd name="connsiteX7" fmla="*/ 860769 w 4413566"/>
                <a:gd name="connsiteY7" fmla="*/ 319787 h 2068704"/>
                <a:gd name="connsiteX8" fmla="*/ 876487 w 4413566"/>
                <a:gd name="connsiteY8" fmla="*/ 292047 h 2068704"/>
                <a:gd name="connsiteX9" fmla="*/ 2206784 w 4413566"/>
                <a:gd name="connsiteY9" fmla="*/ 0 h 2068704"/>
                <a:gd name="connsiteX10" fmla="*/ 3537081 w 4413566"/>
                <a:gd name="connsiteY10" fmla="*/ 292047 h 2068704"/>
                <a:gd name="connsiteX11" fmla="*/ 3552794 w 4413566"/>
                <a:gd name="connsiteY11" fmla="*/ 319780 h 2068704"/>
                <a:gd name="connsiteX12" fmla="*/ 3570858 w 4413566"/>
                <a:gd name="connsiteY12" fmla="*/ 369310 h 2068704"/>
                <a:gd name="connsiteX13" fmla="*/ 3559490 w 4413566"/>
                <a:gd name="connsiteY13" fmla="*/ 338141 h 2068704"/>
                <a:gd name="connsiteX14" fmla="*/ 3564668 w 4413566"/>
                <a:gd name="connsiteY14" fmla="*/ 365760 h 2068704"/>
                <a:gd name="connsiteX15" fmla="*/ 3562767 w 4413566"/>
                <a:gd name="connsiteY15" fmla="*/ 370838 h 2068704"/>
                <a:gd name="connsiteX16" fmla="*/ 3571415 w 4413566"/>
                <a:gd name="connsiteY16" fmla="*/ 370838 h 2068704"/>
                <a:gd name="connsiteX17" fmla="*/ 3625970 w 4413566"/>
                <a:gd name="connsiteY17" fmla="*/ 520428 h 2068704"/>
                <a:gd name="connsiteX18" fmla="*/ 4385777 w 4413566"/>
                <a:gd name="connsiteY18" fmla="*/ 2029978 h 2068704"/>
                <a:gd name="connsiteX19" fmla="*/ 4413566 w 4413566"/>
                <a:gd name="connsiteY19" fmla="*/ 2068702 h 2068704"/>
                <a:gd name="connsiteX20" fmla="*/ 4372544 w 4413566"/>
                <a:gd name="connsiteY20" fmla="*/ 2040111 h 2068704"/>
                <a:gd name="connsiteX21" fmla="*/ 2206784 w 4413566"/>
                <a:gd name="connsiteY21" fmla="*/ 1754562 h 2068704"/>
                <a:gd name="connsiteX22" fmla="*/ 41024 w 4413566"/>
                <a:gd name="connsiteY22" fmla="*/ 2040111 h 2068704"/>
                <a:gd name="connsiteX23" fmla="*/ 0 w 4413566"/>
                <a:gd name="connsiteY23" fmla="*/ 2068704 h 2068704"/>
                <a:gd name="connsiteX0" fmla="*/ 0 w 4413566"/>
                <a:gd name="connsiteY0" fmla="*/ 2068704 h 2068704"/>
                <a:gd name="connsiteX1" fmla="*/ 27790 w 4413566"/>
                <a:gd name="connsiteY1" fmla="*/ 2029978 h 2068704"/>
                <a:gd name="connsiteX2" fmla="*/ 787596 w 4413566"/>
                <a:gd name="connsiteY2" fmla="*/ 520428 h 2068704"/>
                <a:gd name="connsiteX3" fmla="*/ 842151 w 4413566"/>
                <a:gd name="connsiteY3" fmla="*/ 370838 h 2068704"/>
                <a:gd name="connsiteX4" fmla="*/ 850800 w 4413566"/>
                <a:gd name="connsiteY4" fmla="*/ 370838 h 2068704"/>
                <a:gd name="connsiteX5" fmla="*/ 854080 w 4413566"/>
                <a:gd name="connsiteY5" fmla="*/ 338130 h 2068704"/>
                <a:gd name="connsiteX6" fmla="*/ 860769 w 4413566"/>
                <a:gd name="connsiteY6" fmla="*/ 319787 h 2068704"/>
                <a:gd name="connsiteX7" fmla="*/ 876487 w 4413566"/>
                <a:gd name="connsiteY7" fmla="*/ 292047 h 2068704"/>
                <a:gd name="connsiteX8" fmla="*/ 2206784 w 4413566"/>
                <a:gd name="connsiteY8" fmla="*/ 0 h 2068704"/>
                <a:gd name="connsiteX9" fmla="*/ 3537081 w 4413566"/>
                <a:gd name="connsiteY9" fmla="*/ 292047 h 2068704"/>
                <a:gd name="connsiteX10" fmla="*/ 3552794 w 4413566"/>
                <a:gd name="connsiteY10" fmla="*/ 319780 h 2068704"/>
                <a:gd name="connsiteX11" fmla="*/ 3570858 w 4413566"/>
                <a:gd name="connsiteY11" fmla="*/ 369310 h 2068704"/>
                <a:gd name="connsiteX12" fmla="*/ 3559490 w 4413566"/>
                <a:gd name="connsiteY12" fmla="*/ 338141 h 2068704"/>
                <a:gd name="connsiteX13" fmla="*/ 3564668 w 4413566"/>
                <a:gd name="connsiteY13" fmla="*/ 365760 h 2068704"/>
                <a:gd name="connsiteX14" fmla="*/ 3562767 w 4413566"/>
                <a:gd name="connsiteY14" fmla="*/ 370838 h 2068704"/>
                <a:gd name="connsiteX15" fmla="*/ 3571415 w 4413566"/>
                <a:gd name="connsiteY15" fmla="*/ 370838 h 2068704"/>
                <a:gd name="connsiteX16" fmla="*/ 3625970 w 4413566"/>
                <a:gd name="connsiteY16" fmla="*/ 520428 h 2068704"/>
                <a:gd name="connsiteX17" fmla="*/ 4385777 w 4413566"/>
                <a:gd name="connsiteY17" fmla="*/ 2029978 h 2068704"/>
                <a:gd name="connsiteX18" fmla="*/ 4413566 w 4413566"/>
                <a:gd name="connsiteY18" fmla="*/ 2068702 h 2068704"/>
                <a:gd name="connsiteX19" fmla="*/ 4372544 w 4413566"/>
                <a:gd name="connsiteY19" fmla="*/ 2040111 h 2068704"/>
                <a:gd name="connsiteX20" fmla="*/ 2206784 w 4413566"/>
                <a:gd name="connsiteY20" fmla="*/ 1754562 h 2068704"/>
                <a:gd name="connsiteX21" fmla="*/ 41024 w 4413566"/>
                <a:gd name="connsiteY21" fmla="*/ 2040111 h 2068704"/>
                <a:gd name="connsiteX22" fmla="*/ 0 w 4413566"/>
                <a:gd name="connsiteY22" fmla="*/ 2068704 h 2068704"/>
                <a:gd name="connsiteX0" fmla="*/ 0 w 4413566"/>
                <a:gd name="connsiteY0" fmla="*/ 2068704 h 2068704"/>
                <a:gd name="connsiteX1" fmla="*/ 27790 w 4413566"/>
                <a:gd name="connsiteY1" fmla="*/ 2029978 h 2068704"/>
                <a:gd name="connsiteX2" fmla="*/ 787596 w 4413566"/>
                <a:gd name="connsiteY2" fmla="*/ 520428 h 2068704"/>
                <a:gd name="connsiteX3" fmla="*/ 842151 w 4413566"/>
                <a:gd name="connsiteY3" fmla="*/ 370838 h 2068704"/>
                <a:gd name="connsiteX4" fmla="*/ 854080 w 4413566"/>
                <a:gd name="connsiteY4" fmla="*/ 338130 h 2068704"/>
                <a:gd name="connsiteX5" fmla="*/ 860769 w 4413566"/>
                <a:gd name="connsiteY5" fmla="*/ 319787 h 2068704"/>
                <a:gd name="connsiteX6" fmla="*/ 876487 w 4413566"/>
                <a:gd name="connsiteY6" fmla="*/ 292047 h 2068704"/>
                <a:gd name="connsiteX7" fmla="*/ 2206784 w 4413566"/>
                <a:gd name="connsiteY7" fmla="*/ 0 h 2068704"/>
                <a:gd name="connsiteX8" fmla="*/ 3537081 w 4413566"/>
                <a:gd name="connsiteY8" fmla="*/ 292047 h 2068704"/>
                <a:gd name="connsiteX9" fmla="*/ 3552794 w 4413566"/>
                <a:gd name="connsiteY9" fmla="*/ 319780 h 2068704"/>
                <a:gd name="connsiteX10" fmla="*/ 3570858 w 4413566"/>
                <a:gd name="connsiteY10" fmla="*/ 369310 h 2068704"/>
                <a:gd name="connsiteX11" fmla="*/ 3559490 w 4413566"/>
                <a:gd name="connsiteY11" fmla="*/ 338141 h 2068704"/>
                <a:gd name="connsiteX12" fmla="*/ 3564668 w 4413566"/>
                <a:gd name="connsiteY12" fmla="*/ 365760 h 2068704"/>
                <a:gd name="connsiteX13" fmla="*/ 3562767 w 4413566"/>
                <a:gd name="connsiteY13" fmla="*/ 370838 h 2068704"/>
                <a:gd name="connsiteX14" fmla="*/ 3571415 w 4413566"/>
                <a:gd name="connsiteY14" fmla="*/ 370838 h 2068704"/>
                <a:gd name="connsiteX15" fmla="*/ 3625970 w 4413566"/>
                <a:gd name="connsiteY15" fmla="*/ 520428 h 2068704"/>
                <a:gd name="connsiteX16" fmla="*/ 4385777 w 4413566"/>
                <a:gd name="connsiteY16" fmla="*/ 2029978 h 2068704"/>
                <a:gd name="connsiteX17" fmla="*/ 4413566 w 4413566"/>
                <a:gd name="connsiteY17" fmla="*/ 2068702 h 2068704"/>
                <a:gd name="connsiteX18" fmla="*/ 4372544 w 4413566"/>
                <a:gd name="connsiteY18" fmla="*/ 2040111 h 2068704"/>
                <a:gd name="connsiteX19" fmla="*/ 2206784 w 4413566"/>
                <a:gd name="connsiteY19" fmla="*/ 1754562 h 2068704"/>
                <a:gd name="connsiteX20" fmla="*/ 41024 w 4413566"/>
                <a:gd name="connsiteY20" fmla="*/ 2040111 h 2068704"/>
                <a:gd name="connsiteX21" fmla="*/ 0 w 4413566"/>
                <a:gd name="connsiteY21" fmla="*/ 2068704 h 2068704"/>
                <a:gd name="connsiteX0" fmla="*/ 0 w 4413566"/>
                <a:gd name="connsiteY0" fmla="*/ 2068704 h 2068704"/>
                <a:gd name="connsiteX1" fmla="*/ 27790 w 4413566"/>
                <a:gd name="connsiteY1" fmla="*/ 2029978 h 2068704"/>
                <a:gd name="connsiteX2" fmla="*/ 787596 w 4413566"/>
                <a:gd name="connsiteY2" fmla="*/ 520428 h 2068704"/>
                <a:gd name="connsiteX3" fmla="*/ 842151 w 4413566"/>
                <a:gd name="connsiteY3" fmla="*/ 370838 h 2068704"/>
                <a:gd name="connsiteX4" fmla="*/ 854080 w 4413566"/>
                <a:gd name="connsiteY4" fmla="*/ 338130 h 2068704"/>
                <a:gd name="connsiteX5" fmla="*/ 860769 w 4413566"/>
                <a:gd name="connsiteY5" fmla="*/ 319787 h 2068704"/>
                <a:gd name="connsiteX6" fmla="*/ 876487 w 4413566"/>
                <a:gd name="connsiteY6" fmla="*/ 292047 h 2068704"/>
                <a:gd name="connsiteX7" fmla="*/ 2206784 w 4413566"/>
                <a:gd name="connsiteY7" fmla="*/ 0 h 2068704"/>
                <a:gd name="connsiteX8" fmla="*/ 3537081 w 4413566"/>
                <a:gd name="connsiteY8" fmla="*/ 292047 h 2068704"/>
                <a:gd name="connsiteX9" fmla="*/ 3552794 w 4413566"/>
                <a:gd name="connsiteY9" fmla="*/ 319780 h 2068704"/>
                <a:gd name="connsiteX10" fmla="*/ 3570858 w 4413566"/>
                <a:gd name="connsiteY10" fmla="*/ 369310 h 2068704"/>
                <a:gd name="connsiteX11" fmla="*/ 3559490 w 4413566"/>
                <a:gd name="connsiteY11" fmla="*/ 338141 h 2068704"/>
                <a:gd name="connsiteX12" fmla="*/ 3564668 w 4413566"/>
                <a:gd name="connsiteY12" fmla="*/ 365760 h 2068704"/>
                <a:gd name="connsiteX13" fmla="*/ 3562767 w 4413566"/>
                <a:gd name="connsiteY13" fmla="*/ 370838 h 2068704"/>
                <a:gd name="connsiteX14" fmla="*/ 3625970 w 4413566"/>
                <a:gd name="connsiteY14" fmla="*/ 520428 h 2068704"/>
                <a:gd name="connsiteX15" fmla="*/ 4385777 w 4413566"/>
                <a:gd name="connsiteY15" fmla="*/ 2029978 h 2068704"/>
                <a:gd name="connsiteX16" fmla="*/ 4413566 w 4413566"/>
                <a:gd name="connsiteY16" fmla="*/ 2068702 h 2068704"/>
                <a:gd name="connsiteX17" fmla="*/ 4372544 w 4413566"/>
                <a:gd name="connsiteY17" fmla="*/ 2040111 h 2068704"/>
                <a:gd name="connsiteX18" fmla="*/ 2206784 w 4413566"/>
                <a:gd name="connsiteY18" fmla="*/ 1754562 h 2068704"/>
                <a:gd name="connsiteX19" fmla="*/ 41024 w 4413566"/>
                <a:gd name="connsiteY19" fmla="*/ 2040111 h 2068704"/>
                <a:gd name="connsiteX20" fmla="*/ 0 w 4413566"/>
                <a:gd name="connsiteY20" fmla="*/ 2068704 h 2068704"/>
                <a:gd name="connsiteX0" fmla="*/ 0 w 4413566"/>
                <a:gd name="connsiteY0" fmla="*/ 2068704 h 2068704"/>
                <a:gd name="connsiteX1" fmla="*/ 27790 w 4413566"/>
                <a:gd name="connsiteY1" fmla="*/ 2029978 h 2068704"/>
                <a:gd name="connsiteX2" fmla="*/ 787596 w 4413566"/>
                <a:gd name="connsiteY2" fmla="*/ 520428 h 2068704"/>
                <a:gd name="connsiteX3" fmla="*/ 842151 w 4413566"/>
                <a:gd name="connsiteY3" fmla="*/ 370838 h 2068704"/>
                <a:gd name="connsiteX4" fmla="*/ 854080 w 4413566"/>
                <a:gd name="connsiteY4" fmla="*/ 338130 h 2068704"/>
                <a:gd name="connsiteX5" fmla="*/ 860769 w 4413566"/>
                <a:gd name="connsiteY5" fmla="*/ 319787 h 2068704"/>
                <a:gd name="connsiteX6" fmla="*/ 876487 w 4413566"/>
                <a:gd name="connsiteY6" fmla="*/ 292047 h 2068704"/>
                <a:gd name="connsiteX7" fmla="*/ 2206784 w 4413566"/>
                <a:gd name="connsiteY7" fmla="*/ 0 h 2068704"/>
                <a:gd name="connsiteX8" fmla="*/ 3537081 w 4413566"/>
                <a:gd name="connsiteY8" fmla="*/ 292047 h 2068704"/>
                <a:gd name="connsiteX9" fmla="*/ 3552794 w 4413566"/>
                <a:gd name="connsiteY9" fmla="*/ 319780 h 2068704"/>
                <a:gd name="connsiteX10" fmla="*/ 3570858 w 4413566"/>
                <a:gd name="connsiteY10" fmla="*/ 369310 h 2068704"/>
                <a:gd name="connsiteX11" fmla="*/ 3559490 w 4413566"/>
                <a:gd name="connsiteY11" fmla="*/ 338141 h 2068704"/>
                <a:gd name="connsiteX12" fmla="*/ 3564668 w 4413566"/>
                <a:gd name="connsiteY12" fmla="*/ 365760 h 2068704"/>
                <a:gd name="connsiteX13" fmla="*/ 3625970 w 4413566"/>
                <a:gd name="connsiteY13" fmla="*/ 520428 h 2068704"/>
                <a:gd name="connsiteX14" fmla="*/ 4385777 w 4413566"/>
                <a:gd name="connsiteY14" fmla="*/ 2029978 h 2068704"/>
                <a:gd name="connsiteX15" fmla="*/ 4413566 w 4413566"/>
                <a:gd name="connsiteY15" fmla="*/ 2068702 h 2068704"/>
                <a:gd name="connsiteX16" fmla="*/ 4372544 w 4413566"/>
                <a:gd name="connsiteY16" fmla="*/ 2040111 h 2068704"/>
                <a:gd name="connsiteX17" fmla="*/ 2206784 w 4413566"/>
                <a:gd name="connsiteY17" fmla="*/ 1754562 h 2068704"/>
                <a:gd name="connsiteX18" fmla="*/ 41024 w 4413566"/>
                <a:gd name="connsiteY18" fmla="*/ 2040111 h 2068704"/>
                <a:gd name="connsiteX19" fmla="*/ 0 w 4413566"/>
                <a:gd name="connsiteY19" fmla="*/ 2068704 h 2068704"/>
                <a:gd name="connsiteX0" fmla="*/ 0 w 4413566"/>
                <a:gd name="connsiteY0" fmla="*/ 2068704 h 2068704"/>
                <a:gd name="connsiteX1" fmla="*/ 27790 w 4413566"/>
                <a:gd name="connsiteY1" fmla="*/ 2029978 h 2068704"/>
                <a:gd name="connsiteX2" fmla="*/ 787596 w 4413566"/>
                <a:gd name="connsiteY2" fmla="*/ 520428 h 2068704"/>
                <a:gd name="connsiteX3" fmla="*/ 842151 w 4413566"/>
                <a:gd name="connsiteY3" fmla="*/ 370838 h 2068704"/>
                <a:gd name="connsiteX4" fmla="*/ 854080 w 4413566"/>
                <a:gd name="connsiteY4" fmla="*/ 338130 h 2068704"/>
                <a:gd name="connsiteX5" fmla="*/ 860769 w 4413566"/>
                <a:gd name="connsiteY5" fmla="*/ 319787 h 2068704"/>
                <a:gd name="connsiteX6" fmla="*/ 876487 w 4413566"/>
                <a:gd name="connsiteY6" fmla="*/ 292047 h 2068704"/>
                <a:gd name="connsiteX7" fmla="*/ 2206784 w 4413566"/>
                <a:gd name="connsiteY7" fmla="*/ 0 h 2068704"/>
                <a:gd name="connsiteX8" fmla="*/ 3537081 w 4413566"/>
                <a:gd name="connsiteY8" fmla="*/ 292047 h 2068704"/>
                <a:gd name="connsiteX9" fmla="*/ 3552794 w 4413566"/>
                <a:gd name="connsiteY9" fmla="*/ 319780 h 2068704"/>
                <a:gd name="connsiteX10" fmla="*/ 3570858 w 4413566"/>
                <a:gd name="connsiteY10" fmla="*/ 369310 h 2068704"/>
                <a:gd name="connsiteX11" fmla="*/ 3559490 w 4413566"/>
                <a:gd name="connsiteY11" fmla="*/ 338141 h 2068704"/>
                <a:gd name="connsiteX12" fmla="*/ 3625970 w 4413566"/>
                <a:gd name="connsiteY12" fmla="*/ 520428 h 2068704"/>
                <a:gd name="connsiteX13" fmla="*/ 4385777 w 4413566"/>
                <a:gd name="connsiteY13" fmla="*/ 2029978 h 2068704"/>
                <a:gd name="connsiteX14" fmla="*/ 4413566 w 4413566"/>
                <a:gd name="connsiteY14" fmla="*/ 2068702 h 2068704"/>
                <a:gd name="connsiteX15" fmla="*/ 4372544 w 4413566"/>
                <a:gd name="connsiteY15" fmla="*/ 2040111 h 2068704"/>
                <a:gd name="connsiteX16" fmla="*/ 2206784 w 4413566"/>
                <a:gd name="connsiteY16" fmla="*/ 1754562 h 2068704"/>
                <a:gd name="connsiteX17" fmla="*/ 41024 w 4413566"/>
                <a:gd name="connsiteY17" fmla="*/ 2040111 h 2068704"/>
                <a:gd name="connsiteX18" fmla="*/ 0 w 4413566"/>
                <a:gd name="connsiteY18" fmla="*/ 2068704 h 2068704"/>
                <a:gd name="connsiteX0" fmla="*/ 0 w 4413566"/>
                <a:gd name="connsiteY0" fmla="*/ 2068704 h 2068704"/>
                <a:gd name="connsiteX1" fmla="*/ 27790 w 4413566"/>
                <a:gd name="connsiteY1" fmla="*/ 2029978 h 2068704"/>
                <a:gd name="connsiteX2" fmla="*/ 787596 w 4413566"/>
                <a:gd name="connsiteY2" fmla="*/ 520428 h 2068704"/>
                <a:gd name="connsiteX3" fmla="*/ 842151 w 4413566"/>
                <a:gd name="connsiteY3" fmla="*/ 370838 h 2068704"/>
                <a:gd name="connsiteX4" fmla="*/ 854080 w 4413566"/>
                <a:gd name="connsiteY4" fmla="*/ 338130 h 2068704"/>
                <a:gd name="connsiteX5" fmla="*/ 860769 w 4413566"/>
                <a:gd name="connsiteY5" fmla="*/ 319787 h 2068704"/>
                <a:gd name="connsiteX6" fmla="*/ 876487 w 4413566"/>
                <a:gd name="connsiteY6" fmla="*/ 292047 h 2068704"/>
                <a:gd name="connsiteX7" fmla="*/ 2206784 w 4413566"/>
                <a:gd name="connsiteY7" fmla="*/ 0 h 2068704"/>
                <a:gd name="connsiteX8" fmla="*/ 3537081 w 4413566"/>
                <a:gd name="connsiteY8" fmla="*/ 292047 h 2068704"/>
                <a:gd name="connsiteX9" fmla="*/ 3552794 w 4413566"/>
                <a:gd name="connsiteY9" fmla="*/ 319780 h 2068704"/>
                <a:gd name="connsiteX10" fmla="*/ 3559490 w 4413566"/>
                <a:gd name="connsiteY10" fmla="*/ 338141 h 2068704"/>
                <a:gd name="connsiteX11" fmla="*/ 3625970 w 4413566"/>
                <a:gd name="connsiteY11" fmla="*/ 520428 h 2068704"/>
                <a:gd name="connsiteX12" fmla="*/ 4385777 w 4413566"/>
                <a:gd name="connsiteY12" fmla="*/ 2029978 h 2068704"/>
                <a:gd name="connsiteX13" fmla="*/ 4413566 w 4413566"/>
                <a:gd name="connsiteY13" fmla="*/ 2068702 h 2068704"/>
                <a:gd name="connsiteX14" fmla="*/ 4372544 w 4413566"/>
                <a:gd name="connsiteY14" fmla="*/ 2040111 h 2068704"/>
                <a:gd name="connsiteX15" fmla="*/ 2206784 w 4413566"/>
                <a:gd name="connsiteY15" fmla="*/ 1754562 h 2068704"/>
                <a:gd name="connsiteX16" fmla="*/ 41024 w 4413566"/>
                <a:gd name="connsiteY16" fmla="*/ 2040111 h 2068704"/>
                <a:gd name="connsiteX17" fmla="*/ 0 w 4413566"/>
                <a:gd name="connsiteY17" fmla="*/ 2068704 h 2068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13566" h="2068704">
                  <a:moveTo>
                    <a:pt x="0" y="2068704"/>
                  </a:moveTo>
                  <a:lnTo>
                    <a:pt x="27790" y="2029978"/>
                  </a:lnTo>
                  <a:cubicBezTo>
                    <a:pt x="297246" y="1629288"/>
                    <a:pt x="558831" y="1113738"/>
                    <a:pt x="787596" y="520428"/>
                  </a:cubicBezTo>
                  <a:lnTo>
                    <a:pt x="842151" y="370838"/>
                  </a:lnTo>
                  <a:lnTo>
                    <a:pt x="854080" y="338130"/>
                  </a:lnTo>
                  <a:lnTo>
                    <a:pt x="860769" y="319787"/>
                  </a:lnTo>
                  <a:lnTo>
                    <a:pt x="876487" y="292047"/>
                  </a:lnTo>
                  <a:cubicBezTo>
                    <a:pt x="1003105" y="125376"/>
                    <a:pt x="1550587" y="0"/>
                    <a:pt x="2206784" y="0"/>
                  </a:cubicBezTo>
                  <a:cubicBezTo>
                    <a:pt x="2862981" y="0"/>
                    <a:pt x="3410463" y="125376"/>
                    <a:pt x="3537081" y="292047"/>
                  </a:cubicBezTo>
                  <a:lnTo>
                    <a:pt x="3552794" y="319780"/>
                  </a:lnTo>
                  <a:lnTo>
                    <a:pt x="3559490" y="338141"/>
                  </a:lnTo>
                  <a:lnTo>
                    <a:pt x="3625970" y="520428"/>
                  </a:lnTo>
                  <a:cubicBezTo>
                    <a:pt x="3854736" y="1113738"/>
                    <a:pt x="4116321" y="1629288"/>
                    <a:pt x="4385777" y="2029978"/>
                  </a:cubicBezTo>
                  <a:lnTo>
                    <a:pt x="4413566" y="2068702"/>
                  </a:lnTo>
                  <a:lnTo>
                    <a:pt x="4372544" y="2040111"/>
                  </a:lnTo>
                  <a:cubicBezTo>
                    <a:pt x="4085426" y="1874678"/>
                    <a:pt x="3224378" y="1754562"/>
                    <a:pt x="2206784" y="1754562"/>
                  </a:cubicBezTo>
                  <a:cubicBezTo>
                    <a:pt x="1189190" y="1754562"/>
                    <a:pt x="328142" y="1874678"/>
                    <a:pt x="41024" y="2040111"/>
                  </a:cubicBezTo>
                  <a:lnTo>
                    <a:pt x="0" y="2068704"/>
                  </a:lnTo>
                  <a:close/>
                </a:path>
              </a:pathLst>
            </a:custGeom>
            <a:solidFill>
              <a:srgbClr val="CB23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4" name="Freeform 93"/>
            <p:cNvSpPr/>
            <p:nvPr/>
          </p:nvSpPr>
          <p:spPr>
            <a:xfrm rot="10800000">
              <a:off x="4947752" y="1882266"/>
              <a:ext cx="1281597" cy="3950208"/>
            </a:xfrm>
            <a:custGeom>
              <a:avLst/>
              <a:gdLst>
                <a:gd name="connsiteX0" fmla="*/ 0 w 1342943"/>
                <a:gd name="connsiteY0" fmla="*/ 5283193 h 5283193"/>
                <a:gd name="connsiteX1" fmla="*/ 24939 w 1342943"/>
                <a:gd name="connsiteY1" fmla="*/ 5236257 h 5283193"/>
                <a:gd name="connsiteX2" fmla="*/ 886190 w 1342943"/>
                <a:gd name="connsiteY2" fmla="*/ 2701666 h 5283193"/>
                <a:gd name="connsiteX3" fmla="*/ 1203405 w 1342943"/>
                <a:gd name="connsiteY3" fmla="*/ 289738 h 5283193"/>
                <a:gd name="connsiteX4" fmla="*/ 1205061 w 1342943"/>
                <a:gd name="connsiteY4" fmla="*/ 39167 h 5283193"/>
                <a:gd name="connsiteX5" fmla="*/ 1254957 w 1342943"/>
                <a:gd name="connsiteY5" fmla="*/ 21367 h 5283193"/>
                <a:gd name="connsiteX6" fmla="*/ 1342943 w 1342943"/>
                <a:gd name="connsiteY6" fmla="*/ 0 h 5283193"/>
                <a:gd name="connsiteX7" fmla="*/ 1341690 w 1342943"/>
                <a:gd name="connsiteY7" fmla="*/ 289741 h 5283193"/>
                <a:gd name="connsiteX8" fmla="*/ 1134055 w 1342943"/>
                <a:gd name="connsiteY8" fmla="*/ 2701669 h 5283193"/>
                <a:gd name="connsiteX9" fmla="*/ 650486 w 1342943"/>
                <a:gd name="connsiteY9" fmla="*/ 4979190 h 5283193"/>
                <a:gd name="connsiteX10" fmla="*/ 583417 w 1342943"/>
                <a:gd name="connsiteY10" fmla="*/ 5194260 h 5283193"/>
                <a:gd name="connsiteX11" fmla="*/ 475225 w 1342943"/>
                <a:gd name="connsiteY11" fmla="*/ 5206040 h 5283193"/>
                <a:gd name="connsiteX12" fmla="*/ 139610 w 1342943"/>
                <a:gd name="connsiteY12" fmla="*/ 5255665 h 5283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2943" h="5283193">
                  <a:moveTo>
                    <a:pt x="0" y="5283193"/>
                  </a:moveTo>
                  <a:lnTo>
                    <a:pt x="24939" y="5236257"/>
                  </a:lnTo>
                  <a:cubicBezTo>
                    <a:pt x="354655" y="4577982"/>
                    <a:pt x="661995" y="3697275"/>
                    <a:pt x="886190" y="2701666"/>
                  </a:cubicBezTo>
                  <a:cubicBezTo>
                    <a:pt x="1082361" y="1830509"/>
                    <a:pt x="1186437" y="997664"/>
                    <a:pt x="1203405" y="289738"/>
                  </a:cubicBezTo>
                  <a:lnTo>
                    <a:pt x="1205061" y="39167"/>
                  </a:lnTo>
                  <a:lnTo>
                    <a:pt x="1254957" y="21367"/>
                  </a:lnTo>
                  <a:lnTo>
                    <a:pt x="1342943" y="0"/>
                  </a:lnTo>
                  <a:lnTo>
                    <a:pt x="1341690" y="289741"/>
                  </a:lnTo>
                  <a:cubicBezTo>
                    <a:pt x="1330583" y="997667"/>
                    <a:pt x="1262460" y="1830512"/>
                    <a:pt x="1134055" y="2701669"/>
                  </a:cubicBezTo>
                  <a:cubicBezTo>
                    <a:pt x="1005651" y="3572827"/>
                    <a:pt x="835579" y="4356013"/>
                    <a:pt x="650486" y="4979190"/>
                  </a:cubicBezTo>
                  <a:lnTo>
                    <a:pt x="583417" y="5194260"/>
                  </a:lnTo>
                  <a:lnTo>
                    <a:pt x="475225" y="5206040"/>
                  </a:lnTo>
                  <a:cubicBezTo>
                    <a:pt x="354582" y="5220646"/>
                    <a:pt x="242203" y="5237279"/>
                    <a:pt x="139610" y="5255665"/>
                  </a:cubicBezTo>
                  <a:close/>
                </a:path>
              </a:pathLst>
            </a:custGeom>
            <a:solidFill>
              <a:schemeClr val="bg1"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97102465-9FA3-1E33-D6DC-C70F44325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365125"/>
            <a:ext cx="9686925" cy="733425"/>
          </a:xfrm>
        </p:spPr>
        <p:txBody>
          <a:bodyPr anchor="ctr">
            <a:noAutofit/>
          </a:bodyPr>
          <a:lstStyle/>
          <a:p>
            <a:r>
              <a:rPr lang="en-US" sz="2500" b="1" dirty="0"/>
              <a:t>A Look At Fraud, Waste &amp; Abuse Within GEMS</a:t>
            </a:r>
          </a:p>
        </p:txBody>
      </p:sp>
    </p:spTree>
    <p:extLst>
      <p:ext uri="{BB962C8B-B14F-4D97-AF65-F5344CB8AC3E}">
        <p14:creationId xmlns:p14="http://schemas.microsoft.com/office/powerpoint/2010/main" val="417749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6642" y="1627686"/>
            <a:ext cx="1086647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/>
            <a:r>
              <a:rPr lang="en-ZA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At the core of GEMS’s commitment to deliver the best possible healthcare at the most affordable rates to its members is the need to mitigate risk, with specific reference to FWA. </a:t>
            </a:r>
          </a:p>
          <a:p>
            <a:pPr marL="0" lvl="2" algn="just"/>
            <a:endParaRPr lang="en-ZA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lvl="2" algn="just"/>
            <a:r>
              <a:rPr lang="en-ZA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GEMS understands that FWA is driven through an individual or group of individuals’ need to act in a manner that may prejudice the Scheme, its beneficiaries and other providers, if this is not prevented.</a:t>
            </a:r>
          </a:p>
          <a:p>
            <a:pPr marL="0" lvl="2" algn="just"/>
            <a:endParaRPr lang="en-ZA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lvl="2" algn="just"/>
            <a:r>
              <a:rPr lang="en-ZA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 explain why instances of FWA occur, the concept of the fraud triangle, which originated from Donald Cressey’s hypothesis, is referenced.</a:t>
            </a:r>
          </a:p>
          <a:p>
            <a:pPr algn="just"/>
            <a:endParaRPr lang="en-ZA" sz="2000" i="1" dirty="0">
              <a:solidFill>
                <a:schemeClr val="bg1">
                  <a:lumMod val="50000"/>
                </a:schemeClr>
              </a:solidFill>
              <a:latin typeface="+mj-lt"/>
              <a:ea typeface="+mj-ea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3A0F5A6-6A64-D2F0-6F59-90D8F9F5E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42" y="365125"/>
            <a:ext cx="9687128" cy="734101"/>
          </a:xfrm>
        </p:spPr>
        <p:txBody>
          <a:bodyPr anchor="ctr">
            <a:noAutofit/>
          </a:bodyPr>
          <a:lstStyle/>
          <a:p>
            <a:r>
              <a:rPr lang="en-US" sz="2500" b="1" dirty="0"/>
              <a:t>A Look At Fraud, Waste &amp; Abuse Within GEMS</a:t>
            </a:r>
          </a:p>
        </p:txBody>
      </p:sp>
    </p:spTree>
    <p:extLst>
      <p:ext uri="{BB962C8B-B14F-4D97-AF65-F5344CB8AC3E}">
        <p14:creationId xmlns:p14="http://schemas.microsoft.com/office/powerpoint/2010/main" val="2219718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2CA648-F2B6-37BB-2E9A-E5F16ABE5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816" y="1170296"/>
            <a:ext cx="8049567" cy="42126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CCBF95-1D2D-7DFB-B431-FADC3201F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b="1" dirty="0"/>
              <a:t>Case Study – Recruitment Scam</a:t>
            </a:r>
          </a:p>
        </p:txBody>
      </p:sp>
      <p:sp>
        <p:nvSpPr>
          <p:cNvPr id="3" name="AutoShape 2" descr="Recruitment Scams, Recruiting Agency">
            <a:extLst>
              <a:ext uri="{FF2B5EF4-FFF2-40B4-BE49-F238E27FC236}">
                <a16:creationId xmlns:a16="http://schemas.microsoft.com/office/drawing/2014/main" id="{235B1659-5D97-A71F-60B6-6BABFF1ED3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38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FEEB7-6567-E053-2717-C059BEA22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E1DA1-84D9-5CCB-B0C1-799431233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01" y="310041"/>
            <a:ext cx="10414124" cy="734101"/>
          </a:xfrm>
        </p:spPr>
        <p:txBody>
          <a:bodyPr anchor="ctr">
            <a:normAutofit/>
          </a:bodyPr>
          <a:lstStyle/>
          <a:p>
            <a:r>
              <a:rPr lang="en-US" sz="2500" b="1" dirty="0"/>
              <a:t>Industry Contribution Towards Sustainability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5A309D-4F69-71C2-FF03-586A23530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Set the tone right at the top</a:t>
            </a:r>
          </a:p>
          <a:p>
            <a:pPr lvl="1"/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Senior management and the board of Trustees should ensure </a:t>
            </a: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they promote a culture of collaboration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ZA" dirty="0"/>
          </a:p>
          <a:p>
            <a:r>
              <a:rPr lang="en-ZA" b="1" dirty="0"/>
              <a:t>Improvements in data </a:t>
            </a: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warehousing</a:t>
            </a:r>
          </a:p>
          <a:p>
            <a:pPr lvl="1"/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One of the core processes in a medical scheme with regard to data retention, trend analysis and risk management is the ability to have an effective data warehousing platform in place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b="1" dirty="0"/>
          </a:p>
          <a:p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492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30769-ED55-D367-9A7B-B06ED5708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47F8A-AAAF-ED67-2FEF-47E494B0A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50" y="310041"/>
            <a:ext cx="10601411" cy="734101"/>
          </a:xfrm>
        </p:spPr>
        <p:txBody>
          <a:bodyPr anchor="ctr">
            <a:normAutofit fontScale="90000"/>
          </a:bodyPr>
          <a:lstStyle/>
          <a:p>
            <a:r>
              <a:rPr lang="en-US" sz="2800" b="1" dirty="0"/>
              <a:t>Industry Contribution Towards Sustainability </a:t>
            </a:r>
            <a:endParaRPr lang="en-US" b="1" dirty="0">
              <a:solidFill>
                <a:srgbClr val="0B4E8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17BB9F-A93A-061A-68DE-834370556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Carry out </a:t>
            </a:r>
            <a:r>
              <a:rPr lang="en-ZA" b="1" dirty="0"/>
              <a:t>Medical Schemes’ Anti-Fraud Surve</a:t>
            </a:r>
            <a:r>
              <a:rPr lang="en-ZA" dirty="0"/>
              <a:t>y</a:t>
            </a:r>
          </a:p>
          <a:p>
            <a:pPr lvl="1"/>
            <a:r>
              <a:rPr lang="en-US" dirty="0"/>
              <a:t>To measure the response to fraud and to consider </a:t>
            </a:r>
            <a:r>
              <a:rPr lang="en-US" sz="2000" dirty="0"/>
              <a:t>trends</a:t>
            </a:r>
            <a:r>
              <a:rPr lang="en-US" dirty="0"/>
              <a:t> in terms of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prevalence</a:t>
            </a:r>
            <a:r>
              <a:rPr lang="en-US" dirty="0"/>
              <a:t> and frequency</a:t>
            </a:r>
            <a:endParaRPr lang="en-ZA" dirty="0"/>
          </a:p>
          <a:p>
            <a:pPr marL="457200" lvl="1" indent="0">
              <a:buNone/>
            </a:pPr>
            <a:endParaRPr lang="en-ZA" dirty="0"/>
          </a:p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Create a culture of enforcement and accountability</a:t>
            </a:r>
          </a:p>
          <a:p>
            <a:pPr lvl="1"/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Schemes  should consider enhancing their policies and protocols to include elements of enforcement and accountability that are not punitive</a:t>
            </a:r>
          </a:p>
          <a:p>
            <a:pPr lvl="1"/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ZA" dirty="0"/>
          </a:p>
          <a:p>
            <a:pPr marL="0" indent="0">
              <a:buNone/>
            </a:pPr>
            <a:endParaRPr lang="en-ZA" b="1" dirty="0"/>
          </a:p>
          <a:p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042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ands holding each other's wrists and interlinked to form a circle">
            <a:extLst>
              <a:ext uri="{FF2B5EF4-FFF2-40B4-BE49-F238E27FC236}">
                <a16:creationId xmlns:a16="http://schemas.microsoft.com/office/drawing/2014/main" id="{295C098B-D3AC-50B6-CD05-7E96AB21C5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406" b="34494"/>
          <a:stretch>
            <a:fillRect/>
          </a:stretch>
        </p:blipFill>
        <p:spPr>
          <a:xfrm>
            <a:off x="558158" y="1027354"/>
            <a:ext cx="10515600" cy="4288701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A807AB-5362-81BB-A1A1-C6B76A1854DF}"/>
              </a:ext>
            </a:extLst>
          </p:cNvPr>
          <p:cNvSpPr txBox="1"/>
          <p:nvPr/>
        </p:nvSpPr>
        <p:spPr>
          <a:xfrm>
            <a:off x="782302" y="2958199"/>
            <a:ext cx="9687128" cy="734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cap="all" spc="300" dirty="0">
                <a:solidFill>
                  <a:srgbClr val="FF0000"/>
                </a:solidFill>
                <a:latin typeface="Aptos Black" panose="020B0004020202020204" pitchFamily="34" charset="0"/>
                <a:ea typeface="+mj-ea"/>
                <a:cs typeface="+mj-cs"/>
              </a:rPr>
              <a:t>Fraud is too </a:t>
            </a:r>
            <a:r>
              <a:rPr lang="en-US" sz="5400" b="1" cap="all" spc="300" dirty="0" err="1">
                <a:solidFill>
                  <a:srgbClr val="FF0000"/>
                </a:solidFill>
                <a:latin typeface="Aptos Black" panose="020B0004020202020204" pitchFamily="34" charset="0"/>
                <a:ea typeface="+mj-ea"/>
                <a:cs typeface="+mj-cs"/>
              </a:rPr>
              <a:t>organised</a:t>
            </a:r>
            <a:r>
              <a:rPr lang="en-US" sz="5400" b="1" cap="all" spc="300" dirty="0">
                <a:solidFill>
                  <a:srgbClr val="FF0000"/>
                </a:solidFill>
                <a:latin typeface="Aptos Black" panose="020B0004020202020204" pitchFamily="34" charset="0"/>
                <a:ea typeface="+mj-ea"/>
                <a:cs typeface="+mj-cs"/>
              </a:rPr>
              <a:t> to fight alone, it takes collective action to protect our members!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181324-B3F2-5145-5533-243AC746CAC5}"/>
              </a:ext>
            </a:extLst>
          </p:cNvPr>
          <p:cNvSpPr txBox="1"/>
          <p:nvPr/>
        </p:nvSpPr>
        <p:spPr>
          <a:xfrm>
            <a:off x="280834" y="187613"/>
            <a:ext cx="1069006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cap="all" spc="300" dirty="0">
                <a:latin typeface="+mj-lt"/>
                <a:ea typeface="+mj-ea"/>
                <a:cs typeface="+mj-cs"/>
              </a:rPr>
              <a:t>Industry Contribution Towards Sustainability </a:t>
            </a:r>
          </a:p>
        </p:txBody>
      </p:sp>
    </p:spTree>
    <p:extLst>
      <p:ext uri="{BB962C8B-B14F-4D97-AF65-F5344CB8AC3E}">
        <p14:creationId xmlns:p14="http://schemas.microsoft.com/office/powerpoint/2010/main" val="4288031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82EA6-EF88-B271-4F61-3B6CD7D112EB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7200" b="1" dirty="0"/>
              <a:t>THANK</a:t>
            </a:r>
            <a:r>
              <a:rPr lang="en-US" sz="7200" dirty="0"/>
              <a:t> YOU</a:t>
            </a:r>
            <a:endParaRPr lang="en-ZA" sz="7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F373C-8001-D93D-3148-76724E6A07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We look forward to hosting you next year!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37966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A2555-9470-ECD0-9950-5D111F3E1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42" y="365125"/>
            <a:ext cx="9687128" cy="734101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0B4E82"/>
                </a:solidFill>
              </a:rPr>
              <a:t>Agenda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FA49FFB-1395-675F-F2B6-DB2687421A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986446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StackedSequentialRowTable"/>
                  </p202:designTagLst>
                </p202:designPr>
              </p:ext>
            </p:extLst>
          </p:nvPr>
        </p:nvGraphicFramePr>
        <p:xfrm>
          <a:off x="863490" y="1457121"/>
          <a:ext cx="9861905" cy="411766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2310451">
                  <a:extLst>
                    <a:ext uri="{9D8B030D-6E8A-4147-A177-3AD203B41FA5}">
                      <a16:colId xmlns:a16="http://schemas.microsoft.com/office/drawing/2014/main" val="2013254708"/>
                    </a:ext>
                  </a:extLst>
                </a:gridCol>
                <a:gridCol w="7551454">
                  <a:extLst>
                    <a:ext uri="{9D8B030D-6E8A-4147-A177-3AD203B41FA5}">
                      <a16:colId xmlns:a16="http://schemas.microsoft.com/office/drawing/2014/main" val="2457929618"/>
                    </a:ext>
                  </a:extLst>
                </a:gridCol>
              </a:tblGrid>
              <a:tr h="8235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300" b="1" cap="none" spc="0">
                          <a:solidFill>
                            <a:schemeClr val="accent1"/>
                          </a:solidFill>
                        </a:rPr>
                        <a:t>01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100" b="0" cap="none" spc="0" dirty="0">
                          <a:solidFill>
                            <a:srgbClr val="0C77BA"/>
                          </a:solidFill>
                        </a:rPr>
                        <a:t>Governance and Empowering Provisions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2511751"/>
                  </a:ext>
                </a:extLst>
              </a:tr>
              <a:tr h="8235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300" b="1" cap="none" spc="0">
                          <a:solidFill>
                            <a:schemeClr val="accent1"/>
                          </a:solidFill>
                        </a:rPr>
                        <a:t>02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100" b="0" cap="none" spc="0" dirty="0">
                          <a:solidFill>
                            <a:srgbClr val="1BA54A"/>
                          </a:solidFill>
                        </a:rPr>
                        <a:t>True Cost of Fraud, Waste &amp; Abuse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2262866"/>
                  </a:ext>
                </a:extLst>
              </a:tr>
              <a:tr h="8235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300" b="1" cap="none" spc="0">
                          <a:solidFill>
                            <a:schemeClr val="accent1"/>
                          </a:solidFill>
                        </a:rPr>
                        <a:t>03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100" b="0" cap="none" spc="0" dirty="0">
                          <a:solidFill>
                            <a:srgbClr val="F4AA21"/>
                          </a:solidFill>
                        </a:rPr>
                        <a:t>Section 59 Enquiry &amp; GEMS Response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7991150"/>
                  </a:ext>
                </a:extLst>
              </a:tr>
              <a:tr h="8235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300" b="1" cap="none" spc="0">
                          <a:solidFill>
                            <a:schemeClr val="accent1"/>
                          </a:solidFill>
                        </a:rPr>
                        <a:t>04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100" b="0" cap="none" spc="0" dirty="0">
                          <a:solidFill>
                            <a:srgbClr val="D9202A"/>
                          </a:solidFill>
                        </a:rPr>
                        <a:t>A Look At Fraud, Waste &amp; Abuse Within GEMS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343154"/>
                  </a:ext>
                </a:extLst>
              </a:tr>
              <a:tr h="8235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300" b="1" cap="none" spc="0">
                          <a:solidFill>
                            <a:schemeClr val="accent1"/>
                          </a:solidFill>
                        </a:rPr>
                        <a:t>05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100" b="0" cap="none" spc="0" dirty="0">
                          <a:solidFill>
                            <a:srgbClr val="13B0A1"/>
                          </a:solidFill>
                        </a:rPr>
                        <a:t>Industry Contribution Towards Sustainability 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9228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3026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ADEBE-9A0A-FE2F-C2CA-A2E3782C7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58F20-3287-3110-0E0A-4FF928BC8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42" y="365125"/>
            <a:ext cx="9687128" cy="734101"/>
          </a:xfrm>
        </p:spPr>
        <p:txBody>
          <a:bodyPr anchor="ctr">
            <a:normAutofit fontScale="90000"/>
          </a:bodyPr>
          <a:lstStyle/>
          <a:p>
            <a:r>
              <a:rPr lang="en-US" sz="2500" b="1" dirty="0"/>
              <a:t>Governance and Empowering Provisions</a:t>
            </a:r>
            <a:br>
              <a:rPr lang="en-US" sz="2500" b="1" dirty="0"/>
            </a:br>
            <a:endParaRPr lang="en-US" sz="25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B28A1E-7967-07C9-23EE-6E031332B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642" y="1099226"/>
            <a:ext cx="10515600" cy="42887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Overview:</a:t>
            </a:r>
          </a:p>
          <a:p>
            <a:pPr marL="0" indent="0">
              <a:buNone/>
            </a:pPr>
            <a:endParaRPr lang="en-US" u="sng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7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MSA – CMS act in the interests of beneficiaries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Section57(2)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MSA – Board of trustees are elected by the members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57(4)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MSA – duty of the </a:t>
            </a:r>
            <a:r>
              <a:rPr 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to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 beneficiary  benefits and implement appropriate controls to manage and prevent FWA</a:t>
            </a:r>
          </a:p>
        </p:txBody>
      </p:sp>
    </p:spTree>
    <p:extLst>
      <p:ext uri="{BB962C8B-B14F-4D97-AF65-F5344CB8AC3E}">
        <p14:creationId xmlns:p14="http://schemas.microsoft.com/office/powerpoint/2010/main" val="1433345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1FD4C-76FF-31B5-BF74-93431D6A06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3672" y="1066676"/>
            <a:ext cx="5181600" cy="441928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Fraud, Waste And Abuse Code of Good Practice</a:t>
            </a:r>
          </a:p>
          <a:p>
            <a:pPr marL="0" indent="0" algn="just">
              <a:buNone/>
            </a:pP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of Trustees of a medical scheme is responsible for ensuring that – </a:t>
            </a:r>
          </a:p>
          <a:p>
            <a:pPr marL="0" indent="0" algn="just">
              <a:buNone/>
            </a:pP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A medical scheme pays claims on time and those adequate methods to mitigate and control FWA are adopted and implemented. </a:t>
            </a:r>
          </a:p>
          <a:p>
            <a:pPr marL="0" indent="0" algn="just">
              <a:buNone/>
            </a:pP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FWA policies are adopted and implemented, and records of processes performed are maintained. </a:t>
            </a:r>
          </a:p>
          <a:p>
            <a:pPr marL="0" indent="0" algn="just">
              <a:buNone/>
            </a:pP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A person contracted to implement methods to prevent, detect, and investigate FWA comply with this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CoGP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all applicable laws and instruments. </a:t>
            </a:r>
          </a:p>
          <a:p>
            <a:pPr marL="0" indent="0" algn="just">
              <a:buNone/>
            </a:pP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Methods to prevent, detect, and investigate FWA are audited annually to review compliance with all industry-standard operating procedures.</a:t>
            </a:r>
          </a:p>
          <a:p>
            <a:pPr marL="0" indent="0" algn="just">
              <a:buNone/>
            </a:pP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scheme trustees must have regular oversight of all FWA activities conducted on their behalf. This should include quarterly reporting. </a:t>
            </a:r>
            <a:endParaRPr lang="en-ZA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BC3302-0BAE-F555-C040-8E735CBA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42" y="365125"/>
            <a:ext cx="9687128" cy="734101"/>
          </a:xfrm>
        </p:spPr>
        <p:txBody>
          <a:bodyPr anchor="ctr">
            <a:normAutofit/>
          </a:bodyPr>
          <a:lstStyle/>
          <a:p>
            <a:r>
              <a:rPr lang="en-US" sz="2500" b="1" dirty="0"/>
              <a:t>Trustees’ Responsibility towards FWA</a:t>
            </a:r>
            <a:endParaRPr lang="en-ZA" sz="25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0694A4-A1F8-09A3-5723-4F18F22C8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991" y="1066675"/>
            <a:ext cx="4752000" cy="44589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86900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BA738-3F01-4990-2125-34789FCD8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3EA37-6CF8-635A-5508-A1003DFA4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00" y="361850"/>
            <a:ext cx="10515600" cy="1325563"/>
          </a:xfrm>
        </p:spPr>
        <p:txBody>
          <a:bodyPr/>
          <a:lstStyle/>
          <a:p>
            <a:r>
              <a:rPr lang="en-US" sz="2500" b="1" dirty="0"/>
              <a:t>Responsibility of the Medical Scheme</a:t>
            </a:r>
            <a:endParaRPr lang="en-ZA" sz="25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3C005-170D-D8CE-231A-A5E87B991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0000"/>
            <a:ext cx="10080000" cy="47520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ZA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act with integrity and honesty in dealing with providers of health care services, suppliers of healthcare products and beneficiaries.</a:t>
            </a:r>
          </a:p>
          <a:p>
            <a:pPr>
              <a:spcBef>
                <a:spcPts val="1800"/>
              </a:spcBef>
            </a:pPr>
            <a:r>
              <a:rPr lang="en-ZA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act in accordance with the Medical Schemes Act and other relevant laws.</a:t>
            </a:r>
          </a:p>
          <a:p>
            <a:pPr>
              <a:spcBef>
                <a:spcPts val="1800"/>
              </a:spcBef>
            </a:pPr>
            <a:r>
              <a:rPr lang="en-ZA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always treat providers of health care services and suppliers of health care products and beneficiaries fairly and in a manner that does not constitute unfair discrimination.</a:t>
            </a:r>
          </a:p>
          <a:p>
            <a:pPr>
              <a:spcBef>
                <a:spcPts val="1800"/>
              </a:spcBef>
            </a:pPr>
            <a:r>
              <a:rPr lang="en-ZA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co-operate with the relevant authorities, where applicable, in dealing with fraud, waste and abuse.  </a:t>
            </a:r>
          </a:p>
          <a:p>
            <a:pPr>
              <a:spcBef>
                <a:spcPts val="1800"/>
              </a:spcBef>
            </a:pPr>
            <a:r>
              <a:rPr lang="en-ZA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act always in a manner that upholds a zero-tolerance stance towards fraud, waste and abuse.</a:t>
            </a:r>
          </a:p>
          <a:p>
            <a:pPr>
              <a:spcBef>
                <a:spcPts val="1800"/>
              </a:spcBef>
            </a:pPr>
            <a:r>
              <a:rPr lang="en-ZA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act in a manner that promotes and protects the financial sustainability of medical schemes.</a:t>
            </a:r>
          </a:p>
        </p:txBody>
      </p:sp>
    </p:spTree>
    <p:extLst>
      <p:ext uri="{BB962C8B-B14F-4D97-AF65-F5344CB8AC3E}">
        <p14:creationId xmlns:p14="http://schemas.microsoft.com/office/powerpoint/2010/main" val="436467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EFFA4-0D13-ADCB-92A3-B63928C3F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C1A8C0EB-6267-34EE-C977-C4DF117850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6719931"/>
              </p:ext>
            </p:extLst>
          </p:nvPr>
        </p:nvGraphicFramePr>
        <p:xfrm>
          <a:off x="689042" y="1251626"/>
          <a:ext cx="10515600" cy="4288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2B015986-8F90-80C1-C9F4-37590F8E1D69}"/>
              </a:ext>
            </a:extLst>
          </p:cNvPr>
          <p:cNvSpPr txBox="1">
            <a:spLocks/>
          </p:cNvSpPr>
          <p:nvPr/>
        </p:nvSpPr>
        <p:spPr>
          <a:xfrm>
            <a:off x="689042" y="517525"/>
            <a:ext cx="9687128" cy="734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/>
              <a:t>True Cost of Fraud, Waste &amp; Abuse</a:t>
            </a:r>
          </a:p>
        </p:txBody>
      </p:sp>
    </p:spTree>
    <p:extLst>
      <p:ext uri="{BB962C8B-B14F-4D97-AF65-F5344CB8AC3E}">
        <p14:creationId xmlns:p14="http://schemas.microsoft.com/office/powerpoint/2010/main" val="190264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457189"/>
            <a:r>
              <a:rPr lang="en-GB" sz="2500" b="1" dirty="0"/>
              <a:t>Reserves</a:t>
            </a:r>
            <a:endParaRPr lang="en-ZA" sz="25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53143" y="1504384"/>
            <a:ext cx="112163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ZA" sz="1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Medical schemes are required to have 25% of annual contributions received in reserve to ensure that they are always in a position to cover claims. The table below shows the amounts in reserve and the percentages of the annual contributions. </a:t>
            </a:r>
          </a:p>
          <a:p>
            <a:pPr algn="just"/>
            <a:endParaRPr lang="en-ZA" sz="1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/>
            <a:r>
              <a:rPr lang="en-ZA" sz="1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 2016 the GEMS reserves were at alarming low levels, and the reasons for this will be discussed later in the presentation.</a:t>
            </a:r>
          </a:p>
          <a:p>
            <a:pPr algn="just"/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/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/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/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/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/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54912" y="3429000"/>
          <a:ext cx="10682176" cy="145704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236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9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9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9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90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90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5683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ZA" sz="14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At year-end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ZA" sz="14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ZA" sz="14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ZA" sz="14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ZA" sz="14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ZA" sz="14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2018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683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ZA" sz="14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Reserves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ZA" sz="14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R2 659 261 857</a:t>
                      </a:r>
                      <a:endParaRPr lang="en-ZA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ZA" sz="14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R2 796 484 962</a:t>
                      </a:r>
                      <a:endParaRPr lang="en-ZA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ZA" sz="14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R2 033 840 389</a:t>
                      </a:r>
                      <a:endParaRPr lang="en-ZA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ZA" sz="14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R5 404 088 371</a:t>
                      </a:r>
                      <a:endParaRPr lang="en-ZA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ZA" sz="14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R9 368 823 132</a:t>
                      </a:r>
                      <a:endParaRPr lang="en-ZA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683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Percentage</a:t>
                      </a:r>
                      <a:endParaRPr lang="en-ZA" sz="14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ZA" sz="14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10.03%</a:t>
                      </a:r>
                      <a:endParaRPr lang="en-ZA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ZA" sz="14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9.94%</a:t>
                      </a:r>
                      <a:endParaRPr lang="en-ZA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ZA" sz="18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6.55%</a:t>
                      </a:r>
                      <a:endParaRPr lang="en-ZA" sz="18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ZA" sz="14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15.22%</a:t>
                      </a:r>
                      <a:endParaRPr lang="en-ZA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ZA" sz="14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24.45%</a:t>
                      </a:r>
                      <a:endParaRPr lang="en-ZA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0098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323" y="1253593"/>
            <a:ext cx="5552811" cy="378475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457189"/>
            <a:r>
              <a:rPr lang="en-ZA" sz="2500" b="1" dirty="0"/>
              <a:t>FWA threatens Scheme sustainability</a:t>
            </a:r>
          </a:p>
        </p:txBody>
      </p:sp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0" y="1253593"/>
            <a:ext cx="5809141" cy="404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53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EMS">
      <a:dk1>
        <a:srgbClr val="000000"/>
      </a:dk1>
      <a:lt1>
        <a:srgbClr val="E5E5E5"/>
      </a:lt1>
      <a:dk2>
        <a:srgbClr val="D8D8D8"/>
      </a:dk2>
      <a:lt2>
        <a:srgbClr val="E5E5E5"/>
      </a:lt2>
      <a:accent1>
        <a:srgbClr val="0E4D83"/>
      </a:accent1>
      <a:accent2>
        <a:srgbClr val="006E44"/>
      </a:accent2>
      <a:accent3>
        <a:srgbClr val="2BB35B"/>
      </a:accent3>
      <a:accent4>
        <a:srgbClr val="FAAE1A"/>
      </a:accent4>
      <a:accent5>
        <a:srgbClr val="D17C2A"/>
      </a:accent5>
      <a:accent6>
        <a:srgbClr val="F3F0ED"/>
      </a:accent6>
      <a:hlink>
        <a:srgbClr val="D71F29"/>
      </a:hlink>
      <a:folHlink>
        <a:srgbClr val="800020"/>
      </a:folHlink>
    </a:clrScheme>
    <a:fontScheme name="GEMS1">
      <a:majorFont>
        <a:latin typeface="Helvetica"/>
        <a:ea typeface=""/>
        <a:cs typeface=""/>
      </a:majorFont>
      <a:minorFont>
        <a:latin typeface="HelveticaNeueLT Std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912F3C72E5FE4EBEFD3CB2F1CF621E" ma:contentTypeVersion="16" ma:contentTypeDescription="Create a new document." ma:contentTypeScope="" ma:versionID="af8db10d4ba507da7f01b69e7fff3f6c">
  <xsd:schema xmlns:xsd="http://www.w3.org/2001/XMLSchema" xmlns:xs="http://www.w3.org/2001/XMLSchema" xmlns:p="http://schemas.microsoft.com/office/2006/metadata/properties" xmlns:ns2="eab5a9bd-9d1c-4411-8025-7564f01e9790" xmlns:ns3="4a1851d2-3db3-4e1c-a39d-395e2e2b63ea" targetNamespace="http://schemas.microsoft.com/office/2006/metadata/properties" ma:root="true" ma:fieldsID="933731be86ab540900b4c10729e6208f" ns2:_="" ns3:_="">
    <xsd:import namespace="eab5a9bd-9d1c-4411-8025-7564f01e9790"/>
    <xsd:import namespace="4a1851d2-3db3-4e1c-a39d-395e2e2b63e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LengthInSeconds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b5a9bd-9d1c-4411-8025-7564f01e97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16730490-6aa1-4f4e-896f-5b8b5e2e6a59}" ma:internalName="TaxCatchAll" ma:showField="CatchAllData" ma:web="eab5a9bd-9d1c-4411-8025-7564f01e97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1851d2-3db3-4e1c-a39d-395e2e2b63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7c7a9000-7185-4542-83d4-313d2e6378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b5a9bd-9d1c-4411-8025-7564f01e9790" xsi:nil="true"/>
    <lcf76f155ced4ddcb4097134ff3c332f xmlns="4a1851d2-3db3-4e1c-a39d-395e2e2b63e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92E3766-8754-43CE-9BEE-3DF426691B5D}"/>
</file>

<file path=customXml/itemProps2.xml><?xml version="1.0" encoding="utf-8"?>
<ds:datastoreItem xmlns:ds="http://schemas.openxmlformats.org/officeDocument/2006/customXml" ds:itemID="{6BC0193A-7422-4925-AEC8-1920DEFFBAEF}"/>
</file>

<file path=customXml/itemProps3.xml><?xml version="1.0" encoding="utf-8"?>
<ds:datastoreItem xmlns:ds="http://schemas.openxmlformats.org/officeDocument/2006/customXml" ds:itemID="{6FD4F3A2-8334-475A-9DDB-DC57272FB86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1669</TotalTime>
  <Words>1305</Words>
  <Application>Microsoft Office PowerPoint</Application>
  <PresentationFormat>Widescreen</PresentationFormat>
  <Paragraphs>204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Aptos</vt:lpstr>
      <vt:lpstr>Aptos Black</vt:lpstr>
      <vt:lpstr>Arial</vt:lpstr>
      <vt:lpstr>Calibri</vt:lpstr>
      <vt:lpstr>Helvetica</vt:lpstr>
      <vt:lpstr>Helvetica Neue</vt:lpstr>
      <vt:lpstr>Helvetica Neue LT Std</vt:lpstr>
      <vt:lpstr>Helvetica Neue Medium</vt:lpstr>
      <vt:lpstr>Helvetica Neue Thin</vt:lpstr>
      <vt:lpstr>HelveticaNeueLT Std</vt:lpstr>
      <vt:lpstr>HelveticaNeueLTStd-Bd</vt:lpstr>
      <vt:lpstr>HelveticaNeueLTStd-Roman</vt:lpstr>
      <vt:lpstr>Office Theme</vt:lpstr>
      <vt:lpstr>PowerPoint Presentation</vt:lpstr>
      <vt:lpstr>Ishmael mogapi</vt:lpstr>
      <vt:lpstr>Agenda</vt:lpstr>
      <vt:lpstr>Governance and Empowering Provisions </vt:lpstr>
      <vt:lpstr>Trustees’ Responsibility towards FWA</vt:lpstr>
      <vt:lpstr>Responsibility of the Medical Scheme</vt:lpstr>
      <vt:lpstr>PowerPoint Presentation</vt:lpstr>
      <vt:lpstr>Reserves</vt:lpstr>
      <vt:lpstr>FWA threatens Scheme sustainability</vt:lpstr>
      <vt:lpstr>Claims Containment Project</vt:lpstr>
      <vt:lpstr>How FWA Prevention Adds Member Value</vt:lpstr>
      <vt:lpstr>Section 59 Enquiry &amp; GEMS Response</vt:lpstr>
      <vt:lpstr>GEMS Response Philosophy</vt:lpstr>
      <vt:lpstr>Governance Reforms</vt:lpstr>
      <vt:lpstr>Completed Operational Interventions</vt:lpstr>
      <vt:lpstr>CMS Code of Good Practice Alignment</vt:lpstr>
      <vt:lpstr>Forward-Looking Priorities</vt:lpstr>
      <vt:lpstr>A Look At Fraud, Waste &amp; Abuse Within GEMS</vt:lpstr>
      <vt:lpstr>Managing Fraud Waste &amp; Abuse</vt:lpstr>
      <vt:lpstr>A Look At Fraud, Waste &amp; Abuse Within GEMS</vt:lpstr>
      <vt:lpstr>A Look At Fraud, Waste &amp; Abuse Within GEMS</vt:lpstr>
      <vt:lpstr>Case Study – Recruitment Scam</vt:lpstr>
      <vt:lpstr>Industry Contribution Towards Sustainability </vt:lpstr>
      <vt:lpstr>Industry Contribution Towards Sustainability 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NEB-U Creative Studio</dc:creator>
  <cp:lastModifiedBy>Ishmael Mogapi</cp:lastModifiedBy>
  <cp:revision>17</cp:revision>
  <dcterms:created xsi:type="dcterms:W3CDTF">2024-08-06T12:49:17Z</dcterms:created>
  <dcterms:modified xsi:type="dcterms:W3CDTF">2025-08-27T20:16:48Z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ffde148-e874-4448-b27b-a00189d8fb61_Enabled">
    <vt:lpwstr>true</vt:lpwstr>
  </property>
  <property fmtid="{D5CDD505-2E9C-101B-9397-08002B2CF9AE}" pid="3" name="MSIP_Label_0ffde148-e874-4448-b27b-a00189d8fb61_SetDate">
    <vt:lpwstr>2025-08-26T13:18:41Z</vt:lpwstr>
  </property>
  <property fmtid="{D5CDD505-2E9C-101B-9397-08002B2CF9AE}" pid="4" name="MSIP_Label_0ffde148-e874-4448-b27b-a00189d8fb61_Method">
    <vt:lpwstr>Standard</vt:lpwstr>
  </property>
  <property fmtid="{D5CDD505-2E9C-101B-9397-08002B2CF9AE}" pid="5" name="MSIP_Label_0ffde148-e874-4448-b27b-a00189d8fb61_Name">
    <vt:lpwstr>GEMS Confidential</vt:lpwstr>
  </property>
  <property fmtid="{D5CDD505-2E9C-101B-9397-08002B2CF9AE}" pid="6" name="MSIP_Label_0ffde148-e874-4448-b27b-a00189d8fb61_SiteId">
    <vt:lpwstr>8b12d08c-4bcc-489c-b7cd-bacd7f586489</vt:lpwstr>
  </property>
  <property fmtid="{D5CDD505-2E9C-101B-9397-08002B2CF9AE}" pid="7" name="MSIP_Label_0ffde148-e874-4448-b27b-a00189d8fb61_ActionId">
    <vt:lpwstr>19258eb8-59e2-40fa-9266-38519a392cb8</vt:lpwstr>
  </property>
  <property fmtid="{D5CDD505-2E9C-101B-9397-08002B2CF9AE}" pid="8" name="MSIP_Label_0ffde148-e874-4448-b27b-a00189d8fb61_ContentBits">
    <vt:lpwstr>0</vt:lpwstr>
  </property>
  <property fmtid="{D5CDD505-2E9C-101B-9397-08002B2CF9AE}" pid="9" name="ContentTypeId">
    <vt:lpwstr>0x0101008C912F3C72E5FE4EBEFD3CB2F1CF621E</vt:lpwstr>
  </property>
</Properties>
</file>